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Báječná léta pod psa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8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5.3.17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26. 6.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Literatura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interpretuje vybrané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k interpretaci díla  Báječná léta pod psa. Obsahuje základní informace o díle a jeho autorovi.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</a:t>
                      </a:r>
                      <a:r>
                        <a:rPr lang="cs-CZ" sz="800" baseline="0" dirty="0" smtClean="0">
                          <a:effectLst/>
                        </a:rPr>
                        <a:t> k výkladu v hodině. Vhodná i pro samostatnou přípravu žáků ke státní maturitní zkoušce.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 Žáci na základě vlastní četby interpretovali dílo a zasadili ho do literárně-historického kontextu.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Báječná léta pod psa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Michal Viewegh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vydána r. 1992</a:t>
            </a:r>
          </a:p>
          <a:p>
            <a:r>
              <a:rPr lang="cs-CZ" dirty="0" smtClean="0"/>
              <a:t>druhá autorova kniha, často nesprávně</a:t>
            </a:r>
          </a:p>
          <a:p>
            <a:pPr>
              <a:buNone/>
            </a:pPr>
            <a:r>
              <a:rPr lang="cs-CZ" dirty="0" smtClean="0"/>
              <a:t>označována jako prvotina</a:t>
            </a:r>
          </a:p>
          <a:p>
            <a:r>
              <a:rPr lang="cs-CZ" dirty="0" smtClean="0"/>
              <a:t>velký zájem u čtenářů i literární kritiky (kladné</a:t>
            </a:r>
          </a:p>
          <a:p>
            <a:pPr>
              <a:buNone/>
            </a:pPr>
            <a:r>
              <a:rPr lang="cs-CZ" dirty="0" smtClean="0"/>
              <a:t>přijetí, na rozdíl od dalších knih, které bývají </a:t>
            </a:r>
          </a:p>
          <a:p>
            <a:pPr>
              <a:buNone/>
            </a:pPr>
            <a:r>
              <a:rPr lang="cs-CZ" dirty="0" smtClean="0"/>
              <a:t>kritikou označovány jako komerční a</a:t>
            </a:r>
          </a:p>
          <a:p>
            <a:pPr>
              <a:buNone/>
            </a:pPr>
            <a:r>
              <a:rPr lang="cs-CZ" dirty="0" smtClean="0"/>
              <a:t>vykalkulované)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Autobiografičnost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kniha označována jako autobiografická</a:t>
            </a:r>
          </a:p>
          <a:p>
            <a:r>
              <a:rPr lang="cs-CZ" dirty="0" smtClean="0"/>
              <a:t>autor se brání ztotožňování svojí osoby s postavami ve svých knihách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Začátek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na začátku knihy jakási předmluva:</a:t>
            </a:r>
          </a:p>
          <a:p>
            <a:pPr>
              <a:buNone/>
            </a:pPr>
            <a:r>
              <a:rPr lang="cs-CZ" i="1" dirty="0" smtClean="0"/>
              <a:t>Tento román – jako koneckonců většina románů – </a:t>
            </a:r>
          </a:p>
          <a:p>
            <a:pPr>
              <a:buNone/>
            </a:pPr>
            <a:r>
              <a:rPr lang="cs-CZ" i="1" dirty="0" smtClean="0"/>
              <a:t>je obvyklou směsicí tzv. pravdy a tzv. fikce. Ať už je</a:t>
            </a:r>
          </a:p>
          <a:p>
            <a:pPr>
              <a:buNone/>
            </a:pPr>
            <a:r>
              <a:rPr lang="cs-CZ" i="1" dirty="0" smtClean="0"/>
              <a:t>poměr těchto složek jakýkoli, nelze rozhodně tvrdit</a:t>
            </a:r>
          </a:p>
          <a:p>
            <a:pPr>
              <a:buNone/>
            </a:pPr>
            <a:r>
              <a:rPr lang="cs-CZ" i="1" dirty="0" smtClean="0"/>
              <a:t>– jak často tvrdí mnozí čtenáři -, že postavy románu</a:t>
            </a:r>
          </a:p>
          <a:p>
            <a:pPr>
              <a:buNone/>
            </a:pPr>
            <a:r>
              <a:rPr lang="cs-CZ" i="1" dirty="0" smtClean="0"/>
              <a:t>skutečně žijí a že události v něm zobrazené se</a:t>
            </a:r>
          </a:p>
          <a:p>
            <a:pPr>
              <a:buNone/>
            </a:pPr>
            <a:r>
              <a:rPr lang="cs-CZ" i="1" dirty="0" smtClean="0"/>
              <a:t>skutečně staly.</a:t>
            </a:r>
          </a:p>
          <a:p>
            <a:pPr>
              <a:buNone/>
            </a:pPr>
            <a:r>
              <a:rPr lang="cs-CZ" i="1" dirty="0" smtClean="0"/>
              <a:t>Stejně tak ovšem nelze tvrdit – jak nás na tomto </a:t>
            </a:r>
          </a:p>
          <a:p>
            <a:pPr>
              <a:buNone/>
            </a:pPr>
            <a:r>
              <a:rPr lang="cs-CZ" i="1" dirty="0" smtClean="0"/>
              <a:t>místě ujišťují mnozí autoři -, že „osoby a události </a:t>
            </a:r>
          </a:p>
          <a:p>
            <a:pPr>
              <a:buNone/>
            </a:pPr>
            <a:r>
              <a:rPr lang="cs-CZ" i="1" dirty="0" smtClean="0"/>
              <a:t>následujícího příběhu jsou zcela smyšlené“. </a:t>
            </a:r>
            <a:endParaRPr lang="cs-CZ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příběh vyprávěn v </a:t>
            </a:r>
            <a:r>
              <a:rPr lang="cs-CZ" dirty="0" err="1" smtClean="0"/>
              <a:t>er</a:t>
            </a:r>
            <a:r>
              <a:rPr lang="cs-CZ" dirty="0" smtClean="0"/>
              <a:t>-formě</a:t>
            </a:r>
          </a:p>
          <a:p>
            <a:r>
              <a:rPr lang="cs-CZ" dirty="0" smtClean="0"/>
              <a:t>retrospektivní vzpomínky vyprávěné </a:t>
            </a:r>
          </a:p>
          <a:p>
            <a:pPr>
              <a:buNone/>
            </a:pPr>
            <a:r>
              <a:rPr lang="cs-CZ" dirty="0" smtClean="0"/>
              <a:t>vypravěčem i samotným Kvidem  </a:t>
            </a:r>
          </a:p>
          <a:p>
            <a:r>
              <a:rPr lang="cs-CZ" dirty="0" smtClean="0"/>
              <a:t>druhá kapitola formou deníkových záznamů</a:t>
            </a:r>
          </a:p>
          <a:p>
            <a:pPr>
              <a:buNone/>
            </a:pPr>
            <a:r>
              <a:rPr lang="cs-CZ" dirty="0" smtClean="0"/>
              <a:t>Kvida</a:t>
            </a:r>
          </a:p>
          <a:p>
            <a:r>
              <a:rPr lang="cs-CZ" dirty="0" smtClean="0"/>
              <a:t>místy použit záznam divadelní hry</a:t>
            </a:r>
          </a:p>
          <a:p>
            <a:r>
              <a:rPr lang="cs-CZ" dirty="0" smtClean="0"/>
              <a:t>„kniha v knize“ – Kvido píše knihu, která mu je</a:t>
            </a:r>
          </a:p>
          <a:p>
            <a:pPr>
              <a:buNone/>
            </a:pPr>
            <a:r>
              <a:rPr lang="cs-CZ" dirty="0" smtClean="0"/>
              <a:t>na konci vydána</a:t>
            </a:r>
          </a:p>
          <a:p>
            <a:r>
              <a:rPr lang="cs-CZ" dirty="0" smtClean="0"/>
              <a:t>na konci knihy dopis matky – její vyrovnání se s </a:t>
            </a:r>
          </a:p>
          <a:p>
            <a:pPr>
              <a:buNone/>
            </a:pPr>
            <a:r>
              <a:rPr lang="cs-CZ" dirty="0" smtClean="0"/>
              <a:t>faktem, že osudy jejich rodiny budou uveřejněny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 a čas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začátek roku 1962 </a:t>
            </a:r>
          </a:p>
          <a:p>
            <a:r>
              <a:rPr lang="cs-CZ" dirty="0" smtClean="0"/>
              <a:t>konec roku 1991</a:t>
            </a:r>
          </a:p>
          <a:p>
            <a:r>
              <a:rPr lang="cs-CZ" dirty="0" smtClean="0"/>
              <a:t>prostředí Československa (zejména</a:t>
            </a:r>
          </a:p>
          <a:p>
            <a:pPr>
              <a:buNone/>
            </a:pPr>
            <a:r>
              <a:rPr lang="cs-CZ" dirty="0" smtClean="0"/>
              <a:t>normalizovaného), Praha, město Sázava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jednotlivé epizody podávají obraz života jedné</a:t>
            </a:r>
          </a:p>
          <a:p>
            <a:pPr>
              <a:buNone/>
            </a:pPr>
            <a:r>
              <a:rPr lang="cs-CZ" dirty="0" smtClean="0"/>
              <a:t>rodiny a také celého Československa v období </a:t>
            </a:r>
          </a:p>
          <a:p>
            <a:pPr>
              <a:buNone/>
            </a:pPr>
            <a:r>
              <a:rPr lang="cs-CZ" dirty="0" smtClean="0"/>
              <a:t>komunismu</a:t>
            </a:r>
          </a:p>
          <a:p>
            <a:pPr>
              <a:buNone/>
            </a:pPr>
            <a:r>
              <a:rPr lang="cs-CZ" i="1" dirty="0" smtClean="0"/>
              <a:t>„Báječná léta pod psa nabízejí více než zábavu. </a:t>
            </a:r>
          </a:p>
          <a:p>
            <a:pPr>
              <a:buNone/>
            </a:pPr>
            <a:r>
              <a:rPr lang="cs-CZ" i="1" dirty="0" smtClean="0"/>
              <a:t>Michal Viewegh psal o lásce rodičů a dětí, vnuků</a:t>
            </a:r>
          </a:p>
          <a:p>
            <a:pPr>
              <a:buNone/>
            </a:pPr>
            <a:r>
              <a:rPr lang="cs-CZ" i="1" dirty="0" smtClean="0"/>
              <a:t>a prarodičů, otylých hochů a dospívajících dívek,</a:t>
            </a:r>
          </a:p>
          <a:p>
            <a:pPr>
              <a:buNone/>
            </a:pPr>
            <a:r>
              <a:rPr lang="cs-CZ" i="1" dirty="0" smtClean="0"/>
              <a:t>manželů a manželek. O tom, že tahle láska a její </a:t>
            </a:r>
          </a:p>
          <a:p>
            <a:pPr>
              <a:buNone/>
            </a:pPr>
            <a:r>
              <a:rPr lang="cs-CZ" i="1" dirty="0" smtClean="0"/>
              <a:t>všední trampoty přesahují ideologie.“</a:t>
            </a:r>
          </a:p>
          <a:p>
            <a:pPr>
              <a:buNone/>
            </a:pPr>
            <a:endParaRPr lang="cs-CZ" i="1" dirty="0" smtClean="0"/>
          </a:p>
          <a:p>
            <a:pPr algn="r">
              <a:buNone/>
            </a:pPr>
            <a:r>
              <a:rPr lang="cs-CZ" i="1" dirty="0" smtClean="0"/>
              <a:t>Pavel Janeček  - Nové knihy</a:t>
            </a:r>
            <a:endParaRPr lang="cs-CZ" i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Hrdinové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Kvido – z malého obtloustlého a inteligentního</a:t>
            </a:r>
          </a:p>
          <a:p>
            <a:pPr>
              <a:buNone/>
            </a:pPr>
            <a:r>
              <a:rPr lang="cs-CZ" dirty="0" smtClean="0"/>
              <a:t>chlapce se rodí spisovatel </a:t>
            </a:r>
          </a:p>
          <a:p>
            <a:r>
              <a:rPr lang="cs-CZ" dirty="0" smtClean="0"/>
              <a:t>Kvidova matka – vystudovaná právnička, </a:t>
            </a:r>
          </a:p>
          <a:p>
            <a:pPr>
              <a:buNone/>
            </a:pPr>
            <a:r>
              <a:rPr lang="cs-CZ" dirty="0" smtClean="0"/>
              <a:t>náruživá herečka, praktická žena, díky které</a:t>
            </a:r>
          </a:p>
          <a:p>
            <a:pPr>
              <a:buNone/>
            </a:pPr>
            <a:r>
              <a:rPr lang="cs-CZ" dirty="0" smtClean="0"/>
              <a:t>rodina funguje, schopna poradit si v každé</a:t>
            </a:r>
          </a:p>
          <a:p>
            <a:pPr>
              <a:buNone/>
            </a:pPr>
            <a:r>
              <a:rPr lang="cs-CZ" dirty="0" smtClean="0"/>
              <a:t>Situaci</a:t>
            </a:r>
          </a:p>
          <a:p>
            <a:r>
              <a:rPr lang="cs-CZ" dirty="0" smtClean="0"/>
              <a:t>Kvidův otec – inteligentní, ovšem zcela </a:t>
            </a:r>
          </a:p>
          <a:p>
            <a:pPr>
              <a:buNone/>
            </a:pPr>
            <a:r>
              <a:rPr lang="cs-CZ" dirty="0" smtClean="0"/>
              <a:t>nepraktický muž, vystudovaný ekonom, </a:t>
            </a:r>
          </a:p>
          <a:p>
            <a:pPr>
              <a:buNone/>
            </a:pPr>
            <a:r>
              <a:rPr lang="cs-CZ" dirty="0" smtClean="0"/>
              <a:t>těžko se vyrovnává s režimem</a:t>
            </a:r>
          </a:p>
          <a:p>
            <a:r>
              <a:rPr lang="cs-CZ" dirty="0" err="1" smtClean="0"/>
              <a:t>Paco</a:t>
            </a:r>
            <a:r>
              <a:rPr lang="cs-CZ" dirty="0" smtClean="0"/>
              <a:t> – mladší Kvidův bratr</a:t>
            </a:r>
          </a:p>
          <a:p>
            <a:r>
              <a:rPr lang="cs-CZ" dirty="0" smtClean="0"/>
              <a:t>babičky a dědové z obou stran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převážně spisovný jazyk</a:t>
            </a:r>
          </a:p>
          <a:p>
            <a:r>
              <a:rPr lang="cs-CZ" dirty="0" smtClean="0"/>
              <a:t>časté užívání cizích slov – intelektuální </a:t>
            </a:r>
          </a:p>
          <a:p>
            <a:pPr>
              <a:buNone/>
            </a:pPr>
            <a:r>
              <a:rPr lang="cs-CZ" dirty="0" smtClean="0"/>
              <a:t>prostředí rodiny</a:t>
            </a:r>
          </a:p>
          <a:p>
            <a:r>
              <a:rPr lang="cs-CZ" dirty="0" smtClean="0"/>
              <a:t>groteskní zejména v podání malého dítěte – </a:t>
            </a:r>
          </a:p>
          <a:p>
            <a:pPr>
              <a:buNone/>
            </a:pPr>
            <a:r>
              <a:rPr lang="cs-CZ" dirty="0" smtClean="0"/>
              <a:t>neadekvátní jeho věku, ale zcela pochopitelné </a:t>
            </a:r>
          </a:p>
          <a:p>
            <a:pPr>
              <a:buNone/>
            </a:pPr>
            <a:r>
              <a:rPr lang="cs-CZ" dirty="0" smtClean="0"/>
              <a:t>vzhledem k prostředí, ve kterém vyrůstal</a:t>
            </a:r>
          </a:p>
          <a:p>
            <a:r>
              <a:rPr lang="cs-CZ" dirty="0" smtClean="0"/>
              <a:t>v přímé řeči i hovorový a nespisovný jazyk:</a:t>
            </a:r>
          </a:p>
          <a:p>
            <a:pPr>
              <a:buNone/>
            </a:pPr>
            <a:r>
              <a:rPr lang="cs-CZ" dirty="0" smtClean="0"/>
              <a:t>„Na hovno!“ řekl </a:t>
            </a:r>
            <a:r>
              <a:rPr lang="cs-CZ" dirty="0" err="1" smtClean="0"/>
              <a:t>Zvára</a:t>
            </a:r>
            <a:r>
              <a:rPr lang="cs-CZ" dirty="0" smtClean="0"/>
              <a:t>, jako by se dovolával</a:t>
            </a:r>
          </a:p>
          <a:p>
            <a:pPr>
              <a:buNone/>
            </a:pPr>
            <a:r>
              <a:rPr lang="cs-CZ" dirty="0" smtClean="0"/>
              <a:t>pochopení kolemjdoucího. „Shakespeare asi, kdo </a:t>
            </a:r>
          </a:p>
          <a:p>
            <a:pPr>
              <a:buNone/>
            </a:pPr>
            <a:r>
              <a:rPr lang="cs-CZ" dirty="0" err="1" smtClean="0"/>
              <a:t>jinej</a:t>
            </a:r>
            <a:r>
              <a:rPr lang="cs-CZ" dirty="0" smtClean="0"/>
              <a:t>.“ </a:t>
            </a:r>
            <a:r>
              <a:rPr lang="cs-CZ" i="1" dirty="0" smtClean="0"/>
              <a:t>(str. 15)</a:t>
            </a:r>
            <a:endParaRPr lang="cs-CZ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r. 1997 natočen stejnojmenný film (několik </a:t>
            </a:r>
          </a:p>
          <a:p>
            <a:pPr>
              <a:buNone/>
            </a:pPr>
            <a:r>
              <a:rPr lang="cs-CZ" dirty="0" smtClean="0"/>
              <a:t>nominací na Českého lva – oceňovány zejména </a:t>
            </a:r>
          </a:p>
          <a:p>
            <a:pPr>
              <a:buNone/>
            </a:pPr>
            <a:r>
              <a:rPr lang="cs-CZ" dirty="0" smtClean="0"/>
              <a:t>herecké výkony)</a:t>
            </a:r>
          </a:p>
          <a:p>
            <a:r>
              <a:rPr lang="cs-CZ" dirty="0" smtClean="0"/>
              <a:t>různé divadelní adaptace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Pokračování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r. 2002 vydáno volné pokračování Báječná léta </a:t>
            </a:r>
          </a:p>
          <a:p>
            <a:pPr>
              <a:buNone/>
            </a:pPr>
            <a:r>
              <a:rPr lang="cs-CZ" dirty="0" smtClean="0"/>
              <a:t>s Klausem (autor kritik současných politických</a:t>
            </a:r>
          </a:p>
          <a:p>
            <a:pPr>
              <a:buNone/>
            </a:pPr>
            <a:r>
              <a:rPr lang="cs-CZ" dirty="0" smtClean="0"/>
              <a:t>poměrů)</a:t>
            </a:r>
          </a:p>
          <a:p>
            <a:r>
              <a:rPr lang="cs-CZ" dirty="0" smtClean="0"/>
              <a:t>nepřijato ani čtenáři, ani kritikou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Michal </a:t>
            </a:r>
            <a:r>
              <a:rPr lang="cs-CZ" dirty="0" err="1" smtClean="0"/>
              <a:t>Viwegh</a:t>
            </a:r>
            <a:r>
              <a:rPr lang="cs-CZ" dirty="0" smtClean="0"/>
              <a:t> (1962)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narozen v Praze</a:t>
            </a:r>
          </a:p>
          <a:p>
            <a:r>
              <a:rPr lang="cs-CZ" dirty="0" smtClean="0"/>
              <a:t>dětství v Sázavě</a:t>
            </a:r>
          </a:p>
          <a:p>
            <a:r>
              <a:rPr lang="cs-CZ" dirty="0" smtClean="0"/>
              <a:t>Studium Filozofické fakulty Karlovy univerzity v</a:t>
            </a:r>
          </a:p>
          <a:p>
            <a:pPr>
              <a:buNone/>
            </a:pPr>
            <a:r>
              <a:rPr lang="cs-CZ" dirty="0" smtClean="0"/>
              <a:t>Praze obor český jazyk a literatura – pedagogika</a:t>
            </a:r>
          </a:p>
          <a:p>
            <a:r>
              <a:rPr lang="cs-CZ" dirty="0" smtClean="0"/>
              <a:t>od roku 1989 učitel na základní škole na</a:t>
            </a:r>
          </a:p>
          <a:p>
            <a:pPr>
              <a:buNone/>
            </a:pPr>
            <a:r>
              <a:rPr lang="cs-CZ" dirty="0" smtClean="0"/>
              <a:t>Zbraslavi</a:t>
            </a:r>
          </a:p>
          <a:p>
            <a:r>
              <a:rPr lang="cs-CZ" dirty="0" smtClean="0"/>
              <a:t>od roku 1995 na volné noze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komerčně úspěšné</a:t>
            </a:r>
          </a:p>
          <a:p>
            <a:r>
              <a:rPr lang="cs-CZ" dirty="0" smtClean="0"/>
              <a:t>mnohé zfilmované, popř. divadelní adaptace</a:t>
            </a:r>
          </a:p>
          <a:p>
            <a:pPr>
              <a:buNone/>
            </a:pPr>
            <a:r>
              <a:rPr lang="cs-CZ" dirty="0" smtClean="0"/>
              <a:t>Výchova dívek v Čechách (1994), Účastníci </a:t>
            </a:r>
          </a:p>
          <a:p>
            <a:pPr>
              <a:buNone/>
            </a:pPr>
            <a:r>
              <a:rPr lang="cs-CZ" dirty="0" smtClean="0"/>
              <a:t>zájezdu (1996), Román pro ženy (2001), Vybíjená</a:t>
            </a:r>
          </a:p>
          <a:p>
            <a:pPr>
              <a:buNone/>
            </a:pPr>
            <a:r>
              <a:rPr lang="cs-CZ" dirty="0" smtClean="0"/>
              <a:t>(2004), Báječný rok/Deník 2005 (2006), Román </a:t>
            </a:r>
          </a:p>
          <a:p>
            <a:pPr>
              <a:buNone/>
            </a:pPr>
            <a:r>
              <a:rPr lang="cs-CZ" dirty="0" smtClean="0"/>
              <a:t>pro muže (2008),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Ocenění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r. 1993 cena Jiřího </a:t>
            </a:r>
            <a:r>
              <a:rPr lang="cs-CZ" dirty="0" err="1" smtClean="0"/>
              <a:t>Ortena</a:t>
            </a:r>
            <a:r>
              <a:rPr lang="cs-CZ" dirty="0" smtClean="0"/>
              <a:t> za román Báječná </a:t>
            </a:r>
          </a:p>
          <a:p>
            <a:pPr>
              <a:buNone/>
            </a:pPr>
            <a:r>
              <a:rPr lang="cs-CZ" dirty="0" smtClean="0"/>
              <a:t>léta pod psa</a:t>
            </a:r>
          </a:p>
          <a:p>
            <a:r>
              <a:rPr lang="cs-CZ" dirty="0" smtClean="0"/>
              <a:t>r. 2005 Magnesia litera – Cena čtenářů za</a:t>
            </a:r>
          </a:p>
          <a:p>
            <a:pPr>
              <a:buNone/>
            </a:pPr>
            <a:r>
              <a:rPr lang="cs-CZ" dirty="0" smtClean="0"/>
              <a:t> román Vybíjená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vi-VN" sz="2000" dirty="0" smtClean="0"/>
              <a:t>VIEWEGH, Michal. </a:t>
            </a:r>
            <a:r>
              <a:rPr lang="vi-VN" sz="2000" i="1" dirty="0" smtClean="0"/>
              <a:t>Báječná léta pod psa</a:t>
            </a:r>
            <a:r>
              <a:rPr lang="vi-VN" sz="2000" dirty="0" smtClean="0"/>
              <a:t>. 4. vyd. Praha: Český spisovatel, 1995, 217 p. ISBN 80-202-0496-2.</a:t>
            </a:r>
            <a:endParaRPr lang="cs-CZ" sz="2000" dirty="0" smtClean="0"/>
          </a:p>
          <a:p>
            <a:r>
              <a:rPr lang="cs-CZ" sz="2000" dirty="0" smtClean="0"/>
              <a:t>DOKOUPIL, Blahoslav a Miroslav ZELINSKÝ. </a:t>
            </a:r>
            <a:r>
              <a:rPr lang="cs-CZ" sz="2000" i="1" dirty="0" smtClean="0"/>
              <a:t>Slovník české prózy 1945-1994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Ostrava: Sfinga, 1994, 490 p. ISBN 80-854-9184-2.</a:t>
            </a:r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767</Words>
  <Application>Microsoft Office PowerPoint</Application>
  <PresentationFormat>Předvádění na obrazovce (4:3)</PresentationFormat>
  <Paragraphs>136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Báječná léta pod psa </vt:lpstr>
      <vt:lpstr>Okolnosti vzniku</vt:lpstr>
      <vt:lpstr>Autobiografičnost knihy</vt:lpstr>
      <vt:lpstr>Začátek knihy</vt:lpstr>
      <vt:lpstr>Kompozice knihy</vt:lpstr>
      <vt:lpstr>Prostor a čas knihy</vt:lpstr>
      <vt:lpstr>Děj knihy</vt:lpstr>
      <vt:lpstr>Hrdinové</vt:lpstr>
      <vt:lpstr>Jazyk knihy</vt:lpstr>
      <vt:lpstr>Adaptace knihy</vt:lpstr>
      <vt:lpstr>Pokračování knihy</vt:lpstr>
      <vt:lpstr>Michal Viwegh (1962)</vt:lpstr>
      <vt:lpstr>Romány</vt:lpstr>
      <vt:lpstr>Ocenění 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17</cp:revision>
  <dcterms:created xsi:type="dcterms:W3CDTF">2012-12-23T08:55:19Z</dcterms:created>
  <dcterms:modified xsi:type="dcterms:W3CDTF">2013-10-26T06:20:15Z</dcterms:modified>
</cp:coreProperties>
</file>