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8" r:id="rId4"/>
    <p:sldId id="260" r:id="rId5"/>
    <p:sldId id="269" r:id="rId6"/>
    <p:sldId id="270" r:id="rId7"/>
    <p:sldId id="272" r:id="rId8"/>
    <p:sldId id="274" r:id="rId9"/>
    <p:sldId id="273" r:id="rId10"/>
    <p:sldId id="271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AC0FD-6319-4BFA-819A-439BC36C2CE1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7B943-19EE-4A6C-90B2-E5661FFA48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95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0243A-82B8-43B3-8BA3-C8EEFABD5910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B6351-754E-41BE-AC0F-B08D18F3F4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970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2D5D7-B1B7-4C4E-83CF-9D5A209CD980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FE389-15C8-4CFA-B0AA-7D0418CAF7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636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E48D0-88D0-4C94-A838-14083733E36C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97C35-7330-4AA4-A65C-AB2F6C4B12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294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92F63-F87F-40A9-88D1-C658F8798320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DA63F-7799-4136-9CA1-2B8F73151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59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60636-E720-404E-858B-9E95ACEA21AC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7D96-7577-4761-85BE-A4BD557373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665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A7D1D-6C2A-486A-8EDA-37AF50B6C9F8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87BA5-FE16-4F4E-93D9-F9CD11142E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29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89B0D-040A-42E3-A1C7-506AE66B53AC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270E3-1162-44DA-9140-C80F137A6C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147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A19E-89FF-4A04-8C5C-BCD8E41E988B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CC232-EC3F-4660-9F75-A05ECFF1F4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079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F9389-C51C-4354-9B54-D607F55C9B2A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EF882-B083-4C2B-9BF6-0E45D9B654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4191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1417B-F8D4-4BB7-9E5A-2F49089DC235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B955E-1FBA-40D9-B0A2-35BD2AEAC4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288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001944-6533-4DCB-B7BA-E336CF2599CC}" type="datetimeFigureOut">
              <a:rPr lang="cs-CZ"/>
              <a:pPr>
                <a:defRPr/>
              </a:pPr>
              <a:t>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CE9D67-31FD-41A9-BFAC-7A8026EE94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b/b7/Europe_topography_map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Evropaoch.ph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Evropaoch.php" TargetMode="External"/><Relationship Id="rId2" Type="http://schemas.openxmlformats.org/officeDocument/2006/relationships/hyperlink" Target="http://cs.wikipedia.org/wiki/Soubor:Location_of_Europe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b/b7/Europe_topography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542369"/>
              </p:ext>
            </p:extLst>
          </p:nvPr>
        </p:nvGraphicFramePr>
        <p:xfrm>
          <a:off x="179512" y="1736721"/>
          <a:ext cx="8857035" cy="47970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0973"/>
                <a:gridCol w="6436062"/>
              </a:tblGrid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Poloha</a:t>
                      </a:r>
                      <a:r>
                        <a:rPr lang="cs-CZ" sz="1400" baseline="0" dirty="0" smtClean="0">
                          <a:effectLst/>
                        </a:rPr>
                        <a:t> Evropy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VY_32_INOVACE_6.1.1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1. 9. 2013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 popíše polohu</a:t>
                      </a:r>
                      <a:r>
                        <a:rPr lang="cs-CZ" sz="1400" baseline="0" dirty="0" smtClean="0">
                          <a:effectLst/>
                        </a:rPr>
                        <a:t> a rozlohu Evropy.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 obsahuje základní informace o zeměpisné poloze a rozloze.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Slouží k</a:t>
                      </a:r>
                      <a:r>
                        <a:rPr lang="cs-CZ" sz="1400" baseline="0" dirty="0" smtClean="0">
                          <a:effectLst/>
                        </a:rPr>
                        <a:t> doplnění výuky. Žáci jej mohou využít jako studijní materiál.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při výuce.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857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755650" y="1989138"/>
            <a:ext cx="7772400" cy="1470025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EVROPA - poloha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0688" y="804863"/>
            <a:ext cx="8113712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latin typeface="+mj-lt"/>
              </a:rPr>
              <a:t>Zopakujte si</a:t>
            </a:r>
            <a:r>
              <a:rPr lang="cs-CZ" dirty="0"/>
              <a:t>  (podle mapy):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1. Které významné poledníky a rovnoběžky procházejí Evropou? 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2. Prochází Evropou obratník Raka?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3. Na kterých polokoulích leží Evropa?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4. Které oceány omývají břehy Evropy?</a:t>
            </a:r>
          </a:p>
          <a:p>
            <a:pPr marL="342900" indent="-342900">
              <a:buFontTx/>
              <a:buAutoNum type="arabicPeriod"/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5. Které dvě evropské země kolonizovaly největší část nově objevených světadílů?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55650" y="4221163"/>
            <a:ext cx="79057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Řešení:</a:t>
            </a:r>
          </a:p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1. Nultý poledník, severní polární kruh</a:t>
            </a:r>
          </a:p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2. Neprochází</a:t>
            </a:r>
          </a:p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3. Severní polokoule, východní polokoule, malá část území na západní polokouli</a:t>
            </a:r>
          </a:p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4. Severní ledový oceán, Atlantský oceán</a:t>
            </a:r>
          </a:p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5. Španělsko a Portugalsko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346299"/>
            <a:ext cx="8229600" cy="706437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Poloha Evropy na mapě světa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556792"/>
            <a:ext cx="6339835" cy="3240360"/>
          </a:xfrm>
          <a:ln>
            <a:solidFill>
              <a:schemeClr val="tx1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1632629" y="5805264"/>
            <a:ext cx="639575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Dostupné: http</a:t>
            </a:r>
            <a:r>
              <a:rPr lang="cs-CZ" sz="1200" dirty="0"/>
              <a:t>://upload.wikimedia.org/wikipedia/commons/b/b7/Location_of_Europe.svg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Poloha 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Světadíl Evropa je západní částí kontinentu Eurasie.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2. nejmenší světadíl, zaujímá 2% z celkové plochy Země.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Kolébka „západní civilizace“.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Název Evropa je odvozen od asyrského slova ereb, v překladu „země, kde zapadá slunce“.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Hranice Evropy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Geografická hranice mezi Evropou a Asií je vymezena uměle:</a:t>
            </a:r>
          </a:p>
          <a:p>
            <a:pPr marL="457200" lvl="1" indent="0">
              <a:buFont typeface="Arial" charset="0"/>
              <a:buNone/>
            </a:pPr>
            <a:r>
              <a:rPr lang="cs-CZ" dirty="0" smtClean="0"/>
              <a:t>Ural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 ř. Emba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Kaspické moře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Azovské m.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     Černé moře </a:t>
            </a:r>
            <a:r>
              <a:rPr lang="cs-CZ" dirty="0" smtClean="0">
                <a:sym typeface="Wingdings" pitchFamily="2" charset="2"/>
              </a:rPr>
              <a:t> </a:t>
            </a:r>
            <a:r>
              <a:rPr lang="cs-CZ" dirty="0" smtClean="0"/>
              <a:t>úžiny Bospor a Dardanely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    Středozemní moře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jihu: Středozemní moře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severu: Severní ledový oceán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západě: Atlantský oceán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556793"/>
            <a:ext cx="8229600" cy="1368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http://upload.wikimedia.org/wikipedia/commons/b/b7/Europe_topography_map.png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Rozloha</a:t>
            </a:r>
            <a:r>
              <a:rPr lang="cs-CZ" dirty="0" smtClean="0"/>
              <a:t> </a:t>
            </a:r>
            <a:r>
              <a:rPr lang="cs-CZ" sz="3200" dirty="0" smtClean="0"/>
              <a:t>Evropy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0"/>
          <a:stretch/>
        </p:blipFill>
        <p:spPr>
          <a:xfrm rot="10860000">
            <a:off x="730372" y="1096244"/>
            <a:ext cx="5033055" cy="5407463"/>
          </a:xfrm>
        </p:spPr>
      </p:pic>
      <p:sp>
        <p:nvSpPr>
          <p:cNvPr id="3" name="TextovéPole 2"/>
          <p:cNvSpPr txBox="1"/>
          <p:nvPr/>
        </p:nvSpPr>
        <p:spPr>
          <a:xfrm>
            <a:off x="6444208" y="1412775"/>
            <a:ext cx="251716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Indický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Antarktický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Severní ledový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Asie</a:t>
            </a:r>
          </a:p>
          <a:p>
            <a:pPr marL="342900" indent="-342900">
              <a:buAutoNum type="arabicPeriod"/>
            </a:pPr>
            <a:r>
              <a:rPr lang="cs-CZ" dirty="0" smtClean="0"/>
              <a:t>Afrika</a:t>
            </a:r>
          </a:p>
          <a:p>
            <a:pPr marL="342900" indent="-342900">
              <a:buAutoNum type="arabicPeriod"/>
            </a:pPr>
            <a:r>
              <a:rPr lang="cs-CZ" dirty="0" smtClean="0"/>
              <a:t>Severní Amerika</a:t>
            </a:r>
          </a:p>
          <a:p>
            <a:pPr marL="342900" indent="-342900">
              <a:buAutoNum type="arabicPeriod"/>
            </a:pPr>
            <a:r>
              <a:rPr lang="cs-CZ" dirty="0" smtClean="0"/>
              <a:t>Jižní Amerika</a:t>
            </a:r>
          </a:p>
          <a:p>
            <a:pPr marL="342900" indent="-342900">
              <a:buAutoNum type="arabicPeriod"/>
            </a:pPr>
            <a:r>
              <a:rPr lang="cs-CZ" dirty="0" smtClean="0"/>
              <a:t>Antarktida</a:t>
            </a:r>
          </a:p>
          <a:p>
            <a:pPr marL="342900" indent="-342900">
              <a:buAutoNum type="arabicPeriod"/>
            </a:pPr>
            <a:r>
              <a:rPr lang="cs-CZ" dirty="0" smtClean="0"/>
              <a:t>Evropa</a:t>
            </a:r>
          </a:p>
          <a:p>
            <a:pPr marL="342900" indent="-342900">
              <a:buAutoNum type="arabicPeriod"/>
            </a:pPr>
            <a:r>
              <a:rPr lang="cs-CZ" dirty="0" smtClean="0"/>
              <a:t>Austrálie</a:t>
            </a:r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73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Evropská nej-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http://www.zemepis.com/Evropaoch.php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611188" y="765175"/>
            <a:ext cx="291941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Vyhledejte v atlase: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Kterým státům patří ostrovy: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1790700" y="1958975"/>
            <a:ext cx="24939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Země Františka Josefa -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1790700" y="2524125"/>
            <a:ext cx="1485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Grónsko - </a:t>
            </a:r>
          </a:p>
        </p:txBody>
      </p:sp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1790700" y="3095625"/>
            <a:ext cx="12461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Baleáry - </a:t>
            </a:r>
          </a:p>
        </p:txBody>
      </p:sp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1790700" y="3716338"/>
            <a:ext cx="1089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Korsika - </a:t>
            </a:r>
          </a:p>
        </p:txBody>
      </p:sp>
      <p:sp>
        <p:nvSpPr>
          <p:cNvPr id="10247" name="TextovéPole 6"/>
          <p:cNvSpPr txBox="1">
            <a:spLocks noChangeArrowheads="1"/>
          </p:cNvSpPr>
          <p:nvPr/>
        </p:nvSpPr>
        <p:spPr bwMode="auto">
          <a:xfrm>
            <a:off x="1790700" y="4254500"/>
            <a:ext cx="19589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Kanárské ostrovy - </a:t>
            </a:r>
          </a:p>
        </p:txBody>
      </p:sp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1790700" y="4770438"/>
            <a:ext cx="19589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Azorské ostrovy - </a:t>
            </a:r>
          </a:p>
        </p:txBody>
      </p:sp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1790700" y="5273675"/>
            <a:ext cx="1958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Faerské ostrovy -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427538" y="1958975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Rusko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427538" y="2497138"/>
            <a:ext cx="9191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Dánsko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397375" y="3095625"/>
            <a:ext cx="13668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Španělsko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427538" y="3716338"/>
            <a:ext cx="1336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Itálie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427538" y="4298950"/>
            <a:ext cx="1200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Španělsko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427538" y="4786313"/>
            <a:ext cx="1336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Portugalsko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427538" y="5286375"/>
            <a:ext cx="1317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i="1" dirty="0">
                <a:solidFill>
                  <a:srgbClr val="C00000"/>
                </a:solidFill>
              </a:rPr>
              <a:t>Dánsko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3457054"/>
          </a:xfrm>
        </p:spPr>
        <p:txBody>
          <a:bodyPr/>
          <a:lstStyle/>
          <a:p>
            <a:pPr eaLnBrk="1" hangingPunct="1"/>
            <a:r>
              <a:rPr lang="cs-CZ" sz="2000" dirty="0" smtClean="0"/>
              <a:t>HÜBELOVÁ, Dana a Petr CHALUPA. </a:t>
            </a:r>
            <a:r>
              <a:rPr lang="cs-CZ" sz="2000" i="1" dirty="0" smtClean="0"/>
              <a:t>Zeměpis: učebnice</a:t>
            </a:r>
            <a:r>
              <a:rPr lang="cs-CZ" sz="2000" dirty="0" smtClean="0"/>
              <a:t>. 1. vyd. [i.e. 2. vyd.]. Brno: Nová škola, 2010, 95 s. Duhová řada. ISBN 978-80-7289-148-1.</a:t>
            </a:r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>
                <a:hlinkClick r:id="rId2"/>
              </a:rPr>
              <a:t>http://cs.wikipedia.org/wiki/Soubor:Location_of_Europe.svg</a:t>
            </a:r>
            <a:endParaRPr lang="cs-CZ" sz="2000" dirty="0" smtClean="0"/>
          </a:p>
          <a:p>
            <a:pPr marL="0" indent="0"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www.zemepis.com/Evropaoch.php</a:t>
            </a:r>
            <a:endParaRPr lang="cs-CZ" sz="2000" dirty="0"/>
          </a:p>
          <a:p>
            <a:pPr eaLnBrk="1" hangingPunct="1"/>
            <a:endParaRPr lang="cs-CZ" sz="2000" dirty="0" smtClean="0">
              <a:hlinkClick r:id="rId4"/>
            </a:endParaRPr>
          </a:p>
          <a:p>
            <a:pPr eaLnBrk="1" hangingPunct="1"/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://upload.wikimedia.org/wikipedia/commons/b/b7/Europe_topography_map.png</a:t>
            </a:r>
            <a:endParaRPr lang="cs-CZ" sz="2000" dirty="0"/>
          </a:p>
          <a:p>
            <a:pPr marL="0" indent="0" eaLnBrk="1" hangingPunct="1"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391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EVROPA - poloha</vt:lpstr>
      <vt:lpstr>Prezentace aplikace PowerPoint</vt:lpstr>
      <vt:lpstr>Poloha Evropy na mapě světa</vt:lpstr>
      <vt:lpstr>Poloha </vt:lpstr>
      <vt:lpstr>Hranice Evropy</vt:lpstr>
      <vt:lpstr>Prezentace aplikace PowerPoint</vt:lpstr>
      <vt:lpstr>Rozloha Evropy</vt:lpstr>
      <vt:lpstr>Evropská nej-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23</cp:revision>
  <dcterms:created xsi:type="dcterms:W3CDTF">2012-12-23T08:55:19Z</dcterms:created>
  <dcterms:modified xsi:type="dcterms:W3CDTF">2013-10-01T15:55:54Z</dcterms:modified>
</cp:coreProperties>
</file>