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3" r:id="rId4"/>
    <p:sldId id="265" r:id="rId5"/>
    <p:sldId id="264" r:id="rId6"/>
    <p:sldId id="266" r:id="rId7"/>
    <p:sldId id="267" r:id="rId8"/>
    <p:sldId id="268" r:id="rId9"/>
    <p:sldId id="261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94" autoAdjust="0"/>
  </p:normalViewPr>
  <p:slideViewPr>
    <p:cSldViewPr>
      <p:cViewPr>
        <p:scale>
          <a:sx n="75" d="100"/>
          <a:sy n="75" d="100"/>
        </p:scale>
        <p:origin x="-1152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6B5A1-509F-41D1-8331-16B82B6997C7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B00F6-601C-4380-B105-BB66D7EE9C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573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F96E3-0DC4-4AB8-A94C-1DA59C272DE7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C50DE-2715-4F67-87BC-FD3855D6A8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72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42D05-14CE-4711-A10D-8AD12E913CC8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E5056-BADF-4F90-959A-B737163965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433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168D3-3BD4-4BEC-BAD8-8330AB4F7FAE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42364-DE00-446C-B631-FC9AEE41D9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61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4B5F1-C292-4A58-9F1A-6AA0DA82DC1F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8AB23-3759-4AD5-A692-CBC47FD019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3951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A20DA-B599-4ED1-8470-36155927D59B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2899C-ACEA-4B6B-9D68-B863E45429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380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81C7D-BEFA-4D85-B9FC-3FC20C23FB32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77A54-CFB7-46F2-8100-8230CF4F74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713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A52EF-74A9-4539-8987-529231734ECE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5D8E7-CCC6-4E8F-A91F-8181FFCE66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649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4BDAB-7460-4916-BB66-46BA7B8F54BF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8E18B-4A64-4951-9135-5E8762E1CF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0063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EA98F-E3E5-4C03-A284-B73B6D26A67F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7E320-41A9-45A8-B42E-DE808B62B2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670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C6685-B61A-460A-AD8E-F1756C621EBB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9A73F-C3E9-46C4-8482-A13028E847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311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83CD2D-3610-4364-B17C-666D80C2CB71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21A8CA-1189-4F04-A7D4-4DF59EF3A2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verze_teploty_vzduchu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verze_teploty_vzduch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383810"/>
              </p:ext>
            </p:extLst>
          </p:nvPr>
        </p:nvGraphicFramePr>
        <p:xfrm>
          <a:off x="179512" y="1844675"/>
          <a:ext cx="8784976" cy="47655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7"/>
                <a:gridCol w="6383699"/>
              </a:tblGrid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Evropa-podnebí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6.1.2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1. 9. 2013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 porovná a hodnotí podnebné podmínky v Evropě.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 shrnuje základní informace o evropském</a:t>
                      </a:r>
                      <a:r>
                        <a:rPr lang="cs-CZ" sz="1400" baseline="0" dirty="0" smtClean="0">
                          <a:effectLst/>
                        </a:rPr>
                        <a:t> podnebí.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výuky. Žáci jej mohou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0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 byl názornou pomůckou k výkladu.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085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 idx="4294967295"/>
          </p:nvPr>
        </p:nvSpPr>
        <p:spPr>
          <a:xfrm>
            <a:off x="827088" y="2133600"/>
            <a:ext cx="7851775" cy="1049338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EVROPA - PODNEBÍ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563563"/>
          </a:xfrm>
        </p:spPr>
        <p:txBody>
          <a:bodyPr/>
          <a:lstStyle/>
          <a:p>
            <a:r>
              <a:rPr lang="cs-CZ" sz="2400" b="1" dirty="0" smtClean="0"/>
              <a:t>ZOPAKUJTE SI: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229600" cy="3671888"/>
          </a:xfrm>
        </p:spPr>
        <p:txBody>
          <a:bodyPr>
            <a:noAutofit/>
          </a:bodyPr>
          <a:lstStyle/>
          <a:p>
            <a:pPr marL="514350" indent="-514350">
              <a:lnSpc>
                <a:spcPct val="170000"/>
              </a:lnSpc>
              <a:buFont typeface="+mj-lt"/>
              <a:buAutoNum type="arabicPeriod"/>
              <a:defRPr/>
            </a:pPr>
            <a:r>
              <a:rPr lang="cs-CZ" sz="2400" dirty="0" smtClean="0"/>
              <a:t>Co je počasí?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  <a:defRPr/>
            </a:pPr>
            <a:r>
              <a:rPr lang="cs-CZ" sz="2400" dirty="0" smtClean="0"/>
              <a:t>Co je podnebí?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  <a:defRPr/>
            </a:pPr>
            <a:r>
              <a:rPr lang="cs-CZ" sz="2400" dirty="0" smtClean="0"/>
              <a:t>Vyjmenujte podnebné pásy na Zemi.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  <a:defRPr/>
            </a:pPr>
            <a:r>
              <a:rPr lang="cs-CZ" sz="2400" dirty="0" smtClean="0"/>
              <a:t>Jak ovlivňuje podnebí nadmořská výška a teplota oceánských proudů?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908720"/>
            <a:ext cx="8229600" cy="24304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Podnebí každého místa v Evropě je ovlivněno:</a:t>
            </a:r>
          </a:p>
          <a:p>
            <a:pPr lvl="1">
              <a:buFont typeface="Arial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zeměpisnou šířkou,</a:t>
            </a:r>
          </a:p>
          <a:p>
            <a:pPr lvl="1">
              <a:buFont typeface="Arial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nadmořskou výškou,</a:t>
            </a:r>
          </a:p>
          <a:p>
            <a:pPr lvl="1">
              <a:buFont typeface="Arial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vzdáleností od oceánu,</a:t>
            </a:r>
          </a:p>
          <a:p>
            <a:pPr lvl="1">
              <a:buFont typeface="Arial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mořskými proudy.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z="3200" dirty="0" smtClean="0"/>
              <a:t>Podnebné oblasti Evropy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0" r="1012"/>
          <a:stretch/>
        </p:blipFill>
        <p:spPr>
          <a:xfrm rot="60000">
            <a:off x="1259632" y="1333500"/>
            <a:ext cx="6728668" cy="50304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49212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3600" dirty="0" smtClean="0"/>
              <a:t>PODNEBÍ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62050"/>
            <a:ext cx="8135938" cy="543530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 Evropa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subpolární podnebný pás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(přechodná oblast mezi pásem polárním a mírným)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dlouhá mrazivá zima a krátké léto.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většina Evropy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mírný podnebný pás</a:t>
            </a:r>
          </a:p>
          <a:p>
            <a:pPr lvl="2">
              <a:buFont typeface="Wingdings" pitchFamily="2" charset="2"/>
              <a:buChar char="§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vliv na podnebí má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vzdálenost od Atlantského oceánu 	(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teplý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Severoatlantský proud)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který zmírňuje  rozdíly zimních a letních teplot vzduchu a přináší srážky.</a:t>
            </a:r>
          </a:p>
          <a:p>
            <a:pPr lvl="2">
              <a:buFont typeface="Wingdings" pitchFamily="2" charset="2"/>
              <a:buChar char="§"/>
              <a:defRPr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Z Evropa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800" b="1" u="sng" dirty="0" smtClean="0">
                <a:latin typeface="Times New Roman" pitchFamily="18" charset="0"/>
                <a:cs typeface="Times New Roman" pitchFamily="18" charset="0"/>
              </a:rPr>
              <a:t>mírné oceánské podnebí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mírné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teploty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létě i v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zimě. Nejdeštivější v Evropě.</a:t>
            </a:r>
          </a:p>
          <a:p>
            <a:pPr lvl="2">
              <a:buFont typeface="Wingdings" pitchFamily="2" charset="2"/>
              <a:buChar char="§"/>
              <a:defRPr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 Evropa –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malý vliv Atlantského oceánu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ubývá srážek</a:t>
            </a:r>
          </a:p>
          <a:p>
            <a:pPr marL="800100" lvl="2" indent="0">
              <a:buNone/>
              <a:defRPr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800" b="1" u="sng" dirty="0" smtClean="0">
                <a:latin typeface="Times New Roman" pitchFamily="18" charset="0"/>
                <a:cs typeface="Times New Roman" pitchFamily="18" charset="0"/>
              </a:rPr>
              <a:t>mírné vnitrozemské podnebí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(kontinentální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) –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dlouhé mrazivé zimy a 	    horká léta</a:t>
            </a:r>
          </a:p>
          <a:p>
            <a:pPr lvl="2">
              <a:buFont typeface="Wingdings" pitchFamily="2" charset="2"/>
              <a:buChar char="§"/>
              <a:defRPr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Střední Evropa – </a:t>
            </a:r>
            <a:r>
              <a:rPr lang="cs-CZ" sz="1800" b="1" u="sng" dirty="0" smtClean="0">
                <a:latin typeface="Times New Roman" pitchFamily="18" charset="0"/>
                <a:cs typeface="Times New Roman" pitchFamily="18" charset="0"/>
              </a:rPr>
              <a:t>mírné přechodné podnebí 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(přechod mezi oceánským a vnitrozemským). Typické pro ČR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 Evropa –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subtropické podnebí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mírné a deštivé zimy a horká a suchá léta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625500" y="908720"/>
            <a:ext cx="7621588" cy="1172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Podnebí je současně ovlivňováno rozložením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horských pásem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která mohou ovlivnit proudění vzduchu. S rostoucí nadmořskou výškou klesá teplota a zvyšuje se množství srážek. (Na každých 100 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výšky klesne teplota asi o 1°C.)</a:t>
            </a:r>
          </a:p>
        </p:txBody>
      </p:sp>
      <p:sp>
        <p:nvSpPr>
          <p:cNvPr id="8195" name="TextovéPole 3"/>
          <p:cNvSpPr txBox="1">
            <a:spLocks noChangeArrowheads="1"/>
          </p:cNvSpPr>
          <p:nvPr/>
        </p:nvSpPr>
        <p:spPr bwMode="auto">
          <a:xfrm>
            <a:off x="625500" y="2924944"/>
            <a:ext cx="7621588" cy="2937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Počasí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je okamžitý stav atmosféry na určitém místě v danou chvíli. </a:t>
            </a:r>
          </a:p>
          <a:p>
            <a:pPr eaLnBrk="1" hangingPunct="1">
              <a:lnSpc>
                <a:spcPct val="13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Je ovlivněno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tlakovými nížemi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(TN) 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tlakovými výšemi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(TV). Jsou to vzduchové hmoty s výrazně nižším nebo vyšším tlakem vzduchu. Vyrovnávání tlaku mezi nížemi a výšemi má za následek proudění vzduchu (TV </a:t>
            </a:r>
            <a:r>
              <a:rPr lang="cs-CZ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TN),</a:t>
            </a:r>
          </a:p>
          <a:p>
            <a:pPr eaLnBrk="1" hangingPunct="1">
              <a:lnSpc>
                <a:spcPct val="13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různé typy oblačnosti a počasí. </a:t>
            </a:r>
          </a:p>
          <a:p>
            <a:pPr eaLnBrk="1" hangingPunct="1">
              <a:lnSpc>
                <a:spcPct val="13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Na počasí v Evropě má vliv např.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Islandská TN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Azorská TV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lnSpc>
                <a:spcPct val="13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Tlaková níže –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oblačné počasí, v létě chladnější, v zimě teplejší.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Tlaková výše –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teplé a jasné počasí v létě, v zimě ochlazení (mrazy).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704850"/>
            <a:ext cx="7786687" cy="420688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800" dirty="0" smtClean="0"/>
              <a:t>Inverze</a:t>
            </a:r>
            <a:endParaRPr lang="cs-CZ" sz="2800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900113" y="1412875"/>
            <a:ext cx="7858125" cy="2232025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Mezi projevy počasí patří i jev zvaný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inverze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Chladné proudy vzduchu stékají    po svazích dolů a v údolích se vytváří vrstva studeného vzduchu. Jeho srážením vzniká oblačnost, která způsobuje teplotní rozdíl.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Ve vyšších polohách je tepleji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slunečno, zatímco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 údolích bývá chladněji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 velkou koncentrací oblačnosti případně smogu (často v zimě v ČR).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6021288"/>
            <a:ext cx="29225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http://upload.wikimedia.org/wikipedia/commons/b/ba/PodzimniInverzeHrubyJesenik.jpg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627022"/>
            <a:ext cx="4251896" cy="286488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387885" y="5507359"/>
            <a:ext cx="14162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Podzimní inverze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5224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http://cs.wikipedia.org/wiki/Inverze_teploty_vzduchu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3097014"/>
          </a:xfrm>
        </p:spPr>
        <p:txBody>
          <a:bodyPr/>
          <a:lstStyle/>
          <a:p>
            <a:pPr eaLnBrk="1" hangingPunct="1"/>
            <a:r>
              <a:rPr lang="cs-CZ" sz="2000" dirty="0" smtClean="0"/>
              <a:t>HÜBELOVÁ, Dana a Petr CHALUPA. </a:t>
            </a:r>
            <a:r>
              <a:rPr lang="cs-CZ" sz="2000" i="1" dirty="0" smtClean="0"/>
              <a:t>Zeměpis: učebnice</a:t>
            </a:r>
            <a:r>
              <a:rPr lang="cs-CZ" sz="2000" dirty="0" smtClean="0"/>
              <a:t>. 1. vyd. [i.e. 2. vyd.]. Brno: Nová škola, 2010, 95 s. Duhová řada. ISBN 978-80-7289-148-1.</a:t>
            </a:r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i="1" dirty="0"/>
              <a:t>Česká republika: sešitový atlas pro základní školy a víceletá gymnázia</a:t>
            </a:r>
            <a:r>
              <a:rPr lang="cs-CZ" sz="2000" dirty="0"/>
              <a:t>. 2. vyd. Redaktor Stanislava Urbášková. Praha: Kartografie Praha, 2008, 1 atlas (32 s.). Školní zeměpisné atlasy. ISBN 978-807-3930-417. </a:t>
            </a:r>
            <a:endParaRPr lang="cs-CZ" sz="2000" dirty="0" smtClean="0"/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>
                <a:hlinkClick r:id="rId2"/>
              </a:rPr>
              <a:t>http://cs.wikipedia.org/wiki/Inverze_teploty_vzduchu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430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EVROPA - PODNEBÍ</vt:lpstr>
      <vt:lpstr>ZOPAKUJTE SI:</vt:lpstr>
      <vt:lpstr>Prezentace aplikace PowerPoint</vt:lpstr>
      <vt:lpstr>Podnebné oblasti Evropy</vt:lpstr>
      <vt:lpstr>PODNEBÍ</vt:lpstr>
      <vt:lpstr>Prezentace aplikace PowerPoint</vt:lpstr>
      <vt:lpstr>Inverze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22</cp:revision>
  <dcterms:created xsi:type="dcterms:W3CDTF">2012-12-23T08:55:19Z</dcterms:created>
  <dcterms:modified xsi:type="dcterms:W3CDTF">2013-10-01T16:01:05Z</dcterms:modified>
</cp:coreProperties>
</file>