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80" r:id="rId11"/>
    <p:sldId id="279" r:id="rId12"/>
    <p:sldId id="274" r:id="rId13"/>
    <p:sldId id="275" r:id="rId14"/>
    <p:sldId id="281" r:id="rId15"/>
    <p:sldId id="276" r:id="rId16"/>
    <p:sldId id="277" r:id="rId17"/>
    <p:sldId id="278" r:id="rId18"/>
    <p:sldId id="282" r:id="rId19"/>
    <p:sldId id="258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5" d="100"/>
          <a:sy n="65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545AE-BAEA-4714-8FA9-C9D2FFABD260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5E34E-D2D6-480E-97C6-B8127A99F24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6559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AAF55-4750-4F3C-B7BB-8DE396766AD7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24AD2-F078-4E63-9D24-278ABEACBDE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3880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78CA2-B7CA-4271-8EC3-15E7DFB298E2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BF1AD-82C3-47B0-9862-506C7AC300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533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10C54-AB60-4C49-8D3C-F39C3071C990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54093-E938-4E28-8EEE-E6E19CBCE8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6132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E95E8-C40E-487C-97E6-89B5CB8DD02A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669E3-D37A-41FD-AD59-598D5CD6AE8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54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CF874-E4CB-4767-9BEA-097475E463BF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044C4-8148-4A2C-9C11-2E216B519C4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6555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6602F-CB89-4371-B764-700B7D5FC9A4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3C925-07A8-4DC6-ADA2-D80F57B6D4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807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3C7B1-A75D-4D82-9F1F-8D8FD9E78C31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00009-A0FD-4737-B5D8-F1805D5AD59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476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ABCAF-2E00-4AB8-B8AD-9393BC5E8700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C6402-4BDB-410A-A77B-DF14AAC9EF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6966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90157-FD10-49AC-B09D-10528BF7D203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3087C-67D2-4D18-B6C7-C4195F90302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498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6087D-5B18-422E-B8E7-C037B1C8ED3D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1E7A2-A4C3-41C2-BC55-95DE935F2D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9121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D5D467-E44A-49B6-92E1-A568EC264486}" type="datetimeFigureOut">
              <a:rPr lang="cs-CZ"/>
              <a:pPr>
                <a:defRPr/>
              </a:pPr>
              <a:t>1.10.2013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9FD161-C221-4021-B941-ACF2E57033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Dunaj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://cs.wikipedia.org/wiki/Evrop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vropa" TargetMode="External"/><Relationship Id="rId2" Type="http://schemas.openxmlformats.org/officeDocument/2006/relationships/hyperlink" Target="http://cs.wikipedia.org/wiki/Dunaj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8/8f/Vatnaj%C3%B6kull.jpeg" TargetMode="External"/><Relationship Id="rId5" Type="http://schemas.openxmlformats.org/officeDocument/2006/relationships/hyperlink" Target="http://upload.wikimedia.org/wikipedia/commons/c/c6/Nizhny-Novgorod-Volga-Bor-1460.jpg" TargetMode="External"/><Relationship Id="rId4" Type="http://schemas.openxmlformats.org/officeDocument/2006/relationships/hyperlink" Target="http://upload.wikimedia.org/wikipedia/commons/thumb/d/d0/Loreley_mit_tal_von_linker_rheinseite.jpg/640px-Loreley_mit_tal_von_linker_rheinseit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5059421"/>
              </p:ext>
            </p:extLst>
          </p:nvPr>
        </p:nvGraphicFramePr>
        <p:xfrm>
          <a:off x="251520" y="1556793"/>
          <a:ext cx="8712968" cy="51145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1595"/>
                <a:gridCol w="6331373"/>
              </a:tblGrid>
              <a:tr h="5746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4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 – vodstvo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VY_32_INOVACE_6.1.3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2. 9. 2013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Žák popíše rozložení vodstva v Evropě.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shrnuje základní informace o evropském vodstvu.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je názornou pomůckou při výkladu. Může sloužit žákům k samostudiu.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53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se osvědčil, pomohl názornější výuce.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506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2" y="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95288" y="2420938"/>
            <a:ext cx="83058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r>
              <a:rPr lang="cs-CZ" dirty="0" smtClean="0"/>
              <a:t>Evropa - vodstvo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684213" y="1268413"/>
            <a:ext cx="15827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dirty="0"/>
              <a:t>Zopakujte si:</a:t>
            </a:r>
          </a:p>
          <a:p>
            <a:pPr eaLnBrk="1" hangingPunct="1"/>
            <a:endParaRPr lang="cs-CZ" b="1" dirty="0"/>
          </a:p>
          <a:p>
            <a:pPr eaLnBrk="1" hangingPunct="1"/>
            <a:endParaRPr lang="cs-CZ" b="1" dirty="0"/>
          </a:p>
        </p:txBody>
      </p:sp>
      <p:sp>
        <p:nvSpPr>
          <p:cNvPr id="4099" name="TextovéPole 3"/>
          <p:cNvSpPr txBox="1">
            <a:spLocks noChangeArrowheads="1"/>
          </p:cNvSpPr>
          <p:nvPr/>
        </p:nvSpPr>
        <p:spPr bwMode="auto">
          <a:xfrm>
            <a:off x="827088" y="1822450"/>
            <a:ext cx="748982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1.  V jakém skupenství se vyskytuje voda na naší planetě?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2. Jaký je rozdíl mezi oceánem a mořem?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3. Jaký je rozdíl mezi průlivem a průplavem?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4. Jaký je rozdíl mezi jezerem a rybníkem?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5. K jakým účelům lidé budují přehradní nádrže?</a:t>
            </a:r>
          </a:p>
          <a:p>
            <a:pPr eaLnBrk="1" hangingPunct="1"/>
            <a:endParaRPr lang="cs-CZ" dirty="0"/>
          </a:p>
          <a:p>
            <a:pPr eaLnBrk="1" hangingPunct="1"/>
            <a:r>
              <a:rPr lang="cs-CZ" dirty="0"/>
              <a:t>6. Proč je potřeba vodou šetřit a zabránit jejímu znečišťování?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684213" y="1268413"/>
            <a:ext cx="2154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7. Vysvětlete pojmy:</a:t>
            </a:r>
          </a:p>
        </p:txBody>
      </p:sp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2693988" y="1836738"/>
            <a:ext cx="541154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i="1" dirty="0">
                <a:solidFill>
                  <a:srgbClr val="C00000"/>
                </a:solidFill>
              </a:rPr>
              <a:t>Soustava všech vodní  toků odvodňujících určité území.</a:t>
            </a:r>
          </a:p>
        </p:txBody>
      </p:sp>
      <p:sp>
        <p:nvSpPr>
          <p:cNvPr id="5124" name="TextovéPole 3"/>
          <p:cNvSpPr txBox="1">
            <a:spLocks noChangeArrowheads="1"/>
          </p:cNvSpPr>
          <p:nvPr/>
        </p:nvSpPr>
        <p:spPr bwMode="auto">
          <a:xfrm>
            <a:off x="1155700" y="2490788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b) Povodí - </a:t>
            </a:r>
          </a:p>
        </p:txBody>
      </p:sp>
      <p:sp>
        <p:nvSpPr>
          <p:cNvPr id="5125" name="TextovéPole 4"/>
          <p:cNvSpPr txBox="1">
            <a:spLocks noChangeArrowheads="1"/>
          </p:cNvSpPr>
          <p:nvPr/>
        </p:nvSpPr>
        <p:spPr bwMode="auto">
          <a:xfrm>
            <a:off x="2711450" y="2490788"/>
            <a:ext cx="60714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i="1" dirty="0">
                <a:solidFill>
                  <a:srgbClr val="C00000"/>
                </a:solidFill>
              </a:rPr>
              <a:t>Území, z něhož určitý vodní tok sbírá veškeré povrchové vody</a:t>
            </a:r>
            <a:r>
              <a:rPr lang="cs-CZ" i="1" dirty="0"/>
              <a:t>.</a:t>
            </a:r>
          </a:p>
        </p:txBody>
      </p:sp>
      <p:sp>
        <p:nvSpPr>
          <p:cNvPr id="5126" name="TextovéPole 5"/>
          <p:cNvSpPr txBox="1">
            <a:spLocks noChangeArrowheads="1"/>
          </p:cNvSpPr>
          <p:nvPr/>
        </p:nvSpPr>
        <p:spPr bwMode="auto">
          <a:xfrm>
            <a:off x="1120775" y="3228975"/>
            <a:ext cx="1717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c) Rozvodnice -</a:t>
            </a:r>
          </a:p>
        </p:txBody>
      </p:sp>
      <p:sp>
        <p:nvSpPr>
          <p:cNvPr id="5127" name="TextovéPole 6"/>
          <p:cNvSpPr txBox="1">
            <a:spLocks noChangeArrowheads="1"/>
          </p:cNvSpPr>
          <p:nvPr/>
        </p:nvSpPr>
        <p:spPr bwMode="auto">
          <a:xfrm>
            <a:off x="2717800" y="3228975"/>
            <a:ext cx="32488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i="1" dirty="0">
                <a:solidFill>
                  <a:srgbClr val="C00000"/>
                </a:solidFill>
              </a:rPr>
              <a:t>Hranice mezi dvěma povodími.</a:t>
            </a:r>
          </a:p>
        </p:txBody>
      </p:sp>
      <p:sp>
        <p:nvSpPr>
          <p:cNvPr id="5128" name="TextovéPole 7"/>
          <p:cNvSpPr txBox="1">
            <a:spLocks noChangeArrowheads="1"/>
          </p:cNvSpPr>
          <p:nvPr/>
        </p:nvSpPr>
        <p:spPr bwMode="auto">
          <a:xfrm>
            <a:off x="1119188" y="1836738"/>
            <a:ext cx="1443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a) Říční síť - </a:t>
            </a:r>
          </a:p>
        </p:txBody>
      </p:sp>
      <p:sp>
        <p:nvSpPr>
          <p:cNvPr id="5129" name="TextovéPole 8"/>
          <p:cNvSpPr txBox="1">
            <a:spLocks noChangeArrowheads="1"/>
          </p:cNvSpPr>
          <p:nvPr/>
        </p:nvSpPr>
        <p:spPr bwMode="auto">
          <a:xfrm>
            <a:off x="1155700" y="3887788"/>
            <a:ext cx="1304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d) Úmoří - </a:t>
            </a:r>
          </a:p>
        </p:txBody>
      </p:sp>
      <p:sp>
        <p:nvSpPr>
          <p:cNvPr id="5130" name="TextovéPole 9"/>
          <p:cNvSpPr txBox="1">
            <a:spLocks noChangeArrowheads="1"/>
          </p:cNvSpPr>
          <p:nvPr/>
        </p:nvSpPr>
        <p:spPr bwMode="auto">
          <a:xfrm>
            <a:off x="2717800" y="3889375"/>
            <a:ext cx="5986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i="1" dirty="0">
                <a:solidFill>
                  <a:srgbClr val="C00000"/>
                </a:solidFill>
              </a:rPr>
              <a:t>Území, z něhož řeky odvádějí povrchové vody do jednoho moře, event. oceánu.</a:t>
            </a:r>
          </a:p>
        </p:txBody>
      </p:sp>
      <p:sp>
        <p:nvSpPr>
          <p:cNvPr id="5131" name="TextovéPole 10"/>
          <p:cNvSpPr txBox="1">
            <a:spLocks noChangeArrowheads="1"/>
          </p:cNvSpPr>
          <p:nvPr/>
        </p:nvSpPr>
        <p:spPr bwMode="auto">
          <a:xfrm>
            <a:off x="1184275" y="4676775"/>
            <a:ext cx="1806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dirty="0"/>
              <a:t>e) Sněžná čára - </a:t>
            </a:r>
          </a:p>
        </p:txBody>
      </p:sp>
      <p:sp>
        <p:nvSpPr>
          <p:cNvPr id="5132" name="TextovéPole 11"/>
          <p:cNvSpPr txBox="1">
            <a:spLocks noChangeArrowheads="1"/>
          </p:cNvSpPr>
          <p:nvPr/>
        </p:nvSpPr>
        <p:spPr bwMode="auto">
          <a:xfrm>
            <a:off x="2776538" y="4694238"/>
            <a:ext cx="58128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b="1" i="1" dirty="0">
                <a:solidFill>
                  <a:srgbClr val="C00000"/>
                </a:solidFill>
              </a:rPr>
              <a:t>Hranice vymezující oblasti s celoroční sněhovou pokrývkou</a:t>
            </a:r>
            <a:r>
              <a:rPr lang="cs-CZ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647700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>
            <a:noAutofit/>
          </a:bodyPr>
          <a:lstStyle/>
          <a:p>
            <a:pPr>
              <a:defRPr/>
            </a:pPr>
            <a:r>
              <a:rPr lang="cs-CZ" sz="3200" dirty="0" smtClean="0"/>
              <a:t>Evropská úmoří</a:t>
            </a:r>
            <a:endParaRPr lang="cs-CZ" sz="3200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12776"/>
            <a:ext cx="5688632" cy="4686705"/>
          </a:xfrm>
          <a:ln>
            <a:solidFill>
              <a:schemeClr val="tx2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827584" y="6280263"/>
            <a:ext cx="7003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</a:t>
            </a:r>
            <a:r>
              <a:rPr lang="cs-CZ" dirty="0" smtClean="0"/>
              <a:t> </a:t>
            </a:r>
            <a:r>
              <a:rPr lang="cs-CZ" sz="1400" dirty="0" smtClean="0"/>
              <a:t>– úmoří Atlantského oceánu, 2 – bezodtoková oblast, 3 -  úmoří Severního ledového oceánu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36588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Hlavní evropské rozvodí</a:t>
            </a:r>
            <a:endParaRPr lang="cs-CZ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hlavní evropské rozvodí – Králický Sněžník na území ČR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3711" y="2092156"/>
            <a:ext cx="5798609" cy="436118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8025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/>
          <a:lstStyle/>
          <a:p>
            <a:pPr>
              <a:defRPr/>
            </a:pPr>
            <a:r>
              <a:rPr lang="cs-CZ" sz="3200" dirty="0" smtClean="0"/>
              <a:t>ŘEKY</a:t>
            </a:r>
            <a:endParaRPr lang="cs-CZ" sz="3200" dirty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68313" y="1916113"/>
            <a:ext cx="8229600" cy="4695825"/>
          </a:xfrm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z="2400" dirty="0" smtClean="0"/>
              <a:t>Hustá říční síť</a:t>
            </a:r>
          </a:p>
          <a:p>
            <a:r>
              <a:rPr lang="cs-CZ" sz="2400" dirty="0" smtClean="0"/>
              <a:t>Vodnatost řek závisí na typu podnebné oblasti, kterou protékají</a:t>
            </a:r>
          </a:p>
          <a:p>
            <a:r>
              <a:rPr lang="cs-CZ" sz="2400" b="1" dirty="0" smtClean="0"/>
              <a:t>Volha –</a:t>
            </a:r>
            <a:r>
              <a:rPr lang="cs-CZ" sz="2400" dirty="0" smtClean="0"/>
              <a:t> </a:t>
            </a:r>
            <a:r>
              <a:rPr lang="cs-CZ" sz="2400" b="1" dirty="0" smtClean="0"/>
              <a:t>nejdelší (3531 km) a nejvodnatější</a:t>
            </a:r>
            <a:r>
              <a:rPr lang="cs-CZ" sz="2400" dirty="0" smtClean="0"/>
              <a:t>, </a:t>
            </a:r>
          </a:p>
          <a:p>
            <a:r>
              <a:rPr lang="cs-CZ" sz="2400" dirty="0" smtClean="0"/>
              <a:t>podle délky toku: Volha, Dunaj, Ural, Dněpr, Kama</a:t>
            </a:r>
          </a:p>
          <a:p>
            <a:r>
              <a:rPr lang="cs-CZ" sz="2400" b="1" dirty="0" smtClean="0"/>
              <a:t>Dunaj, Rýn – lodní doprava</a:t>
            </a:r>
          </a:p>
          <a:p>
            <a:r>
              <a:rPr lang="cs-CZ" sz="2400" dirty="0" smtClean="0"/>
              <a:t>Na mnoha řekách byly vybudovány </a:t>
            </a:r>
            <a:r>
              <a:rPr lang="cs-CZ" sz="2400" b="1" dirty="0" smtClean="0"/>
              <a:t>průplavy</a:t>
            </a:r>
            <a:r>
              <a:rPr lang="cs-CZ" sz="2400" dirty="0" smtClean="0"/>
              <a:t>, které je propojují, a umožňují tak přepravu zboží levnou lodní dopravou. Nejvíce průplavů – Francie, Německo, Rusko.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8229600" cy="4695825"/>
          </a:xfrm>
        </p:spPr>
        <p:txBody>
          <a:bodyPr/>
          <a:lstStyle/>
          <a:p>
            <a:r>
              <a:rPr lang="cs-CZ" sz="2400" i="1" dirty="0" smtClean="0"/>
              <a:t>Bělomořsko-baltský plavební kanál spojuje Bílé a Baltské moře přes Ladožské a Oněžské jezero v Rusku. Vykopat kanál o délce 227km se povedlo za rekordních 22 měsíců. Na jeho stavbě se podíleli především političtí vězni Sovětského svazu. Stavba si vyžádala desítky tisíc lidských životů.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649288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3600" dirty="0" smtClean="0"/>
              <a:t>Evropské řeky – foto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sz="3600" dirty="0"/>
          </a:p>
        </p:txBody>
      </p:sp>
      <p:sp>
        <p:nvSpPr>
          <p:cNvPr id="10243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683568" y="1412875"/>
            <a:ext cx="3356620" cy="422275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Volha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1698721"/>
            <a:ext cx="6120680" cy="459051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351702" y="6434466"/>
            <a:ext cx="5400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http://upload.wikimedia.org/wikipedia/commons/c/c6/Nizhny-Novgorod-Volga-Bor-1460.jpg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 algn="l">
              <a:buFont typeface="Courier New" pitchFamily="49" charset="0"/>
              <a:buChar char="o"/>
            </a:pPr>
            <a:r>
              <a:rPr lang="cs-CZ" dirty="0" smtClean="0"/>
              <a:t>Dunaj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http://cs.wikipedia.org/wiki/Dunaj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02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83568" y="732309"/>
            <a:ext cx="2447925" cy="425450"/>
          </a:xfrm>
        </p:spPr>
        <p:txBody>
          <a:bodyPr/>
          <a:lstStyle/>
          <a:p>
            <a:pPr marL="571500" indent="-571500">
              <a:buFont typeface="Courier New" pitchFamily="49" charset="0"/>
              <a:buChar char="o"/>
            </a:pPr>
            <a:r>
              <a:rPr lang="cs-CZ" dirty="0" smtClean="0"/>
              <a:t>Rýn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467544" y="5589240"/>
            <a:ext cx="6840760" cy="511175"/>
          </a:xfrm>
        </p:spPr>
        <p:txBody>
          <a:bodyPr/>
          <a:lstStyle/>
          <a:p>
            <a:pPr marL="0" indent="0">
              <a:buNone/>
            </a:pPr>
            <a:r>
              <a:rPr lang="cs-CZ" sz="1000" dirty="0" smtClean="0"/>
              <a:t>Dostupné: http</a:t>
            </a:r>
            <a:r>
              <a:rPr lang="cs-CZ" sz="1000" dirty="0"/>
              <a:t>://</a:t>
            </a:r>
            <a:r>
              <a:rPr lang="cs-CZ" sz="1000" dirty="0" smtClean="0"/>
              <a:t>upload.wikimedia.org/wikipedia/commons/thumb/d/d0/Loreley_mit_tal_von_linker_rheinseite.jpg/640px-Loreley_mit_tal_von_linker_rheinseite.jpg</a:t>
            </a:r>
            <a:endParaRPr lang="cs-CZ" sz="1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8249251" cy="2526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6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63563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>
            <a:noAutofit/>
          </a:bodyPr>
          <a:lstStyle/>
          <a:p>
            <a:pPr>
              <a:defRPr/>
            </a:pPr>
            <a:r>
              <a:rPr lang="cs-CZ" sz="3200" dirty="0" smtClean="0"/>
              <a:t>JEZERA A PŘEHRADNÍ NÁDRŽE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98316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JEZERA</a:t>
            </a:r>
            <a:r>
              <a:rPr lang="cs-CZ" sz="2400" dirty="0" smtClean="0"/>
              <a:t> jsou rozložena nerovnoměrně. Jezera ledovcového původu jsou ve Finsku, Německu, Polsku (jezerní plošiny)</a:t>
            </a:r>
          </a:p>
          <a:p>
            <a:pPr>
              <a:defRPr/>
            </a:pPr>
            <a:r>
              <a:rPr lang="cs-CZ" sz="2400" b="1" dirty="0" smtClean="0"/>
              <a:t>Finsko</a:t>
            </a:r>
            <a:r>
              <a:rPr lang="cs-CZ" sz="2400" dirty="0" smtClean="0"/>
              <a:t> – největší počet jezer</a:t>
            </a:r>
          </a:p>
          <a:p>
            <a:pPr>
              <a:defRPr/>
            </a:pPr>
            <a:r>
              <a:rPr lang="cs-CZ" sz="2400" dirty="0" smtClean="0"/>
              <a:t>Největší jezera: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/>
              <a:t>	</a:t>
            </a:r>
            <a:r>
              <a:rPr lang="cs-CZ" sz="2400" dirty="0" smtClean="0"/>
              <a:t>Ladožské (18140 km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), Oněžské v Rusku,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dirty="0"/>
              <a:t>	</a:t>
            </a:r>
            <a:r>
              <a:rPr lang="cs-CZ" sz="2400" dirty="0" smtClean="0"/>
              <a:t>Vännern ve Švédsku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/>
          </a:p>
          <a:p>
            <a:pPr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PŘEHRADNÍ NÁDRŽE </a:t>
            </a:r>
            <a:r>
              <a:rPr lang="cs-CZ" sz="2400" dirty="0" smtClean="0"/>
              <a:t>– slouží k různým účelům: chrání proti povodním, jsou zásobárnami vody pro obyvatelstvo, průmysl, zemědělství, stavějí se na nich vodní elektrárny nebo jsou využívány k rekreaci a rybolovu. Největší evropské přehrady jsou vybudovány na řekách v Rusku.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2"/>
            </a:solidFill>
          </a:ln>
        </p:spPr>
        <p:txBody>
          <a:bodyPr/>
          <a:lstStyle/>
          <a:p>
            <a:pPr>
              <a:defRPr/>
            </a:pPr>
            <a:r>
              <a:rPr lang="cs-CZ" dirty="0" smtClean="0"/>
              <a:t>Jezera foto</a:t>
            </a:r>
            <a:endParaRPr lang="cs-CZ" dirty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4608512" cy="432048"/>
          </a:xfrm>
        </p:spPr>
        <p:txBody>
          <a:bodyPr/>
          <a:lstStyle/>
          <a:p>
            <a:r>
              <a:rPr lang="cs-CZ" sz="2000" dirty="0">
                <a:hlinkClick r:id="rId2"/>
              </a:rPr>
              <a:t>http://cs.wikipedia.org/wiki/Evropa</a:t>
            </a:r>
            <a:endParaRPr lang="cs-CZ" sz="20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1716904" y="6140040"/>
            <a:ext cx="24744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Norsko – jezera ledovcového původu</a:t>
            </a:r>
            <a:endParaRPr lang="cs-CZ" sz="1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88840"/>
            <a:ext cx="5695950" cy="39052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52737"/>
            <a:ext cx="6266123" cy="43622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331640" y="5722255"/>
            <a:ext cx="2343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Finsko – jezerní plošina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32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3"/>
            <a:ext cx="8229600" cy="576064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LEDOVCE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19934"/>
          </a:xfrm>
        </p:spPr>
        <p:txBody>
          <a:bodyPr/>
          <a:lstStyle/>
          <a:p>
            <a:pPr>
              <a:defRPr/>
            </a:pPr>
            <a:r>
              <a:rPr lang="cs-CZ" sz="2400" b="1" dirty="0" smtClean="0">
                <a:solidFill>
                  <a:srgbClr val="0070C0"/>
                </a:solidFill>
              </a:rPr>
              <a:t>LEDOVCE</a:t>
            </a:r>
            <a:r>
              <a:rPr lang="cs-CZ" sz="2400" dirty="0" smtClean="0"/>
              <a:t> se nacházejí převážně v subpolárním podnebném pásu a ve vysokých horských oblastech.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 smtClean="0"/>
          </a:p>
          <a:p>
            <a:pPr>
              <a:defRPr/>
            </a:pPr>
            <a:r>
              <a:rPr lang="cs-CZ" sz="2400" u="sng" dirty="0" smtClean="0"/>
              <a:t>Horské ledovce</a:t>
            </a:r>
            <a:r>
              <a:rPr lang="cs-CZ" sz="2400" dirty="0" smtClean="0"/>
              <a:t>: Skandinávské pohoří, Alpy, Pyreneje</a:t>
            </a:r>
          </a:p>
          <a:p>
            <a:pPr marL="800100" lvl="2" indent="0">
              <a:buFont typeface="Arial" charset="0"/>
              <a:buNone/>
              <a:defRPr/>
            </a:pPr>
            <a:r>
              <a:rPr lang="cs-CZ" sz="2000" dirty="0" smtClean="0"/>
              <a:t>Nad sněžnou čárou neroztává sníh a postupně se mění v led.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/>
          </a:p>
          <a:p>
            <a:pPr>
              <a:defRPr/>
            </a:pPr>
            <a:r>
              <a:rPr lang="cs-CZ" sz="2400" u="sng" dirty="0" smtClean="0"/>
              <a:t>Pevninské ledovce</a:t>
            </a:r>
            <a:r>
              <a:rPr lang="cs-CZ" sz="2400" dirty="0" smtClean="0"/>
              <a:t>: na ostrově Západní Špicberky, na části Islandu</a:t>
            </a:r>
          </a:p>
          <a:p>
            <a:pPr marL="0" indent="0">
              <a:buFont typeface="Arial" charset="0"/>
              <a:buNone/>
              <a:defRPr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Zástupný symbol pro obsah 5" descr="SUI+FRA 010"/>
          <p:cNvPicPr>
            <a:picLocks noGrp="1" noChangeAspect="1"/>
          </p:cNvPicPr>
          <p:nvPr isPhoto="1"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313" y="612775"/>
            <a:ext cx="8135937" cy="5264150"/>
          </a:xfrm>
        </p:spPr>
      </p:pic>
      <p:sp>
        <p:nvSpPr>
          <p:cNvPr id="14339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9552" y="6021288"/>
            <a:ext cx="5486400" cy="576262"/>
          </a:xfrm>
        </p:spPr>
        <p:txBody>
          <a:bodyPr/>
          <a:lstStyle/>
          <a:p>
            <a:r>
              <a:rPr lang="cs-CZ" dirty="0" smtClean="0"/>
              <a:t>Velký Aletschský [alečský] ledovec</a:t>
            </a:r>
            <a:br>
              <a:rPr lang="cs-CZ" dirty="0" smtClean="0"/>
            </a:br>
            <a:r>
              <a:rPr lang="cs-CZ" dirty="0" smtClean="0"/>
              <a:t> – jeho tloušťka je dokonce 800 m, délka 26,8 km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Zástupný symbol pro obsah 5"/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750" y="612775"/>
            <a:ext cx="8175625" cy="5192713"/>
          </a:xfrm>
        </p:spPr>
      </p:pic>
      <p:sp>
        <p:nvSpPr>
          <p:cNvPr id="1536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9750" y="6021388"/>
            <a:ext cx="5486400" cy="511175"/>
          </a:xfrm>
        </p:spPr>
        <p:txBody>
          <a:bodyPr/>
          <a:lstStyle/>
          <a:p>
            <a:r>
              <a:rPr lang="cs-CZ" dirty="0" smtClean="0"/>
              <a:t>Horský ledovec v Alpách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14" y="1016627"/>
            <a:ext cx="6693089" cy="515767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964005" y="522489"/>
            <a:ext cx="2883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ledovec Vatnajökull z družice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17167" y="6309319"/>
            <a:ext cx="615485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Dostupné: http://upload.wikimedia.org/wikipedia/commons/8/8f/Vatnaj%C3%B6kull.jpeg</a:t>
            </a:r>
          </a:p>
        </p:txBody>
      </p:sp>
    </p:spTree>
    <p:extLst>
      <p:ext uri="{BB962C8B-B14F-4D97-AF65-F5344CB8AC3E}">
        <p14:creationId xmlns:p14="http://schemas.microsoft.com/office/powerpoint/2010/main" val="26201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545138"/>
          </a:xfrm>
        </p:spPr>
        <p:txBody>
          <a:bodyPr/>
          <a:lstStyle/>
          <a:p>
            <a:pPr eaLnBrk="1" hangingPunct="1"/>
            <a:r>
              <a:rPr lang="cs-CZ" sz="2000" dirty="0" smtClean="0"/>
              <a:t>HÜBELOVÁ, Dana a Petr CHALUPA. </a:t>
            </a:r>
            <a:r>
              <a:rPr lang="cs-CZ" sz="2000" i="1" dirty="0" smtClean="0"/>
              <a:t>Zeměpis: učebnice</a:t>
            </a:r>
            <a:r>
              <a:rPr lang="cs-CZ" sz="2000" dirty="0" smtClean="0"/>
              <a:t>. 1. vyd. [i.e. 2. vyd.]. Brno: Nová škola, 2010, 95 s. Duhová řada. ISBN 978-80-7289-148-1.</a:t>
            </a:r>
          </a:p>
          <a:p>
            <a:pPr eaLnBrk="1" hangingPunct="1"/>
            <a:r>
              <a:rPr lang="cs-CZ" sz="2000" i="1" dirty="0"/>
              <a:t>Česká republika: sešitový atlas pro základní školy a víceletá gymnázia</a:t>
            </a:r>
            <a:r>
              <a:rPr lang="cs-CZ" sz="2000" dirty="0"/>
              <a:t>. 2. vyd. Redaktor Stanislava Urbášková. Praha: Kartografie Praha, 2008, 1 atlas (32 s.). Školní zeměpisné atlasy. ISBN 978-807-3930-417. </a:t>
            </a:r>
            <a:endParaRPr lang="cs-CZ" sz="2000" dirty="0" smtClean="0"/>
          </a:p>
          <a:p>
            <a:pPr marL="0" indent="0" eaLnBrk="1" hangingPunct="1">
              <a:buNone/>
            </a:pPr>
            <a:endParaRPr lang="cs-CZ" sz="2000" dirty="0" smtClean="0"/>
          </a:p>
          <a:p>
            <a:pPr eaLnBrk="1" hangingPunct="1"/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cs.wikipedia.org/wiki/Dunaj</a:t>
            </a:r>
            <a:endParaRPr lang="cs-CZ" sz="2000" dirty="0" smtClean="0">
              <a:hlinkClick r:id="rId3"/>
            </a:endParaRPr>
          </a:p>
          <a:p>
            <a:pPr eaLnBrk="1" hangingPunct="1"/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</a:t>
            </a:r>
            <a:r>
              <a:rPr lang="cs-CZ" sz="2000" dirty="0" smtClean="0">
                <a:hlinkClick r:id="rId3"/>
              </a:rPr>
              <a:t>cs.wikipedia.org/wiki/Evropa</a:t>
            </a:r>
            <a:endParaRPr lang="cs-CZ" sz="2000" dirty="0"/>
          </a:p>
          <a:p>
            <a:pPr eaLnBrk="1" hangingPunct="1"/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upload.wikimedia.org/wikipedia/commons/thumb/d/d0/Loreley_mit_tal_von_linker_rheinseite.jpg/640px-Loreley_mit_tal_von_linker_rheinseite.jpg</a:t>
            </a:r>
            <a:endParaRPr lang="cs-CZ" sz="2000" dirty="0"/>
          </a:p>
          <a:p>
            <a:pPr eaLnBrk="1" hangingPunct="1"/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upload.wikimedia.org/wikipedia/commons/c/c6/Nizhny-Novgorod-Volga-Bor-1460.jpg</a:t>
            </a:r>
            <a:endParaRPr lang="cs-CZ" sz="2000" dirty="0" smtClean="0"/>
          </a:p>
          <a:p>
            <a:pPr eaLnBrk="1" hangingPunct="1"/>
            <a:r>
              <a:rPr lang="cs-CZ" sz="2000" dirty="0" smtClean="0">
                <a:hlinkClick r:id="rId6"/>
              </a:rPr>
              <a:t>http</a:t>
            </a:r>
            <a:r>
              <a:rPr lang="cs-CZ" sz="2000">
                <a:hlinkClick r:id="rId6"/>
              </a:rPr>
              <a:t>://</a:t>
            </a:r>
            <a:r>
              <a:rPr lang="cs-CZ" sz="2000" smtClean="0">
                <a:hlinkClick r:id="rId6"/>
              </a:rPr>
              <a:t>upload.wikimedia.org/wikipedia/commons/8/8f/Vatnaj%C3%B6kull.jpeg</a:t>
            </a:r>
            <a:endParaRPr lang="cs-CZ" sz="2000" smtClean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/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546</Words>
  <Application>Microsoft Office PowerPoint</Application>
  <PresentationFormat>Předvádění na obrazovce (4:3)</PresentationFormat>
  <Paragraphs>107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Evropa - vodstvo</vt:lpstr>
      <vt:lpstr>Prezentace aplikace PowerPoint</vt:lpstr>
      <vt:lpstr>Prezentace aplikace PowerPoint</vt:lpstr>
      <vt:lpstr>Evropská úmoří</vt:lpstr>
      <vt:lpstr>Hlavní evropské rozvodí</vt:lpstr>
      <vt:lpstr>ŘEKY</vt:lpstr>
      <vt:lpstr>Prezentace aplikace PowerPoint</vt:lpstr>
      <vt:lpstr>  Evropské řeky – foto  </vt:lpstr>
      <vt:lpstr>Dunaj</vt:lpstr>
      <vt:lpstr>Rýn</vt:lpstr>
      <vt:lpstr>JEZERA A PŘEHRADNÍ NÁDRŽE</vt:lpstr>
      <vt:lpstr>Jezera foto</vt:lpstr>
      <vt:lpstr>Prezentace aplikace PowerPoint</vt:lpstr>
      <vt:lpstr>LEDOVCE</vt:lpstr>
      <vt:lpstr>Prezentace aplikace PowerPoint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24</cp:revision>
  <dcterms:created xsi:type="dcterms:W3CDTF">2012-12-23T08:55:19Z</dcterms:created>
  <dcterms:modified xsi:type="dcterms:W3CDTF">2013-10-01T15:59:12Z</dcterms:modified>
</cp:coreProperties>
</file>