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6" r:id="rId10"/>
    <p:sldId id="270" r:id="rId11"/>
    <p:sldId id="271" r:id="rId12"/>
    <p:sldId id="272" r:id="rId13"/>
    <p:sldId id="273" r:id="rId14"/>
    <p:sldId id="274" r:id="rId15"/>
    <p:sldId id="260" r:id="rId16"/>
    <p:sldId id="275" r:id="rId17"/>
    <p:sldId id="25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A7091-E51C-4F3A-AA96-082FFD3E1605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F57C8-C126-452C-93CF-A8CB25A2C7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054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3608C-FE7D-4BBE-B0C6-4584EE52625C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3CE37-9DAD-4CF5-8D20-E8206D5524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100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15A2-192D-4E9C-AEF9-D6ADDD7C57DC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963CD-D597-4E56-AB03-2E5EE72A66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968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24B92-0106-436F-AC42-EECB534A67F6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77A247-26A8-4CFF-AE38-081806B0AD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903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88E85-6560-4114-94A0-E0A752179871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9E442-3ACE-4FD1-A1AD-C6538437F4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76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5982E-E756-4FAD-A6D2-76C878F817AE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44B29-3CED-4966-9F10-E93F40EA9B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120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CA3AF-5DA8-49AA-8FC6-922006472A6F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81DA-9640-4075-A480-E8ED044BD44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518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FF50C-3CF6-4488-9004-95F3A5BC3F17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8523C-0AF9-445B-BB21-F7758A4177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6594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6F645-B10C-4BD4-9C40-F96EB7BF153A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2F5303-8A88-41B6-88B0-2F39D68113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369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7FEF-CF4E-433D-80CF-A9DAFCCF788C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3B3E8-2ECB-481F-A99F-656B6B2DBE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997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1FB84-A9BE-428C-AB85-1A76166D5018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D78C3-49C2-423B-A1AA-EE72740C27F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7098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A76203-16E7-43C3-A006-54E9597BBDE1}" type="datetimeFigureOut">
              <a:rPr lang="cs-CZ"/>
              <a:pPr>
                <a:defRPr/>
              </a:pPr>
              <a:t>19.9.2013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93E501-C78F-4EAB-8437-7B3381CAF3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8/2010_Finland_Pallastunturi_Rangifer_tarandus.JPG" TargetMode="External"/><Relationship Id="rId2" Type="http://schemas.openxmlformats.org/officeDocument/2006/relationships/hyperlink" Target="http://upload.wikimedia.org/wikipedia/commons/thumb/c/c6/Moose_in_Gros_Ventre_Campgroud_4.jpg/320px-Moose_in_Gros_Ventre_Campgroud_4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e/e1/Ba%C4%8Dina2.jpg/640px-Ba%C4%8Din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673384"/>
              </p:ext>
            </p:extLst>
          </p:nvPr>
        </p:nvGraphicFramePr>
        <p:xfrm>
          <a:off x="323850" y="1619250"/>
          <a:ext cx="8208963" cy="512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Hana Polanecká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 – rostliny a živočichové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VY_32_INOVACE_6.1.4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3. 9. 2013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Žák popíše rozložení rostlinstva a živočišstva v Evropě.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Souhrn  přírodních krajin</a:t>
                      </a:r>
                      <a:r>
                        <a:rPr lang="cs-CZ" sz="1400" baseline="0" dirty="0" smtClean="0">
                          <a:effectLst/>
                        </a:rPr>
                        <a:t> v Evropě, včetně zástupců z </a:t>
                      </a:r>
                      <a:r>
                        <a:rPr lang="cs-CZ" sz="1400" baseline="0" dirty="0" smtClean="0">
                          <a:effectLst/>
                        </a:rPr>
                        <a:t>rostlin a živočichů. 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podporuje</a:t>
                      </a:r>
                      <a:r>
                        <a:rPr lang="cs-CZ" sz="1400" baseline="0" dirty="0" smtClean="0">
                          <a:effectLst/>
                        </a:rPr>
                        <a:t> názornou výuku</a:t>
                      </a:r>
                      <a:r>
                        <a:rPr lang="cs-CZ" sz="1400" baseline="0" dirty="0" smtClean="0">
                          <a:effectLst/>
                        </a:rPr>
                        <a:t>. Žáci jej mohou využít jako studijní materiál.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se  o</a:t>
                      </a:r>
                      <a:r>
                        <a:rPr lang="cs-CZ" sz="1400" dirty="0" smtClean="0">
                          <a:effectLst/>
                        </a:rPr>
                        <a:t>svědčil při výuce. Učivo bylo názorné a pro žáky atraktivní.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15888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216024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EVROPA</a:t>
            </a:r>
            <a:br>
              <a:rPr lang="cs-CZ" dirty="0" smtClean="0"/>
            </a:br>
            <a:r>
              <a:rPr lang="cs-CZ" dirty="0" smtClean="0"/>
              <a:t>ROSTLINY A ŽIVOČICHOVÉ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/>
            <a:r>
              <a:rPr lang="cs-CZ" sz="3200" dirty="0" smtClean="0"/>
              <a:t>Zopakujte si: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96752"/>
            <a:ext cx="7126287" cy="489585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70000"/>
              </a:lnSpc>
              <a:buFont typeface="Arial" charset="0"/>
              <a:buNone/>
              <a:defRPr/>
            </a:pPr>
            <a:r>
              <a:rPr lang="cs-CZ" sz="1800" dirty="0" smtClean="0"/>
              <a:t>1. Jak lidé svojí činností změnili přírodu?</a:t>
            </a:r>
          </a:p>
          <a:p>
            <a:pPr marL="0" indent="0">
              <a:lnSpc>
                <a:spcPct val="170000"/>
              </a:lnSpc>
              <a:buFont typeface="Arial" charset="0"/>
              <a:buNone/>
              <a:defRPr/>
            </a:pPr>
            <a:r>
              <a:rPr lang="cs-CZ" sz="1800" dirty="0" smtClean="0"/>
              <a:t>2. Proč musíme přírodu chránit?</a:t>
            </a:r>
          </a:p>
          <a:p>
            <a:pPr marL="0" indent="0">
              <a:lnSpc>
                <a:spcPct val="170000"/>
              </a:lnSpc>
              <a:buFont typeface="Arial" charset="0"/>
              <a:buNone/>
              <a:defRPr/>
            </a:pPr>
            <a:r>
              <a:rPr lang="cs-CZ" sz="1800" dirty="0" smtClean="0"/>
              <a:t>3. Jak člověk využíval lesní porosty?</a:t>
            </a:r>
          </a:p>
          <a:p>
            <a:pPr marL="0" indent="0">
              <a:lnSpc>
                <a:spcPct val="170000"/>
              </a:lnSpc>
              <a:buFont typeface="Arial" charset="0"/>
              <a:buNone/>
              <a:defRPr/>
            </a:pPr>
            <a:r>
              <a:rPr lang="cs-CZ" sz="1800" dirty="0" smtClean="0"/>
              <a:t>4. Jakým způsobem využívá člověk lesní porosty dnes?</a:t>
            </a:r>
          </a:p>
          <a:p>
            <a:pPr marL="0" indent="0">
              <a:lnSpc>
                <a:spcPct val="170000"/>
              </a:lnSpc>
              <a:buFont typeface="Arial" charset="0"/>
              <a:buNone/>
              <a:defRPr/>
            </a:pPr>
            <a:r>
              <a:rPr lang="cs-CZ" sz="1800" dirty="0" smtClean="0"/>
              <a:t>5. Které přírodní krajiny rozlišujeme na území Evropy?</a:t>
            </a:r>
          </a:p>
          <a:p>
            <a:pPr marL="0" indent="0">
              <a:lnSpc>
                <a:spcPct val="170000"/>
              </a:lnSpc>
              <a:buFont typeface="Arial" charset="0"/>
              <a:buNone/>
              <a:defRPr/>
            </a:pPr>
            <a:r>
              <a:rPr lang="cs-CZ" sz="1800" dirty="0"/>
              <a:t>6</a:t>
            </a:r>
            <a:r>
              <a:rPr lang="cs-CZ" sz="1800" dirty="0" smtClean="0"/>
              <a:t>. Vysvětlete pojmy:</a:t>
            </a:r>
          </a:p>
          <a:p>
            <a:pPr lvl="2">
              <a:lnSpc>
                <a:spcPct val="170000"/>
              </a:lnSpc>
              <a:defRPr/>
            </a:pPr>
            <a:r>
              <a:rPr lang="cs-CZ" sz="1800" dirty="0" smtClean="0"/>
              <a:t>Vegetace</a:t>
            </a:r>
          </a:p>
          <a:p>
            <a:pPr lvl="2">
              <a:lnSpc>
                <a:spcPct val="170000"/>
              </a:lnSpc>
              <a:defRPr/>
            </a:pPr>
            <a:r>
              <a:rPr lang="cs-CZ" sz="1800" dirty="0" smtClean="0"/>
              <a:t>Fauna</a:t>
            </a:r>
          </a:p>
          <a:p>
            <a:pPr lvl="2">
              <a:lnSpc>
                <a:spcPct val="170000"/>
              </a:lnSpc>
              <a:defRPr/>
            </a:pPr>
            <a:r>
              <a:rPr lang="cs-CZ" sz="1800" dirty="0" smtClean="0"/>
              <a:t>Flóra</a:t>
            </a:r>
          </a:p>
          <a:p>
            <a:pPr lvl="2">
              <a:lnSpc>
                <a:spcPct val="170000"/>
              </a:lnSpc>
              <a:defRPr/>
            </a:pPr>
            <a:r>
              <a:rPr lang="cs-CZ" sz="1800" dirty="0" smtClean="0"/>
              <a:t>Výšková stupňovitost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1009650" y="676275"/>
            <a:ext cx="7124700" cy="520700"/>
          </a:xfrm>
        </p:spPr>
        <p:txBody>
          <a:bodyPr/>
          <a:lstStyle/>
          <a:p>
            <a:pPr algn="l"/>
            <a:r>
              <a:rPr lang="cs-CZ" sz="3200" dirty="0" smtClean="0"/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341438"/>
            <a:ext cx="7126287" cy="5040312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>
                <a:solidFill>
                  <a:srgbClr val="C00000"/>
                </a:solidFill>
              </a:rPr>
              <a:t>1. </a:t>
            </a:r>
            <a:r>
              <a:rPr lang="cs-CZ" sz="1600" b="1" dirty="0" smtClean="0">
                <a:solidFill>
                  <a:srgbClr val="C00000"/>
                </a:solidFill>
              </a:rPr>
              <a:t>Lidé vytvořili kulturní krajinu s městy a vesnicemi, poli a loukami.</a:t>
            </a:r>
          </a:p>
          <a:p>
            <a:pPr marL="0" indent="0">
              <a:buFont typeface="Arial" charset="0"/>
              <a:buNone/>
              <a:defRPr/>
            </a:pPr>
            <a:endParaRPr lang="cs-CZ" sz="1600" b="1" dirty="0" smtClean="0">
              <a:solidFill>
                <a:srgbClr val="C00000"/>
              </a:solidFill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600" b="1" dirty="0" smtClean="0">
                <a:solidFill>
                  <a:srgbClr val="C00000"/>
                </a:solidFill>
              </a:rPr>
              <a:t>2. Pro zachování co největší pestrosti je potřeba chránit místa, kde je zachována přirozená příroda, ale i cenné části kulturní krajiny (např. květnaté louky, které by bez pravidelného kosení postupně zarostly běžným lesem). Stejně tak je potřeba omezit i vlivy, které působí na přírodu jako celek (např. snižování emisí škodlivých plynů).</a:t>
            </a:r>
          </a:p>
          <a:p>
            <a:pPr marL="0" indent="0">
              <a:buFont typeface="Arial" charset="0"/>
              <a:buNone/>
              <a:defRPr/>
            </a:pPr>
            <a:endParaRPr lang="cs-CZ" sz="1600" b="1" dirty="0" smtClean="0">
              <a:solidFill>
                <a:srgbClr val="C00000"/>
              </a:solidFill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600" b="1" dirty="0" smtClean="0">
                <a:solidFill>
                  <a:srgbClr val="C00000"/>
                </a:solidFill>
              </a:rPr>
              <a:t>3. V minulosti bylo dřevo nejdostupnějším materiálem využívaným téměř ve všech oblastech. Nejvíce jako dostupné palivo a důležitá stavební surovina.</a:t>
            </a:r>
          </a:p>
          <a:p>
            <a:pPr marL="0" indent="0">
              <a:buFont typeface="Arial" charset="0"/>
              <a:buNone/>
              <a:defRPr/>
            </a:pPr>
            <a:endParaRPr lang="cs-CZ" sz="1600" b="1" dirty="0" smtClean="0">
              <a:solidFill>
                <a:srgbClr val="C00000"/>
              </a:solidFill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600" b="1" dirty="0" smtClean="0">
                <a:solidFill>
                  <a:srgbClr val="C00000"/>
                </a:solidFill>
              </a:rPr>
              <a:t>4. Dnes slouží dřevo k výrobě papíru, nábytku, hudebních nástrojů, hraček, stavebních materiálů a dopravních prostředků (lodí).</a:t>
            </a:r>
          </a:p>
          <a:p>
            <a:pPr marL="0" indent="0">
              <a:buFont typeface="Arial" charset="0"/>
              <a:buNone/>
              <a:defRPr/>
            </a:pPr>
            <a:endParaRPr lang="cs-CZ" sz="1600" b="1" dirty="0" smtClean="0">
              <a:solidFill>
                <a:srgbClr val="C00000"/>
              </a:solidFill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600" b="1" dirty="0" smtClean="0">
                <a:solidFill>
                  <a:srgbClr val="C00000"/>
                </a:solidFill>
              </a:rPr>
              <a:t>5. Polární pustiny a tundry, lesy a stepi mírného pásu, subtropické krajiny.</a:t>
            </a:r>
          </a:p>
          <a:p>
            <a:pPr marL="0" indent="0">
              <a:buFont typeface="Arial" charset="0"/>
              <a:buNone/>
              <a:defRPr/>
            </a:pPr>
            <a:endParaRPr lang="cs-CZ" sz="1600" b="1" dirty="0" smtClean="0">
              <a:solidFill>
                <a:srgbClr val="C00000"/>
              </a:solidFill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600" b="1" dirty="0" smtClean="0">
                <a:solidFill>
                  <a:srgbClr val="C00000"/>
                </a:solidFill>
              </a:rPr>
              <a:t>6. Vegetace - rostlinstvo</a:t>
            </a:r>
          </a:p>
          <a:p>
            <a:pPr lvl="1">
              <a:defRPr/>
            </a:pPr>
            <a:r>
              <a:rPr lang="cs-CZ" sz="1600" b="1" dirty="0" smtClean="0">
                <a:solidFill>
                  <a:srgbClr val="C00000"/>
                </a:solidFill>
              </a:rPr>
              <a:t>Fauna - živočišstvo</a:t>
            </a:r>
          </a:p>
          <a:p>
            <a:pPr lvl="1">
              <a:defRPr/>
            </a:pPr>
            <a:r>
              <a:rPr lang="cs-CZ" sz="1600" b="1" dirty="0" smtClean="0">
                <a:solidFill>
                  <a:srgbClr val="C00000"/>
                </a:solidFill>
              </a:rPr>
              <a:t>Flóra – rostlinstvo</a:t>
            </a:r>
          </a:p>
          <a:p>
            <a:pPr lvl="1">
              <a:defRPr/>
            </a:pPr>
            <a:r>
              <a:rPr lang="cs-CZ" sz="1600" b="1" dirty="0" smtClean="0">
                <a:solidFill>
                  <a:srgbClr val="C00000"/>
                </a:solidFill>
              </a:rPr>
              <a:t>Výšková stupňovitost – s rostoucí nadmořskou výškou se rostliny a živočichové přizpůsobují zhoršujícím se životním podmínkám.</a:t>
            </a:r>
          </a:p>
          <a:p>
            <a:pPr lvl="1">
              <a:defRPr/>
            </a:pPr>
            <a:endParaRPr lang="cs-CZ" sz="1600" b="1" dirty="0" smtClean="0"/>
          </a:p>
          <a:p>
            <a:pPr lvl="1"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LESY</a:t>
            </a:r>
          </a:p>
        </p:txBody>
      </p:sp>
      <p:sp>
        <p:nvSpPr>
          <p:cNvPr id="6148" name="Zástupný symbol pro text 3"/>
          <p:cNvSpPr>
            <a:spLocks noGrp="1"/>
          </p:cNvSpPr>
          <p:nvPr>
            <p:ph idx="1"/>
          </p:nvPr>
        </p:nvSpPr>
        <p:spPr>
          <a:xfrm>
            <a:off x="611560" y="1340769"/>
            <a:ext cx="8229600" cy="936104"/>
          </a:xfrm>
        </p:spPr>
        <p:txBody>
          <a:bodyPr/>
          <a:lstStyle/>
          <a:p>
            <a:r>
              <a:rPr lang="cs-CZ" sz="1800" dirty="0" smtClean="0"/>
              <a:t>V době před zahájením zemědělské činnosti byla téměř celá Evropa zalesněná.       V současné době lesy pokrývají jen asi 30% rozlohy Evropy, jejich plocha byla velmi omezena činností člověka.</a:t>
            </a:r>
          </a:p>
          <a:p>
            <a:endParaRPr lang="cs-CZ" sz="18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60000">
            <a:off x="1433041" y="2613371"/>
            <a:ext cx="5584031" cy="34170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TYPY PŘÍRODNÍCH KRAJIN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84784"/>
            <a:ext cx="5135925" cy="4426978"/>
          </a:xfrm>
          <a:ln>
            <a:solidFill>
              <a:schemeClr val="accent3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52120" y="1484313"/>
            <a:ext cx="3037855" cy="4340225"/>
          </a:xfrm>
        </p:spPr>
        <p:txBody>
          <a:bodyPr>
            <a:normAutofit lnSpcReduction="1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cs-CZ" sz="1900" dirty="0" smtClean="0"/>
              <a:t>Podmínky pro život rostlin a živočichů závisí na zeměpisné šířce a nadmořské výšce. Rostliny a živočichové se přizpůsobili daným přírodním podmínkám a vyvinuly se různé typy přírodních krajin typické pro určité oblasti:</a:t>
            </a:r>
          </a:p>
          <a:p>
            <a:pPr>
              <a:buFont typeface="Arial" charset="0"/>
              <a:buAutoNum type="arabicPeriod"/>
              <a:defRPr/>
            </a:pPr>
            <a:r>
              <a:rPr lang="cs-CZ" sz="1900" dirty="0" smtClean="0"/>
              <a:t>Tundra</a:t>
            </a:r>
          </a:p>
          <a:p>
            <a:pPr>
              <a:buFont typeface="Arial" charset="0"/>
              <a:buAutoNum type="arabicPeriod"/>
              <a:defRPr/>
            </a:pPr>
            <a:r>
              <a:rPr lang="cs-CZ" sz="1900" dirty="0" smtClean="0"/>
              <a:t>Jehličnatý les (tajga)</a:t>
            </a:r>
          </a:p>
          <a:p>
            <a:pPr>
              <a:buFont typeface="Arial" charset="0"/>
              <a:buAutoNum type="arabicPeriod"/>
              <a:defRPr/>
            </a:pPr>
            <a:r>
              <a:rPr lang="cs-CZ" sz="1900" dirty="0" smtClean="0"/>
              <a:t>Listnatý a smíšený les</a:t>
            </a:r>
          </a:p>
          <a:p>
            <a:pPr>
              <a:buFont typeface="Arial" charset="0"/>
              <a:buAutoNum type="arabicPeriod"/>
              <a:defRPr/>
            </a:pPr>
            <a:r>
              <a:rPr lang="cs-CZ" sz="1800" dirty="0" smtClean="0"/>
              <a:t>Step</a:t>
            </a:r>
          </a:p>
          <a:p>
            <a:pPr>
              <a:buFont typeface="Arial" charset="0"/>
              <a:buAutoNum type="arabicPeriod"/>
              <a:defRPr/>
            </a:pPr>
            <a:r>
              <a:rPr lang="cs-CZ" sz="1800" dirty="0" smtClean="0"/>
              <a:t>Subtropické krajiny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124700" cy="576064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VÝŠKOVÉ STUPNĚ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9632" y="1412776"/>
            <a:ext cx="6519592" cy="4340671"/>
          </a:xfrm>
          <a:ln>
            <a:solidFill>
              <a:schemeClr val="accent3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259632" y="6140040"/>
            <a:ext cx="29213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Příklad výškových stupňů (oblast jižních Alp)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POLÁRNÍ PUSTINY A TUNDRY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/>
              <a:t>Na ostrovech nejsevernější části Evropy se nacházejí </a:t>
            </a:r>
            <a:r>
              <a:rPr lang="cs-CZ" sz="2400" b="1" dirty="0" smtClean="0"/>
              <a:t>mrazové pustiny </a:t>
            </a:r>
            <a:r>
              <a:rPr lang="cs-CZ" sz="2400" dirty="0" smtClean="0"/>
              <a:t>pokryté </a:t>
            </a:r>
            <a:r>
              <a:rPr lang="cs-CZ" sz="2400" b="1" dirty="0" smtClean="0"/>
              <a:t>sněhem </a:t>
            </a:r>
            <a:r>
              <a:rPr lang="cs-CZ" sz="2400" dirty="0" smtClean="0"/>
              <a:t>a</a:t>
            </a:r>
            <a:r>
              <a:rPr lang="cs-CZ" sz="2400" b="1" dirty="0" smtClean="0"/>
              <a:t> ledovci</a:t>
            </a:r>
            <a:r>
              <a:rPr lang="cs-CZ" sz="2400" dirty="0" smtClean="0"/>
              <a:t>. Na ně při jižním okraji navazují bezlesé </a:t>
            </a:r>
            <a:r>
              <a:rPr lang="cs-CZ" sz="2400" b="1" dirty="0" smtClean="0"/>
              <a:t>tundry</a:t>
            </a:r>
            <a:r>
              <a:rPr lang="cs-CZ" sz="2400" dirty="0" smtClean="0"/>
              <a:t>. Sníh v krátkém létě roztává a na kamenitých půdách se objevují roztroušené rostliny – zejména </a:t>
            </a:r>
            <a:r>
              <a:rPr lang="cs-CZ" sz="2400" b="1" dirty="0" smtClean="0"/>
              <a:t>mechy </a:t>
            </a:r>
            <a:r>
              <a:rPr lang="cs-CZ" sz="2400" dirty="0" smtClean="0"/>
              <a:t>a</a:t>
            </a:r>
            <a:r>
              <a:rPr lang="cs-CZ" sz="2400" b="1" dirty="0" smtClean="0"/>
              <a:t> lišejníky</a:t>
            </a:r>
            <a:r>
              <a:rPr lang="cs-CZ" sz="2400" dirty="0" smtClean="0"/>
              <a:t>.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Typickými živočichy: </a:t>
            </a:r>
            <a:r>
              <a:rPr lang="cs-CZ" sz="2400" b="1" dirty="0" smtClean="0"/>
              <a:t>sobi</a:t>
            </a:r>
            <a:r>
              <a:rPr lang="cs-CZ" sz="2400" dirty="0" smtClean="0"/>
              <a:t>, </a:t>
            </a:r>
            <a:r>
              <a:rPr lang="cs-CZ" sz="2400" b="1" dirty="0" smtClean="0"/>
              <a:t>losi</a:t>
            </a:r>
            <a:r>
              <a:rPr lang="cs-CZ" sz="2400" dirty="0" smtClean="0"/>
              <a:t>, </a:t>
            </a:r>
            <a:r>
              <a:rPr lang="cs-CZ" sz="2400" b="1" dirty="0" smtClean="0"/>
              <a:t>lumíci</a:t>
            </a:r>
            <a:r>
              <a:rPr lang="cs-CZ" sz="2400" dirty="0" smtClean="0"/>
              <a:t> a velké množství </a:t>
            </a:r>
            <a:r>
              <a:rPr lang="cs-CZ" sz="2400" b="1" dirty="0" smtClean="0"/>
              <a:t>hmyzu</a:t>
            </a:r>
            <a:r>
              <a:rPr lang="cs-CZ" sz="2400" dirty="0" smtClean="0"/>
              <a:t> (např. komáři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13723"/>
            <a:ext cx="6891291" cy="45378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63455" y="796062"/>
            <a:ext cx="1644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Norsko - tundra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197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098811"/>
            <a:ext cx="16236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Finsko – jezerní plošina</a:t>
            </a:r>
            <a:endParaRPr lang="cs-CZ" sz="1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8064896" cy="54139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sz="2400" dirty="0" smtClean="0"/>
              <a:t>Los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81639" y="1007238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http://upload.wikimedia.org/wikipedia/commons/thumb/c/c6/Moose_in_Gros_Ventre_Campgroud_4.jpg/320px-Moose_in_Gros_Ventre_Campgroud_4.jpg</a:t>
            </a:r>
          </a:p>
          <a:p>
            <a:pPr marL="0" indent="0">
              <a:buNone/>
            </a:pPr>
            <a:endParaRPr lang="cs-CZ" sz="1000" dirty="0"/>
          </a:p>
        </p:txBody>
      </p:sp>
      <p:sp>
        <p:nvSpPr>
          <p:cNvPr id="11268" name="Zástupný symbol pro text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dirty="0" smtClean="0"/>
              <a:t>Sob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3654383" cy="2603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5292" y="2317217"/>
            <a:ext cx="3978655" cy="298399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85292" y="5533201"/>
            <a:ext cx="39786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http://upload.wikimedia.org/wikipedia/commons/d/d8/2010_Finland_Pallastunturi_Rangifer_tarandus.JPG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1009650" y="476673"/>
            <a:ext cx="7124700" cy="648866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LESY A STEPI MÍRNÉHO PÁSU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341438"/>
            <a:ext cx="8135938" cy="5040312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  <a:defRPr/>
            </a:pPr>
            <a:r>
              <a:rPr lang="cs-CZ" sz="2000" dirty="0" smtClean="0"/>
              <a:t>V mírném podnebném pásu je možné rozlišit několik odlišných typů přírodních krajin:</a:t>
            </a:r>
          </a:p>
          <a:p>
            <a:pPr>
              <a:defRPr/>
            </a:pPr>
            <a:r>
              <a:rPr lang="cs-CZ" sz="2000" b="1" dirty="0" smtClean="0"/>
              <a:t>TAJGA</a:t>
            </a:r>
            <a:r>
              <a:rPr lang="cs-CZ" sz="2000" dirty="0" smtClean="0"/>
              <a:t> – jehličnaté lesy v S a SV Evropě.</a:t>
            </a:r>
          </a:p>
          <a:p>
            <a:pPr marL="0" indent="0">
              <a:buFont typeface="Arial" charset="0"/>
              <a:buNone/>
              <a:defRPr/>
            </a:pPr>
            <a:endParaRPr lang="cs-CZ" sz="2000" dirty="0" smtClean="0"/>
          </a:p>
          <a:p>
            <a:pPr>
              <a:defRPr/>
            </a:pPr>
            <a:r>
              <a:rPr lang="cs-CZ" sz="2000" b="1" dirty="0" smtClean="0"/>
              <a:t>LISTNATÉ A SMÍŠENÉ LESY </a:t>
            </a:r>
            <a:r>
              <a:rPr lang="cs-CZ" sz="2000" dirty="0" smtClean="0"/>
              <a:t>– původní se zachovaly jen minimálně. Na jejich místě jsou dnes většinou </a:t>
            </a:r>
            <a:r>
              <a:rPr lang="cs-CZ" sz="2000" b="1" dirty="0" smtClean="0"/>
              <a:t>smrkové porosty, louky, pastviny a pole</a:t>
            </a:r>
            <a:r>
              <a:rPr lang="cs-CZ" sz="2000" dirty="0" smtClean="0"/>
              <a:t>.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b="1" dirty="0"/>
              <a:t> </a:t>
            </a:r>
            <a:r>
              <a:rPr lang="cs-CZ" sz="2000" b="1" dirty="0" smtClean="0"/>
              <a:t>     </a:t>
            </a:r>
            <a:r>
              <a:rPr lang="cs-CZ" sz="2000" dirty="0" smtClean="0"/>
              <a:t>Živočichové: </a:t>
            </a:r>
            <a:r>
              <a:rPr lang="cs-CZ" sz="2000" b="1" dirty="0" smtClean="0"/>
              <a:t>jeleni, srnci, divoká prasata, mnoho druhů ptáků, hlodavců</a:t>
            </a:r>
          </a:p>
          <a:p>
            <a:pPr marL="0" indent="0">
              <a:buFont typeface="Arial" charset="0"/>
              <a:buNone/>
              <a:defRPr/>
            </a:pPr>
            <a:endParaRPr lang="cs-CZ" sz="2000" dirty="0" smtClean="0"/>
          </a:p>
          <a:p>
            <a:pPr>
              <a:lnSpc>
                <a:spcPct val="150000"/>
              </a:lnSpc>
              <a:defRPr/>
            </a:pPr>
            <a:r>
              <a:rPr lang="cs-CZ" sz="2000" b="1" dirty="0" smtClean="0"/>
              <a:t>STEPI</a:t>
            </a:r>
            <a:r>
              <a:rPr lang="cs-CZ" sz="2000" dirty="0" smtClean="0"/>
              <a:t> – v JV Evropě díky nedostatečným srážkám ubývá stromů a vznikají </a:t>
            </a:r>
            <a:r>
              <a:rPr lang="cs-CZ" sz="2000" b="1" dirty="0" smtClean="0"/>
              <a:t>stepi</a:t>
            </a:r>
            <a:r>
              <a:rPr lang="cs-CZ" sz="2000" dirty="0" smtClean="0"/>
              <a:t>, kde roste </a:t>
            </a:r>
            <a:r>
              <a:rPr lang="cs-CZ" sz="2000" b="1" dirty="0" smtClean="0"/>
              <a:t>suchomilná tráva</a:t>
            </a:r>
            <a:r>
              <a:rPr lang="cs-CZ" sz="2000" dirty="0" smtClean="0"/>
              <a:t>. Ve stepích žijí především </a:t>
            </a:r>
            <a:r>
              <a:rPr lang="cs-CZ" sz="2000" b="1" dirty="0" smtClean="0"/>
              <a:t>hlodavci</a:t>
            </a:r>
            <a:r>
              <a:rPr lang="cs-CZ" sz="2000" dirty="0" smtClean="0"/>
              <a:t> a </a:t>
            </a:r>
            <a:r>
              <a:rPr lang="cs-CZ" sz="2000" b="1" dirty="0" smtClean="0"/>
              <a:t>drobní</a:t>
            </a:r>
            <a:r>
              <a:rPr lang="cs-CZ" sz="2000" dirty="0" smtClean="0"/>
              <a:t> </a:t>
            </a:r>
            <a:r>
              <a:rPr lang="cs-CZ" sz="2000" b="1" dirty="0" smtClean="0"/>
              <a:t>savci</a:t>
            </a:r>
            <a:r>
              <a:rPr lang="cs-CZ" sz="2000" dirty="0" smtClean="0"/>
              <a:t>. Část stepí je využívána k </a:t>
            </a:r>
            <a:r>
              <a:rPr lang="cs-CZ" sz="2000" b="1" dirty="0" smtClean="0"/>
              <a:t>pěstování obilí</a:t>
            </a:r>
            <a:r>
              <a:rPr lang="cs-CZ" sz="2000" dirty="0" smtClean="0"/>
              <a:t>, protože je zde </a:t>
            </a:r>
            <a:r>
              <a:rPr lang="cs-CZ" sz="2000" b="1" dirty="0" smtClean="0"/>
              <a:t>nejkvalitnější půda Evropy</a:t>
            </a:r>
            <a:r>
              <a:rPr lang="cs-CZ" sz="2000" dirty="0" smtClean="0"/>
              <a:t>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/>
              <a:t>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806575"/>
            <a:ext cx="8064500" cy="2990850"/>
          </a:xfrm>
        </p:spPr>
        <p:txBody>
          <a:bodyPr/>
          <a:lstStyle/>
          <a:p>
            <a:pPr>
              <a:buFont typeface="+mj-lt"/>
              <a:buAutoNum type="arabicPeriod"/>
              <a:defRPr/>
            </a:pPr>
            <a:r>
              <a:rPr lang="cs-CZ" dirty="0" smtClean="0"/>
              <a:t>Které druhy ptáků a hlodavců žijí v našich lesích?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dirty="0" smtClean="0"/>
              <a:t>2. Znáte šelmy, které původně obývaly naše lesy?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SUBTROPICKÉ KRAJINY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824759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r>
              <a:rPr lang="cs-CZ" sz="2400" dirty="0" smtClean="0"/>
              <a:t>V </a:t>
            </a:r>
            <a:r>
              <a:rPr lang="cs-CZ" sz="2400" b="1" dirty="0" smtClean="0"/>
              <a:t>J Evropě </a:t>
            </a:r>
            <a:r>
              <a:rPr lang="cs-CZ" sz="2400" dirty="0" smtClean="0"/>
              <a:t>se nacházejí </a:t>
            </a:r>
            <a:r>
              <a:rPr lang="cs-CZ" sz="2400" b="1" dirty="0" smtClean="0"/>
              <a:t>subtropické krajiny</a:t>
            </a:r>
            <a:r>
              <a:rPr lang="cs-CZ" sz="2400" dirty="0" smtClean="0"/>
              <a:t>. Původně zde rostly </a:t>
            </a:r>
            <a:r>
              <a:rPr lang="cs-CZ" sz="2400" b="1" dirty="0" smtClean="0"/>
              <a:t>suché stálezelené lesy </a:t>
            </a:r>
            <a:r>
              <a:rPr lang="cs-CZ" sz="2400" dirty="0" smtClean="0"/>
              <a:t>– zejména duby a borovice. Zachovaly se však jen na malých plochách. Na místě lesů poničených člověkem vyrostly </a:t>
            </a:r>
            <a:r>
              <a:rPr lang="cs-CZ" sz="2400" b="1" dirty="0" smtClean="0"/>
              <a:t>křovinaté porosty</a:t>
            </a:r>
            <a:r>
              <a:rPr lang="cs-CZ" sz="2400" dirty="0" smtClean="0"/>
              <a:t>.	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endParaRPr lang="cs-CZ" sz="800" dirty="0" smtClean="0"/>
          </a:p>
          <a:p>
            <a:pPr>
              <a:lnSpc>
                <a:spcPct val="150000"/>
              </a:lnSpc>
              <a:defRPr/>
            </a:pPr>
            <a:r>
              <a:rPr lang="cs-CZ" sz="2400" dirty="0" smtClean="0"/>
              <a:t>Stromy: </a:t>
            </a:r>
            <a:r>
              <a:rPr lang="cs-CZ" sz="2400" b="1" dirty="0" smtClean="0"/>
              <a:t>olivovníky, cypřiše, fíkovníky nebo citrusy.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endParaRPr lang="cs-CZ" sz="800" b="1" dirty="0" smtClean="0"/>
          </a:p>
          <a:p>
            <a:pPr>
              <a:lnSpc>
                <a:spcPct val="150000"/>
              </a:lnSpc>
              <a:defRPr/>
            </a:pPr>
            <a:r>
              <a:rPr lang="cs-CZ" sz="2400" dirty="0" smtClean="0"/>
              <a:t>Živočichové: </a:t>
            </a:r>
            <a:r>
              <a:rPr lang="cs-CZ" sz="2400" b="1" dirty="0" smtClean="0"/>
              <a:t>hmyz </a:t>
            </a:r>
            <a:r>
              <a:rPr lang="cs-CZ" sz="2400" dirty="0" smtClean="0"/>
              <a:t>(např. cikády), </a:t>
            </a:r>
            <a:r>
              <a:rPr lang="cs-CZ" sz="2400" b="1" dirty="0" smtClean="0"/>
              <a:t>obojživelníci, plazi </a:t>
            </a:r>
            <a:r>
              <a:rPr lang="cs-CZ" sz="2400" dirty="0" smtClean="0"/>
              <a:t>(např</a:t>
            </a:r>
            <a:r>
              <a:rPr lang="cs-CZ" sz="2400" dirty="0"/>
              <a:t>. želvy a gekoni) </a:t>
            </a:r>
            <a:r>
              <a:rPr lang="cs-CZ" sz="2400" dirty="0" smtClean="0"/>
              <a:t>a</a:t>
            </a:r>
            <a:r>
              <a:rPr lang="cs-CZ" sz="2400" b="1" dirty="0" smtClean="0"/>
              <a:t> ptactvo.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725" y="512676"/>
            <a:ext cx="7920880" cy="5508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3488" y="6165304"/>
            <a:ext cx="4480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http://upload.wikimedia.org/wikipedia/commons/thumb/e/e1/Ba%C4%8Dina2.jpg/640px-Ba%C4%8Dina2.jpg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491880" y="596424"/>
            <a:ext cx="1228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0496" y="2060848"/>
            <a:ext cx="4237403" cy="30243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5278067"/>
            <a:ext cx="1215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Olivový háj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349" y="764704"/>
            <a:ext cx="3109129" cy="45365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569840" y="5462733"/>
            <a:ext cx="1627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Pomerančovník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807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5545138"/>
          </a:xfrm>
        </p:spPr>
        <p:txBody>
          <a:bodyPr/>
          <a:lstStyle/>
          <a:p>
            <a:pPr eaLnBrk="1" hangingPunct="1"/>
            <a:r>
              <a:rPr lang="cs-CZ" sz="2000" dirty="0" smtClean="0"/>
              <a:t>HÜBELOVÁ, Dana a Petr CHALUPA. </a:t>
            </a:r>
            <a:r>
              <a:rPr lang="cs-CZ" sz="2000" i="1" dirty="0" smtClean="0"/>
              <a:t>Zeměpis: učebnice</a:t>
            </a:r>
            <a:r>
              <a:rPr lang="cs-CZ" sz="2000" dirty="0" smtClean="0"/>
              <a:t>. 1. vyd. [i.e. 2. vyd.]. Brno: Nová škola, c2010, 95 s. Duhová řada. ISBN 978-80-7289-148-1.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KASTNER, Jiří, Milan HOLEČEK a Libor KRAJÍČEK. </a:t>
            </a:r>
            <a:r>
              <a:rPr lang="cs-CZ" sz="2000" i="1" dirty="0"/>
              <a:t>Zeměpis naší vlasti: učebnice zeměpisu pro základní školy a víceletá gymnázia</a:t>
            </a:r>
            <a:r>
              <a:rPr lang="cs-CZ" sz="2000" dirty="0"/>
              <a:t>. 1. vyd. Praha: Nakladatelství České geografické společnosti, 1997, 95 s. ISBN 80-860-3409-7. </a:t>
            </a:r>
          </a:p>
          <a:p>
            <a:pPr marL="0" indent="0"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upload.wikimedia.org/wikipedia/commons/thumb/c/c6/Moose_in_Gros_Ventre_Campgroud_4.jpg/320px-Moose_in_Gros_Ventre_Campgroud_4.jpg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upload.wikimedia.org/wikipedia/commons/d/d8/2010_Finland_Pallastunturi_Rangifer_tarandus.JPG</a:t>
            </a:r>
            <a:endParaRPr lang="cs-CZ" sz="2000" dirty="0" smtClean="0"/>
          </a:p>
          <a:p>
            <a:pPr eaLnBrk="1" hangingPunct="1"/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upload.wikimedia.org/wikipedia/commons/thumb/e/e1/Ba%C4%8Dina2.jpg/640px-Ba%C4%8Dina2.jpg</a:t>
            </a:r>
            <a:endParaRPr lang="cs-CZ" sz="2000" dirty="0" smtClean="0"/>
          </a:p>
          <a:p>
            <a:pPr eaLnBrk="1" hangingPunct="1"/>
            <a:endParaRPr lang="cs-CZ" sz="2000" dirty="0"/>
          </a:p>
          <a:p>
            <a:pPr eaLnBrk="1" hangingPunct="1"/>
            <a:endParaRPr lang="cs-CZ" sz="2000" dirty="0" smtClean="0"/>
          </a:p>
          <a:p>
            <a:pPr marL="0" indent="0" eaLnBrk="1" hangingPunct="1">
              <a:buNone/>
            </a:pPr>
            <a:endParaRPr lang="cs-CZ" sz="2000" dirty="0" smtClean="0"/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720</Words>
  <Application>Microsoft Office PowerPoint</Application>
  <PresentationFormat>Předvádění na obrazovce (4:3)</PresentationFormat>
  <Paragraphs>128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EVROPA ROSTLINY A ŽIVOČICHOVÉ</vt:lpstr>
      <vt:lpstr>Zopakujte si:</vt:lpstr>
      <vt:lpstr>Řešení:</vt:lpstr>
      <vt:lpstr>LESY</vt:lpstr>
      <vt:lpstr>TYPY PŘÍRODNÍCH KRAJIN</vt:lpstr>
      <vt:lpstr>VÝŠKOVÉ STUPNĚ</vt:lpstr>
      <vt:lpstr>POLÁRNÍ PUSTINY A TUNDRY</vt:lpstr>
      <vt:lpstr>Prezentace aplikace PowerPoint</vt:lpstr>
      <vt:lpstr>Prezentace aplikace PowerPoint</vt:lpstr>
      <vt:lpstr>Los</vt:lpstr>
      <vt:lpstr>LESY A STEPI MÍRNÉHO PÁSU</vt:lpstr>
      <vt:lpstr>Otázky:</vt:lpstr>
      <vt:lpstr>SUBTROPICKÉ KRAJINY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26</cp:revision>
  <dcterms:created xsi:type="dcterms:W3CDTF">2012-12-23T08:55:19Z</dcterms:created>
  <dcterms:modified xsi:type="dcterms:W3CDTF">2013-09-19T20:23:43Z</dcterms:modified>
</cp:coreProperties>
</file>