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6" r:id="rId6"/>
    <p:sldId id="265" r:id="rId7"/>
    <p:sldId id="267" r:id="rId8"/>
    <p:sldId id="262" r:id="rId9"/>
    <p:sldId id="263" r:id="rId10"/>
    <p:sldId id="256" r:id="rId11"/>
    <p:sldId id="264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7B436-6FA9-4E44-ABD0-BCD66558BEAA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E7359-F319-4CD4-84BF-8E7BB6FA298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5242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A279C-746F-4498-AE39-16DE46385242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CF453-A71F-4B7A-A421-3F3060978F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138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3E1C6-4DC3-46AA-AA46-933DFDDC87ED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441C3-7A68-4727-9182-D34F051184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7990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64243-113D-4A4C-BD7B-E7AE9D18B08F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46F2A-0E3C-4E9A-A833-3925BC5F30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057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DCF19-CEA0-4992-983D-695A1ABC3097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E49E0-914B-431E-BBAA-143CB938829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6622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B5FBB-B287-42AC-BDE6-2D78422C06C1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3DCB4-4354-4C9E-A889-F9BFB326AD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5335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69A77-4707-4061-8048-226AA394971E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FA074-0126-4578-9FE1-24EB03C6E9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551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8850A-6733-438A-AAC3-9DE11A635B5E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51CB4-24D6-49CB-9B1D-BA55C89E10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4405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F8FFB-F744-4A61-8BDC-D58F08D0FDC9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F42D0-5DEA-48E4-AD03-35A05379941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734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A142E-3915-4232-AED3-9C16543FD3E8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5B0B9-8896-4674-8ECE-B8B9C46B1B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836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8A64A-1D4C-4B37-AD08-F3F1C0131076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69AC4-A544-46DB-A5C0-F860EE5C735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741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0F1B7E-F4BA-44E9-BA9E-8374ED10068E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994471-74CD-42D8-8264-3F3DEBABD7B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e/ed/Tobacco.jpg/258px-Tobacco.jpg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hyperlink" Target="http://upload.wikimedia.org/wikipedia/commons/thumb/e/ee/Kumquat_vert_FR_2012.jpg/220px-Kumquat_vert_FR_2012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fincalink.com/news/wp-content/uploads/2013/06/ACEITUNEROS.jpg" TargetMode="External"/><Relationship Id="rId2" Type="http://schemas.openxmlformats.org/officeDocument/2006/relationships/hyperlink" Target="http://upload.wikimedia.org/wikipedia/commons/thumb/e/ee/Kumquat_vert_FR_2012.jpg/220px-Kumquat_vert_FR_201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199587"/>
              </p:ext>
            </p:extLst>
          </p:nvPr>
        </p:nvGraphicFramePr>
        <p:xfrm>
          <a:off x="251520" y="1844675"/>
          <a:ext cx="8712968" cy="47655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1595"/>
                <a:gridCol w="6331373"/>
              </a:tblGrid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Hana Polanecká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Evropa-zemědělství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VY_32_INOVACE_6.1.8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8</a:t>
                      </a:r>
                      <a:r>
                        <a:rPr lang="cs-CZ" sz="1400" baseline="0" dirty="0" smtClean="0">
                          <a:effectLst/>
                        </a:rPr>
                        <a:t> </a:t>
                      </a:r>
                      <a:r>
                        <a:rPr lang="cs-CZ" sz="1400" dirty="0" smtClean="0">
                          <a:effectLst/>
                        </a:rPr>
                        <a:t>. 9.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Žák určí zemědělské oblasti Evropy.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Základní</a:t>
                      </a:r>
                      <a:r>
                        <a:rPr lang="cs-CZ" sz="1400" baseline="0" dirty="0" smtClean="0">
                          <a:effectLst/>
                        </a:rPr>
                        <a:t> charakteristika zemědělství.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dokreslí  problematiku evropského zemědělství.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4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byl vhodným doplňkem k výuce zemědělství.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408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2860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Evropa - zemědělství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719138"/>
          </a:xfrm>
          <a:solidFill>
            <a:schemeClr val="accent3"/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cs-CZ" sz="3200" b="1" dirty="0" smtClean="0"/>
              <a:t>Z E M Ě D Ě L S T V 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700213"/>
            <a:ext cx="8137276" cy="37719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Evropa má vhodné přírodní podmínky pro zemědělství (mírný podnebný pás).</a:t>
            </a:r>
          </a:p>
          <a:p>
            <a:pPr marL="68580" indent="0">
              <a:lnSpc>
                <a:spcPct val="150000"/>
              </a:lnSpc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Zemědělská půda tvoří 50-75% rozlohy většiny evropských zemí. Výjimkou jsou státy S Evropy, kde je málo zemědělsky využitelné půdy.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3"/>
          <p:cNvSpPr txBox="1">
            <a:spLocks noChangeArrowheads="1"/>
          </p:cNvSpPr>
          <p:nvPr/>
        </p:nvSpPr>
        <p:spPr bwMode="auto">
          <a:xfrm>
            <a:off x="611188" y="1341438"/>
            <a:ext cx="799306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cs-CZ" sz="2400" dirty="0">
                <a:latin typeface="Arial" charset="0"/>
              </a:rPr>
              <a:t>Evropa patří k </a:t>
            </a:r>
            <a:r>
              <a:rPr lang="cs-CZ" sz="2400" b="1" dirty="0">
                <a:latin typeface="Arial" charset="0"/>
              </a:rPr>
              <a:t>hospodářsky nejvyspělejším </a:t>
            </a:r>
            <a:r>
              <a:rPr lang="cs-CZ" sz="2400" dirty="0">
                <a:latin typeface="Arial" charset="0"/>
              </a:rPr>
              <a:t>světadílům. Rostlinná a živočišná výroba je </a:t>
            </a:r>
            <a:r>
              <a:rPr lang="cs-CZ" sz="2400" b="1" dirty="0">
                <a:latin typeface="Arial" charset="0"/>
              </a:rPr>
              <a:t>mechanizovaná</a:t>
            </a:r>
            <a:r>
              <a:rPr lang="cs-CZ" sz="2400" dirty="0">
                <a:latin typeface="Arial" charset="0"/>
              </a:rPr>
              <a:t> a </a:t>
            </a:r>
            <a:r>
              <a:rPr lang="cs-CZ" sz="2400" b="1" dirty="0">
                <a:latin typeface="Arial" charset="0"/>
              </a:rPr>
              <a:t>intenzivní</a:t>
            </a:r>
            <a:r>
              <a:rPr lang="cs-CZ" sz="2400" dirty="0">
                <a:latin typeface="Arial" charset="0"/>
              </a:rPr>
              <a:t>. Znamená to, že půda je hnojena organickými i umělými hnojivy a proti škůdcům jsou užívány chemické prostředky. V zemědělské výrobě pracují </a:t>
            </a:r>
            <a:r>
              <a:rPr lang="cs-CZ" sz="2400" b="1" dirty="0">
                <a:latin typeface="Arial" charset="0"/>
              </a:rPr>
              <a:t>kvalifikovaní pracovníci</a:t>
            </a:r>
            <a:r>
              <a:rPr lang="cs-CZ" sz="2400" dirty="0"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685305"/>
            <a:ext cx="3514338" cy="263575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265" y="1790303"/>
            <a:ext cx="4423795" cy="257480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308265" y="4499109"/>
            <a:ext cx="2823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Mechanizované zemědělství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3148" y="5949280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http://upload.wikimedia.org/wikipedia/commons/thumb/e/e7/Cows_in_green_field_-_nullamunjie_olive_grove03.jpg/750px-Cows_in_green_field_-_nullamunjie_olive_grove03.jpg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23148" y="5165001"/>
            <a:ext cx="8369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http://upload.wikimedia.org/wikipedia/commons/thumb/e/e7/Farmer_plowing_in_Fahrenwalde,_Mecklenburg-Vorpommern,_Germany.jpg/220px-Farmer_plowing_in_Fahrenwalde,_Mecklenburg-Vorpommern,_Germany.jpg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55576" y="3676678"/>
            <a:ext cx="85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Farmář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525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70974"/>
            <a:ext cx="7542376" cy="338437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4342281"/>
            <a:ext cx="6960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Pastviny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5364591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http://upload.wikimedia.org/wikipedia/commons/thumb/e/e7/Cows_in_green_field_-_nullamunjie_olive_grove03.jpg/750px-Cows_in_green_field_-_nullamunjie_olive_grove03.jpg</a:t>
            </a:r>
          </a:p>
        </p:txBody>
      </p:sp>
    </p:spTree>
    <p:extLst>
      <p:ext uri="{BB962C8B-B14F-4D97-AF65-F5344CB8AC3E}">
        <p14:creationId xmlns:p14="http://schemas.microsoft.com/office/powerpoint/2010/main" val="205887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412776"/>
            <a:ext cx="6264696" cy="46985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1414313" y="693952"/>
            <a:ext cx="2611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Rumunsko – malá políčka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999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7240711" cy="648072"/>
          </a:xfrm>
          <a:solidFill>
            <a:schemeClr val="accent3"/>
          </a:solidFill>
          <a:ln w="1905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cs-CZ" sz="3200" b="1" dirty="0" smtClean="0"/>
              <a:t>P L O D I N 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1"/>
            <a:ext cx="8137525" cy="1512168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Obilniny (pšenice, oves, kukuřice), brambory, řepa cukrovka, ovoce a zelenina.</a:t>
            </a:r>
          </a:p>
          <a:p>
            <a:pPr>
              <a:lnSpc>
                <a:spcPct val="150000"/>
              </a:lnSpc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Subtropické oblasti – citrusové plody, vinná réva, olivy, tabák.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3717031"/>
            <a:ext cx="7056784" cy="584775"/>
          </a:xfrm>
          <a:prstGeom prst="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+mj-lt"/>
              </a:rPr>
              <a:t>Z V Í Ř A T A</a:t>
            </a:r>
            <a:endParaRPr lang="cs-CZ" sz="3200" b="1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4664424"/>
            <a:ext cx="7118903" cy="165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Horské oblasti – chov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skotu a ovcí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na pastvinách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Příměstské oblasti – chov vepřů, drůbeže</a:t>
            </a:r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Přímořské oblasti - rybolov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1"/>
          <p:cNvSpPr txBox="1">
            <a:spLocks noChangeArrowheads="1"/>
          </p:cNvSpPr>
          <p:nvPr/>
        </p:nvSpPr>
        <p:spPr bwMode="auto">
          <a:xfrm>
            <a:off x="900113" y="1125538"/>
            <a:ext cx="7416800" cy="509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cs-CZ" i="1" dirty="0"/>
              <a:t>Počátky zemědělství v Evropě nacházíme v Řecku již kolem roku  6000 př. n. l. – rozvinulo se pěstování obilnin a chov koz, prasat a hovězího dobytka. Evropské zemědělství ve starověku i středověku mělo výrazný extenzivní charakter, který reprezentoval úhorový a trojpolní systém hospodaření na polích. Pěstování plodin, zejména obilnin,  tedy rolnictví, nebylo schopno zajistit nadprodukci, která by mohla zajistit výživu pro vyšší stavy dobytka, potřebného k potahu při polních pracích.  Teprve zemědělská  revoluce ve 2. polovině 18. stol. přinesla nový, tzv. střídavý způsob hospodaření na polích, nové druhy obilí, začala se používat umělá hnojiva a zemědělské stroje. Z Ameriky zavedené pěstování brambor znamenalo konec tradičních evropských středověkých hladomorů, způsobených občasnými klimatickými katastrofami a válkami.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548680"/>
            <a:ext cx="4820249" cy="324195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2996952"/>
            <a:ext cx="4550195" cy="303346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69108" y="5432307"/>
            <a:ext cx="1218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Sklizeň oliv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00375" y="6238783"/>
            <a:ext cx="71064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http://fincalink.com/news/wp-content/uploads/2013/06/ACEITUNEROS.jpg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4143425"/>
            <a:ext cx="1215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Olivový háj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3096344" cy="45845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37731" y="5332801"/>
            <a:ext cx="726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Tabák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3174" y="5858499"/>
            <a:ext cx="8243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upload.wikimedia.org/wikipedia/commons/thumb/e/ed/Tobacco.jpg/258px-Tobacco.jpg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upload.wikimedia.org/wikipedia/commons/thumb/e/ee/Kumquat_vert_FR_2012.jpg/220px-Kumquat_vert_FR_2012.jpg</a:t>
            </a:r>
            <a:endParaRPr lang="cs-CZ" sz="1200" dirty="0"/>
          </a:p>
          <a:p>
            <a:endParaRPr lang="cs-CZ" sz="1200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653" y="613843"/>
            <a:ext cx="3113822" cy="4543349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965653" y="5317896"/>
            <a:ext cx="1627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Pomerančovník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95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860624"/>
            <a:ext cx="8136904" cy="366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cs-CZ" i="1" dirty="0" smtClean="0"/>
              <a:t>Sledujeme-li </a:t>
            </a:r>
            <a:r>
              <a:rPr lang="cs-CZ" b="1" i="1" dirty="0" smtClean="0"/>
              <a:t>jídelníček</a:t>
            </a:r>
            <a:r>
              <a:rPr lang="cs-CZ" i="1" dirty="0" smtClean="0"/>
              <a:t> Evropanů, zjistíme, že nejvíce mléčných výrobků spotřebují Irové (&gt;200 kg na osobu ročně). Následují Dánové, Francouzi. V jejich zemích se vyrábí více než 400 druhů sýra. Největšími jedlíky sýrů (dovážených z Dánska) jsou Řekové. Ve spotřebě masa jsou v popředí opět státy </a:t>
            </a:r>
            <a:r>
              <a:rPr lang="cs-CZ" i="1" dirty="0"/>
              <a:t>z</a:t>
            </a:r>
            <a:r>
              <a:rPr lang="cs-CZ" i="1" dirty="0" smtClean="0"/>
              <a:t>ápadní Evropy, nejvíce drůbeže jedí Španělé, vepřové maso vyhledávají Dánové a Němci, skopové je typické pro Britské ostrovy a Francouzi mají nejraději hovězí. Také ryby jsou součástí evropské kuchyně. Nejvíce jich snědí Dánové a Portugalci.  Čaje vypijí nejvíce obyvatelé Britských ostrovů, kávy pak všechny skandinávské národy. V pití minerálních vod vítězí Francouzi, ovocné šťávy jsou oblíbené ve Švýcarsku a Německu. V Německu se na osobu (včetně dětí) vypije průměrně kolem 0,5 l piva denně – stejně jako u nás.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90609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2800" dirty="0" smtClean="0"/>
              <a:t>Seznam použitých zdrojů: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545138"/>
          </a:xfrm>
        </p:spPr>
        <p:txBody>
          <a:bodyPr/>
          <a:lstStyle/>
          <a:p>
            <a:pPr eaLnBrk="1" hangingPunct="1"/>
            <a:r>
              <a:rPr lang="cs-CZ" sz="2000" dirty="0" smtClean="0"/>
              <a:t>HÜBELOVÁ, Dana a Petr CHALUPA. </a:t>
            </a:r>
            <a:r>
              <a:rPr lang="cs-CZ" sz="2000" i="1" dirty="0" smtClean="0"/>
              <a:t>Zeměpis: učebnice</a:t>
            </a:r>
            <a:r>
              <a:rPr lang="cs-CZ" sz="2000" dirty="0" smtClean="0"/>
              <a:t>. 1. vyd. [i.e. 2. vyd.]. Brno: Nová škola, 2010, 95 s. Duhová řada. ISBN 978-80-7289-148-1.</a:t>
            </a:r>
          </a:p>
          <a:p>
            <a:pPr eaLnBrk="1" hangingPunct="1"/>
            <a:r>
              <a:rPr lang="cs-CZ" sz="2000" dirty="0"/>
              <a:t>JEŘÁBEK, Milan a Vít VILÍMEK. </a:t>
            </a:r>
            <a:r>
              <a:rPr lang="cs-CZ" sz="2000" i="1" dirty="0"/>
              <a:t>Zeměpis světa: učebnice zeměpisu pro základní školy a víceletá gymnázia</a:t>
            </a:r>
            <a:r>
              <a:rPr lang="cs-CZ" sz="2000" dirty="0"/>
              <a:t>. 1. vyd. Praha: Nakladatelství České geografické společnosti, 1997, 60 s. ISBN 80-860-3407-0</a:t>
            </a:r>
            <a:r>
              <a:rPr lang="cs-CZ" sz="2000" dirty="0" smtClean="0"/>
              <a:t>.</a:t>
            </a:r>
            <a:endParaRPr lang="cs-CZ" sz="2000" dirty="0"/>
          </a:p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upload.wikimedia.org/wikipedia/commons/thumb/e/ee/Kumquat_vert_FR_2012.jpg/220px-Kumquat_vert_FR_2012.jpg</a:t>
            </a:r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upload.wikimedia.org/wikipedia/commons/thumb/e/ee/Kumquat_vert_FR_2012.jpg/220px-Kumquat_vert_FR_2012.jpg</a:t>
            </a:r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fincalink.com/news/wp-content/uploads/2013/06/ACEITUNEROS.jpg</a:t>
            </a:r>
            <a:endParaRPr lang="cs-CZ" sz="2000" dirty="0" smtClean="0"/>
          </a:p>
          <a:p>
            <a:pPr eaLnBrk="1" hangingPunct="1"/>
            <a:endParaRPr lang="cs-CZ" sz="2000" dirty="0"/>
          </a:p>
          <a:p>
            <a:pPr eaLnBrk="1" hangingPunct="1"/>
            <a:endParaRPr lang="cs-CZ" sz="2000" dirty="0"/>
          </a:p>
          <a:p>
            <a:pPr eaLnBrk="1" hangingPunct="1"/>
            <a:endParaRPr lang="cs-CZ" sz="2000" dirty="0"/>
          </a:p>
          <a:p>
            <a:pPr eaLnBrk="1" hangingPunct="1"/>
            <a:endParaRPr lang="cs-CZ" sz="2000" dirty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562</Words>
  <Application>Microsoft Office PowerPoint</Application>
  <PresentationFormat>Předvádění na obrazovce (4:3)</PresentationFormat>
  <Paragraphs>72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Evropa - zemědělství</vt:lpstr>
      <vt:lpstr>Z E M Ě D Ě L S T V Í</vt:lpstr>
      <vt:lpstr>Prezentace aplikace PowerPoint</vt:lpstr>
      <vt:lpstr>Prezentace aplikace PowerPoint</vt:lpstr>
      <vt:lpstr>Prezentace aplikace PowerPoint</vt:lpstr>
      <vt:lpstr>Prezentace aplikace PowerPoint</vt:lpstr>
      <vt:lpstr>P L O D I N Y</vt:lpstr>
      <vt:lpstr>Prezentace aplikace PowerPoint</vt:lpstr>
      <vt:lpstr>Prezentace aplikace PowerPoint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19</cp:revision>
  <dcterms:created xsi:type="dcterms:W3CDTF">2012-12-23T08:55:19Z</dcterms:created>
  <dcterms:modified xsi:type="dcterms:W3CDTF">2013-10-01T16:04:25Z</dcterms:modified>
</cp:coreProperties>
</file>