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62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7" r:id="rId13"/>
    <p:sldId id="269" r:id="rId14"/>
    <p:sldId id="268" r:id="rId15"/>
    <p:sldId id="266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9F991-8A5D-4E25-83BC-7D17D378EDDB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1C113B-8A1E-43A8-9CC2-A2DB9737FBB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ltic_dagger,_scabbard_and_buckle.JPG" TargetMode="External"/><Relationship Id="rId2" Type="http://schemas.openxmlformats.org/officeDocument/2006/relationships/hyperlink" Target="http://cs.wikipedia.org/wiki/Soubor:Jan_Vermeer_-_The_Astronome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Ankh.sv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1448719"/>
              </p:ext>
            </p:extLst>
          </p:nvPr>
        </p:nvGraphicFramePr>
        <p:xfrm>
          <a:off x="0" y="-17836"/>
          <a:ext cx="9168844" cy="68758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Prezentace" r:id="rId3" imgW="3142377" imgH="2355992" progId="PowerPoint.Show.8">
                  <p:embed/>
                </p:oleObj>
              </mc:Choice>
              <mc:Fallback>
                <p:oleObj name="Prezentace" r:id="rId3" imgW="3142377" imgH="235599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-17836"/>
                        <a:ext cx="9168844" cy="68758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36771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Metody a cesty k poznávání historie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02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Pamatujte: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Tím nejzákladnějším pramenem pro poznávání historie je obyčejné mluvené SLOVO.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0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důležité si uvědomit?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Dějiny mají dvě velká období: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Před vynalezením písma – PREHISTORIE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Po vynalezení písma – „zapsaná“ HISTORIE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8425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máme prameny pro poznávání prehistorie?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Jsou to hlavně ARCHEOLOGICKÉ PRAMENY! A co k nim patří?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Pravěká sídliště (zaniklé příbytky, odpadní jámy, různé materiály,…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Pohřebiště nebo samostatné hroby, kosterní ostatky člověka.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Kultovní a posvátná místa.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Jednotlivé nálezy různých artefaktů = předmětů vytvořených člověkem – od keramiky až po umělecká díla.</a:t>
            </a:r>
          </a:p>
        </p:txBody>
      </p:sp>
    </p:spTree>
    <p:extLst>
      <p:ext uri="{BB962C8B-B14F-4D97-AF65-F5344CB8AC3E}">
        <p14:creationId xmlns:p14="http://schemas.microsoft.com/office/powerpoint/2010/main" val="217720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máme prameny pro poznávání historie?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Vedle již uvedených pramenů pro poznávání prehistorie jsou to především PSANÉ ZÁZNAMY! A jakou mohou mít podobu?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Záznamy úředního charakteru – statistiky, dopisy,…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Záznamy států a církví – státoprávní listiny, buly,…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Kroniky, letopisy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Krásná literatura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Osobní korespondence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9779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prameny pro poznávání novodobé historie?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2400" dirty="0"/>
              <a:t>O</a:t>
            </a:r>
            <a:r>
              <a:rPr lang="cs-CZ" sz="2400" dirty="0" smtClean="0"/>
              <a:t>brazy, plátna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Fotografie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Filmové záznamy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Zvukové nahrávky</a:t>
            </a:r>
          </a:p>
          <a:p>
            <a:pPr marL="457200" indent="-457200">
              <a:buAutoNum type="alphaLcParenR"/>
            </a:pPr>
            <a:r>
              <a:rPr lang="cs-CZ" sz="2400" dirty="0" smtClean="0"/>
              <a:t>Digitální záznamy a digitální záznamová média</a:t>
            </a:r>
          </a:p>
          <a:p>
            <a:pPr marL="0" indent="0">
              <a:buNone/>
            </a:pPr>
            <a:r>
              <a:rPr lang="cs-CZ" sz="2400" dirty="0" smtClean="0"/>
              <a:t>= AUDIOVIZUÁLNÍ PRAMENY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310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a podle čeho odhadovat nebo i určovat stáří pramenů? </a:t>
            </a:r>
            <a:r>
              <a:rPr lang="cs-CZ" smtClean="0"/>
              <a:t>Jejich chronologii?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Prostým odhadem, na základě našich dosavadních znalostí a zkušeností.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Odborným zkoumáním – cesta „k pramenům“ (ad </a:t>
            </a:r>
            <a:r>
              <a:rPr lang="cs-CZ" sz="2400" dirty="0" err="1" smtClean="0"/>
              <a:t>fontes</a:t>
            </a:r>
            <a:r>
              <a:rPr lang="cs-CZ" sz="2400" dirty="0" smtClean="0"/>
              <a:t>).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Vědeckým zkoumáním za využití nejmodernějších technologií.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974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Chronologie může být: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KOMPARATIVNÍ = srovnávací. U nálezů (pramenů) pouze porovnáme, zde jsou vůči jiným starší nebo mladší.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RELATIVNÍ – pramen datujeme (časově určujeme) pouze volně – do staletí, do období (</a:t>
            </a:r>
            <a:r>
              <a:rPr lang="cs-CZ" sz="2400" dirty="0" err="1" smtClean="0"/>
              <a:t>např.románské</a:t>
            </a:r>
            <a:r>
              <a:rPr lang="cs-CZ" sz="2400" dirty="0" smtClean="0"/>
              <a:t>).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ABSOLUTNÍ  - u pramene se pokoušíme určit / určujeme konkrétní letopočet.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9724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metod pro absolutní chronologii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Radiokarbonová metoda – podle obsahu radioaktivního uhlíku </a:t>
            </a:r>
            <a:r>
              <a:rPr lang="cs-CZ" sz="1050" dirty="0" smtClean="0"/>
              <a:t>14</a:t>
            </a:r>
            <a:r>
              <a:rPr lang="cs-CZ" sz="2400" dirty="0" smtClean="0"/>
              <a:t>C ve tkáních živých tvorů i rostlinstva (</a:t>
            </a:r>
            <a:r>
              <a:rPr lang="cs-CZ" sz="1050" dirty="0" smtClean="0"/>
              <a:t>14</a:t>
            </a:r>
            <a:r>
              <a:rPr lang="cs-CZ" sz="2400" dirty="0" smtClean="0"/>
              <a:t>C se na neradioaktivní </a:t>
            </a:r>
            <a:r>
              <a:rPr lang="cs-CZ" sz="1050" dirty="0" smtClean="0"/>
              <a:t>12</a:t>
            </a:r>
            <a:r>
              <a:rPr lang="cs-CZ" sz="2400" dirty="0" smtClean="0"/>
              <a:t>C rozpadne za 5730 let).</a:t>
            </a:r>
          </a:p>
          <a:p>
            <a:r>
              <a:rPr lang="cs-CZ" sz="2400" dirty="0" smtClean="0"/>
              <a:t>Dendrochronologie – určování stáří podle zachovalých zbytků dřev a jejich letokruhů.</a:t>
            </a:r>
          </a:p>
          <a:p>
            <a:r>
              <a:rPr lang="cs-CZ" sz="2400" dirty="0" smtClean="0"/>
              <a:t>DNA analýzy.</a:t>
            </a:r>
          </a:p>
          <a:p>
            <a:r>
              <a:rPr lang="cs-CZ" sz="2400" dirty="0" smtClean="0"/>
              <a:t>Experimenty.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655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Praktický úkol 1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2863" y="748635"/>
            <a:ext cx="4279900" cy="480986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Co vše lze vyčíst ze zde uvedeného obrazu? Soustřeďte se i na detaily a pokuste se popsat dobu, ve které vznikl. Pozná někdo z vás i autora obrazu?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94396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Praktický úkol 2</a:t>
            </a:r>
            <a:endParaRPr lang="cs-CZ" sz="2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2863" y="2126393"/>
            <a:ext cx="4279900" cy="205435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 čemu v historii sloužily tyto vyobrazené předměty? Z jakého materiálu byly vyrobeny? Jak jsou podle vás staré,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63090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Praktický úkol 3</a:t>
            </a:r>
            <a:endParaRPr lang="cs-CZ" sz="2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1492" y="446088"/>
            <a:ext cx="3082641" cy="541496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Jakou váhu při poznávání historie hrají symboly? Kde měl kořeny tento kříž? Kde jinde a s jakými jinými kříži se můžete setkat při studiu historických materiálů?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29033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Nástin řešení úkolů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Úkol 1 – Johanes </a:t>
            </a:r>
            <a:r>
              <a:rPr lang="cs-CZ" sz="2400" dirty="0" err="1" smtClean="0"/>
              <a:t>Vermeer</a:t>
            </a:r>
            <a:r>
              <a:rPr lang="cs-CZ" sz="2400" dirty="0" smtClean="0"/>
              <a:t>, „Hvězdář“, datováno cca 1668. Doba 17.st., zájem o vědu a vesmír. Na obrazu vedle samotné postavy jednoduché pomůcky té doby. Výjev je ovšem stylizovaný.</a:t>
            </a:r>
          </a:p>
          <a:p>
            <a:r>
              <a:rPr lang="cs-CZ" sz="2400" dirty="0" smtClean="0"/>
              <a:t>Úkol 2 – keltské železné dýky, cca 5.st.př.n.l.</a:t>
            </a:r>
          </a:p>
          <a:p>
            <a:r>
              <a:rPr lang="cs-CZ" sz="2400" dirty="0" smtClean="0"/>
              <a:t>Úkol 3 – </a:t>
            </a:r>
            <a:r>
              <a:rPr lang="cs-CZ" sz="2400" dirty="0" err="1" smtClean="0"/>
              <a:t>ankh</a:t>
            </a:r>
            <a:r>
              <a:rPr lang="cs-CZ" sz="2400" dirty="0" smtClean="0"/>
              <a:t>, též </a:t>
            </a:r>
            <a:r>
              <a:rPr lang="cs-CZ" sz="2400" dirty="0" err="1" smtClean="0"/>
              <a:t>crux</a:t>
            </a:r>
            <a:r>
              <a:rPr lang="cs-CZ" sz="2400" dirty="0" smtClean="0"/>
              <a:t> </a:t>
            </a:r>
            <a:r>
              <a:rPr lang="cs-CZ" sz="2400" dirty="0" err="1" smtClean="0"/>
              <a:t>ansata</a:t>
            </a:r>
            <a:r>
              <a:rPr lang="cs-CZ" sz="2400" dirty="0" smtClean="0"/>
              <a:t>, původně užívaný ve starověkém Egyptě. Kříže nalezneme na státních vlajkách, erbech, jako liturgické symboly, ale i na válečných řádech a vyznamenáních.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2145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/>
              <a:t>ANDREAGROSSMAN. </a:t>
            </a:r>
            <a:r>
              <a:rPr lang="cs-CZ" sz="2400" i="1" dirty="0" err="1"/>
              <a:t>wikipedia</a:t>
            </a:r>
            <a:r>
              <a:rPr lang="cs-CZ" sz="2400" dirty="0"/>
              <a:t> [online]. [cit. 12.9.2013]. Dostupný na WWW: </a:t>
            </a:r>
            <a:r>
              <a:rPr lang="cs-CZ" sz="2400" dirty="0">
                <a:hlinkClick r:id="rId2"/>
              </a:rPr>
              <a:t>http://cs.wikipedia.org/wiki/Soubor:Jan_Vermeer_-_</a:t>
            </a:r>
            <a:r>
              <a:rPr lang="cs-CZ" sz="2400" dirty="0" smtClean="0">
                <a:hlinkClick r:id="rId2"/>
              </a:rPr>
              <a:t>The_Astronomer.JPG</a:t>
            </a:r>
            <a:r>
              <a:rPr lang="cs-CZ" sz="2400" dirty="0" smtClean="0"/>
              <a:t> </a:t>
            </a:r>
          </a:p>
          <a:p>
            <a:r>
              <a:rPr lang="cs-CZ" sz="2400" dirty="0"/>
              <a:t>GAIUS CORNELIUS. </a:t>
            </a:r>
            <a:r>
              <a:rPr lang="cs-CZ" sz="2400" i="1" dirty="0" err="1"/>
              <a:t>wikipedia</a:t>
            </a:r>
            <a:r>
              <a:rPr lang="cs-CZ" sz="2400" dirty="0"/>
              <a:t> [online]. [cit. 12.9.2013]. Dostupný na WWW: </a:t>
            </a:r>
            <a:r>
              <a:rPr lang="cs-CZ" sz="2400" dirty="0">
                <a:hlinkClick r:id="rId3"/>
              </a:rPr>
              <a:t>http://cs.wikipedia.org/wiki/Soubor:Celtic_dagger,_</a:t>
            </a:r>
            <a:r>
              <a:rPr lang="cs-CZ" sz="2400" dirty="0" smtClean="0">
                <a:hlinkClick r:id="rId3"/>
              </a:rPr>
              <a:t>scabbard_and_buckle.JPG</a:t>
            </a:r>
            <a:endParaRPr lang="cs-CZ" sz="2400" dirty="0" smtClean="0"/>
          </a:p>
          <a:p>
            <a:r>
              <a:rPr lang="cs-CZ" sz="2400" dirty="0"/>
              <a:t>A.PARROT. </a:t>
            </a:r>
            <a:r>
              <a:rPr lang="cs-CZ" sz="2400" i="1" dirty="0" err="1"/>
              <a:t>wikipedia</a:t>
            </a:r>
            <a:r>
              <a:rPr lang="cs-CZ" sz="2400" dirty="0"/>
              <a:t> [online]. [cit. 12.9.2013]. Dostupný na WWW: </a:t>
            </a: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cs.wikipedia.org/wiki/Soubor:Ankh.svg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4328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prameny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Vlastní práce autora</a:t>
            </a:r>
          </a:p>
          <a:p>
            <a:r>
              <a:rPr lang="cs-CZ" sz="2400" dirty="0" smtClean="0"/>
              <a:t>Popelka M., Válková </a:t>
            </a:r>
            <a:r>
              <a:rPr lang="cs-CZ" sz="2400" dirty="0" err="1" smtClean="0"/>
              <a:t>V.:Dějepis</a:t>
            </a:r>
            <a:r>
              <a:rPr lang="cs-CZ" sz="2400" dirty="0" smtClean="0"/>
              <a:t> pro gymnázia a střední školy, SPN Praha, 2004,ISBN 80-7235-145-1.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262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</TotalTime>
  <Words>587</Words>
  <Application>Microsoft Office PowerPoint</Application>
  <PresentationFormat>Předvádění na obrazovce (4:3)</PresentationFormat>
  <Paragraphs>57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Winter</vt:lpstr>
      <vt:lpstr>Microsoft PowerPoint 97-2003 Presentation</vt:lpstr>
      <vt:lpstr>Prezentace aplikace PowerPoint</vt:lpstr>
      <vt:lpstr>Metody a cesty k poznávání historie</vt:lpstr>
      <vt:lpstr>Pamatujte: </vt:lpstr>
      <vt:lpstr>Co je důležité si uvědomit?</vt:lpstr>
      <vt:lpstr>Jaké máme prameny pro poznávání prehistorie?</vt:lpstr>
      <vt:lpstr>Jaké máme prameny pro poznávání historie?</vt:lpstr>
      <vt:lpstr>A prameny pro poznávání novodobé historie?</vt:lpstr>
      <vt:lpstr>Jak a podle čeho odhadovat nebo i určovat stáří pramenů? Jejich chronologii?</vt:lpstr>
      <vt:lpstr>Chronologie může být:</vt:lpstr>
      <vt:lpstr>Příklad metod pro absolutní chronologii</vt:lpstr>
      <vt:lpstr>Praktický úkol 1</vt:lpstr>
      <vt:lpstr>Praktický úkol 2</vt:lpstr>
      <vt:lpstr>Praktický úkol 3</vt:lpstr>
      <vt:lpstr>Nástin řešení úkolů</vt:lpstr>
      <vt:lpstr>Použité obrázky</vt:lpstr>
      <vt:lpstr>Použité prameny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Metody a cesty k poznávání historie</dc:title>
  <dc:creator>Ivan Nývlt</dc:creator>
  <cp:lastModifiedBy>Iva Herrmannová</cp:lastModifiedBy>
  <cp:revision>16</cp:revision>
  <dcterms:created xsi:type="dcterms:W3CDTF">2013-09-10T08:38:51Z</dcterms:created>
  <dcterms:modified xsi:type="dcterms:W3CDTF">2013-11-17T13:26:40Z</dcterms:modified>
</cp:coreProperties>
</file>