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422C984-A541-4654-85B9-F59C50D898E1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D1EA65B-F643-45F8-B820-B1674AB328D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%C5%99emyslovci_erb.svg" TargetMode="External"/><Relationship Id="rId2" Type="http://schemas.openxmlformats.org/officeDocument/2006/relationships/hyperlink" Target="http://commons.wikimedia.org/wiki/File:20kcmince2002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Cuneiform_script.jpg" TargetMode="External"/><Relationship Id="rId4" Type="http://schemas.openxmlformats.org/officeDocument/2006/relationships/hyperlink" Target="http://cs.wikipedia.org/wiki/Soubor:Platinum-Iridium_meter_bar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2363203"/>
              </p:ext>
            </p:extLst>
          </p:nvPr>
        </p:nvGraphicFramePr>
        <p:xfrm>
          <a:off x="179512" y="0"/>
          <a:ext cx="8805862" cy="660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4640683" imgH="3479180" progId="PowerPoint.Show.8">
                  <p:embed/>
                </p:oleObj>
              </mc:Choice>
              <mc:Fallback>
                <p:oleObj name="Prezentace" r:id="rId3" imgW="4640683" imgH="3479180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9512" y="0"/>
                        <a:ext cx="8805862" cy="66024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24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Pomocné vědy historické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Nástroj pro poznávání historie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19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PALEOGRAFIE – nauka o písmech</a:t>
            </a:r>
          </a:p>
          <a:p>
            <a:r>
              <a:rPr lang="cs-CZ" dirty="0" smtClean="0"/>
              <a:t>KODIKOLOGIE – nauka o rukopisech, obzvláště středověkých</a:t>
            </a:r>
          </a:p>
          <a:p>
            <a:r>
              <a:rPr lang="cs-CZ" dirty="0" smtClean="0"/>
              <a:t>EPIGRAFIKA – nauka o nápisech (např. na stavbách, náhrobcích,…) – podoborem KAMPANOLOGIE – nauka o nápisech na zvonech</a:t>
            </a:r>
          </a:p>
          <a:p>
            <a:r>
              <a:rPr lang="cs-CZ" dirty="0" smtClean="0"/>
              <a:t>DIPLOMATIKA – nauka o úředních písemnostech</a:t>
            </a:r>
          </a:p>
          <a:p>
            <a:r>
              <a:rPr lang="cs-CZ" dirty="0" smtClean="0"/>
              <a:t>CHRONOLOGIE – nauka o způsobech měření času</a:t>
            </a:r>
          </a:p>
          <a:p>
            <a:r>
              <a:rPr lang="cs-CZ" dirty="0" smtClean="0"/>
              <a:t>SFRAGISTIKA –nauka o pečetích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přehled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92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HERALDIKA – nauka o znacích, z ní lze vyčlenit FALERISTIKU = nauku o řádech a vyznamenáních a VEXILOLOGII  = nauku o vlajkách</a:t>
            </a:r>
          </a:p>
          <a:p>
            <a:r>
              <a:rPr lang="cs-CZ" dirty="0" smtClean="0"/>
              <a:t>GENEALOGIE – nauka o historii rodů</a:t>
            </a:r>
          </a:p>
          <a:p>
            <a:r>
              <a:rPr lang="cs-CZ" dirty="0" smtClean="0"/>
              <a:t>NUMISMATIKA – nauka o platidlech</a:t>
            </a:r>
          </a:p>
          <a:p>
            <a:r>
              <a:rPr lang="cs-CZ" dirty="0" smtClean="0"/>
              <a:t>METROLOGIE – nauka o mírách a váhách</a:t>
            </a:r>
          </a:p>
          <a:p>
            <a:r>
              <a:rPr lang="cs-CZ" dirty="0" smtClean="0"/>
              <a:t>Lze doplňovat i další obory – HISTORIE UMĚNÍ, DĚJINY LÉKAŘSTVÍ, HISTORICKOU GEOGRAFII a další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přehled - pokračování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60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Praktický úkol 1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Ke které pomocné vědě historické se vztahuje uvedený obrázek?</a:t>
            </a:r>
          </a:p>
          <a:p>
            <a:r>
              <a:rPr lang="cs-CZ" dirty="0" smtClean="0"/>
              <a:t>Co vše lze z obrázku této mince „vyčíst“?</a:t>
            </a:r>
          </a:p>
          <a:p>
            <a:r>
              <a:rPr lang="cs-CZ" dirty="0" smtClean="0"/>
              <a:t>Zjistěte, co označují pojmy „averz“ a „reverz“.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372771"/>
            <a:ext cx="3803650" cy="3611059"/>
          </a:xfrm>
        </p:spPr>
      </p:pic>
    </p:spTree>
    <p:extLst>
      <p:ext uri="{BB962C8B-B14F-4D97-AF65-F5344CB8AC3E}">
        <p14:creationId xmlns:p14="http://schemas.microsoft.com/office/powerpoint/2010/main" val="34978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Praktický úkol 2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Ke které pomocné vědě historické se vztahuje uvedený obrázek?</a:t>
            </a:r>
          </a:p>
          <a:p>
            <a:r>
              <a:rPr lang="cs-CZ" dirty="0" smtClean="0"/>
              <a:t>K uvedenému vyobrazení doplňte detailní popis.</a:t>
            </a:r>
          </a:p>
          <a:p>
            <a:r>
              <a:rPr lang="cs-CZ" dirty="0" smtClean="0"/>
              <a:t>Zjistěte, ke kterému šlechtickému rodu se vztahuje dané vyobrazení?</a:t>
            </a:r>
            <a:endParaRPr lang="cs-CZ" dirty="0"/>
          </a:p>
        </p:txBody>
      </p:sp>
      <p:pic>
        <p:nvPicPr>
          <p:cNvPr id="16" name="Zástupný symbol pro obsah 15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2012" y="3554413"/>
            <a:ext cx="1209675" cy="1247775"/>
          </a:xfrm>
        </p:spPr>
      </p:pic>
    </p:spTree>
    <p:extLst>
      <p:ext uri="{BB962C8B-B14F-4D97-AF65-F5344CB8AC3E}">
        <p14:creationId xmlns:p14="http://schemas.microsoft.com/office/powerpoint/2010/main" val="7000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Praktický 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 obrázku je přesný </a:t>
            </a:r>
            <a:r>
              <a:rPr lang="cs-CZ" dirty="0" err="1" smtClean="0"/>
              <a:t>platinovo</a:t>
            </a:r>
            <a:r>
              <a:rPr lang="cs-CZ" dirty="0"/>
              <a:t>-</a:t>
            </a:r>
            <a:r>
              <a:rPr lang="cs-CZ" dirty="0" smtClean="0"/>
              <a:t>iridiový metr. Ke které pomocné vědě historické má vztah?</a:t>
            </a:r>
          </a:p>
          <a:p>
            <a:r>
              <a:rPr lang="cs-CZ" dirty="0" smtClean="0"/>
              <a:t>Zjistěte příklady názvů délkových měrných jednotek užívaných v historii.</a:t>
            </a:r>
          </a:p>
          <a:p>
            <a:r>
              <a:rPr lang="cs-CZ" dirty="0" smtClean="0"/>
              <a:t>Která země současného světa užívá odlišné měrné jednotky? Zjistěte i konkrétní názvy a převody na námi užívaný systém.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7" y="2636912"/>
            <a:ext cx="4332825" cy="2808312"/>
          </a:xfrm>
        </p:spPr>
      </p:pic>
    </p:spTree>
    <p:extLst>
      <p:ext uri="{BB962C8B-B14F-4D97-AF65-F5344CB8AC3E}">
        <p14:creationId xmlns:p14="http://schemas.microsoft.com/office/powerpoint/2010/main" val="974929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Praktický úkol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Jak se nazývá pomocná věda historická zkoumající nápisy na zvonech?</a:t>
            </a:r>
          </a:p>
          <a:p>
            <a:r>
              <a:rPr lang="cs-CZ" dirty="0" smtClean="0"/>
              <a:t>Kde byste hledali vyobrazený zvon Zikmund?</a:t>
            </a:r>
          </a:p>
          <a:p>
            <a:r>
              <a:rPr lang="cs-CZ" dirty="0" smtClean="0"/>
              <a:t>Zjistěte o něm pět </a:t>
            </a:r>
            <a:r>
              <a:rPr lang="cs-CZ" smtClean="0"/>
              <a:t>faktografických údajů.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7856" y="2239963"/>
            <a:ext cx="2577988" cy="3876675"/>
          </a:xfrm>
        </p:spPr>
      </p:pic>
    </p:spTree>
    <p:extLst>
      <p:ext uri="{BB962C8B-B14F-4D97-AF65-F5344CB8AC3E}">
        <p14:creationId xmlns:p14="http://schemas.microsoft.com/office/powerpoint/2010/main" val="14037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Praktický úkol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Která pomocná věda historická bude zkoumat písmo na obrázku?</a:t>
            </a:r>
          </a:p>
          <a:p>
            <a:r>
              <a:rPr lang="cs-CZ" dirty="0" smtClean="0"/>
              <a:t>O jaký typ písma se jedná? Kde byl užíván?</a:t>
            </a:r>
          </a:p>
          <a:p>
            <a:r>
              <a:rPr lang="cs-CZ" dirty="0" smtClean="0"/>
              <a:t>Jaké základní typy písem znáte?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5697" y="2239963"/>
            <a:ext cx="2442305" cy="3876675"/>
          </a:xfrm>
        </p:spPr>
      </p:pic>
    </p:spTree>
    <p:extLst>
      <p:ext uri="{BB962C8B-B14F-4D97-AF65-F5344CB8AC3E}">
        <p14:creationId xmlns:p14="http://schemas.microsoft.com/office/powerpoint/2010/main" val="162680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 – numismatika,  u mince lze zjisti průměr, hmotnost, rok emise, vyobrazenou osobnost (zde </a:t>
            </a:r>
            <a:r>
              <a:rPr lang="cs-CZ" dirty="0" err="1" smtClean="0"/>
              <a:t>sv.Václava</a:t>
            </a:r>
            <a:r>
              <a:rPr lang="cs-CZ" dirty="0" smtClean="0"/>
              <a:t> + citace), nominální hodnotu. Averz – přední (lícová) strana mince, reverz – zadní (rubová)strana mince.</a:t>
            </a:r>
          </a:p>
          <a:p>
            <a:r>
              <a:rPr lang="cs-CZ" dirty="0" smtClean="0"/>
              <a:t>2 – heraldika, černá orlice, Přemyslovci.</a:t>
            </a:r>
          </a:p>
          <a:p>
            <a:r>
              <a:rPr lang="cs-CZ" dirty="0" smtClean="0"/>
              <a:t>3 – metrologie, loket, lán,…, Velká Británie – stopa, yard, míle,…</a:t>
            </a:r>
          </a:p>
          <a:p>
            <a:r>
              <a:rPr lang="cs-CZ" dirty="0" smtClean="0"/>
              <a:t>4 – kampanologie, Svatovítská katedrála, zvon vyroben zvonařem Tomášem Jarošem z Brna, odhadovaná hmotnost 13 – 16.5 tuny, dolní průměr 256 cm, výška 203 cm, vnitřní hloubka 190 cm.</a:t>
            </a:r>
          </a:p>
          <a:p>
            <a:r>
              <a:rPr lang="cs-CZ" dirty="0" smtClean="0"/>
              <a:t>5 – paleografie, klínové písmo, Mezopotámie, písma znaková, </a:t>
            </a:r>
            <a:r>
              <a:rPr lang="cs-CZ" smtClean="0"/>
              <a:t>písma hlásková,…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Možná řešení úkolů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40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JKLAMO. </a:t>
            </a:r>
            <a:r>
              <a:rPr lang="cs-CZ" i="1" dirty="0" err="1"/>
              <a:t>wikipedia</a:t>
            </a:r>
            <a:r>
              <a:rPr lang="cs-CZ" dirty="0"/>
              <a:t> [online]. [cit. 9.9.2013].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commons.wikimedia.org/wiki/File:20kcmince2002.png</a:t>
            </a:r>
            <a:r>
              <a:rPr lang="cs-CZ" dirty="0" smtClean="0"/>
              <a:t> </a:t>
            </a:r>
          </a:p>
          <a:p>
            <a:r>
              <a:rPr lang="cs-CZ" dirty="0"/>
              <a:t>PETR WUDI. </a:t>
            </a:r>
            <a:r>
              <a:rPr lang="cs-CZ" i="1" dirty="0" err="1"/>
              <a:t>wikipedia</a:t>
            </a:r>
            <a:r>
              <a:rPr lang="cs-CZ" dirty="0"/>
              <a:t> [online]. [cit. 9.9.2013].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cs.wikipedia.org/wiki/Soubor:P%C5%99emyslovci_erb.svg</a:t>
            </a:r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9.9.2013].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cs.wikipedia.org/wiki/Soubor:Platinum-Iridium_meter_bar.jpg</a:t>
            </a:r>
            <a:endParaRPr lang="cs-CZ" dirty="0" smtClean="0"/>
          </a:p>
          <a:p>
            <a:r>
              <a:rPr lang="cs-CZ" dirty="0" smtClean="0"/>
              <a:t>JKLAMO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9.9.2013].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commons.wikimedia.org/wiki/File:20kcmince2002.png</a:t>
            </a:r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9.9.2013].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cs.wikipedia.org/wiki/Soubor:Cuneiform_script.jpg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99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práce autora.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6286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114</TotalTime>
  <Words>519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Tvrdý obal</vt:lpstr>
      <vt:lpstr>Microsoft PowerPoint 97-2003 Presentation</vt:lpstr>
      <vt:lpstr>Prezentace aplikace PowerPoint</vt:lpstr>
      <vt:lpstr>Pomocné vědy historické</vt:lpstr>
      <vt:lpstr>Základní přehled</vt:lpstr>
      <vt:lpstr>Základní přehled - pokračování</vt:lpstr>
      <vt:lpstr>Praktický úkol 1</vt:lpstr>
      <vt:lpstr>Praktický úkol 2</vt:lpstr>
      <vt:lpstr>Praktický úkol 3</vt:lpstr>
      <vt:lpstr>Praktický úkol 4</vt:lpstr>
      <vt:lpstr>Praktický úkol 5</vt:lpstr>
      <vt:lpstr>Možná řešení úkolů</vt:lpstr>
      <vt:lpstr>Použité obrázky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Pomocné vědy historické</dc:title>
  <dc:creator>ivan</dc:creator>
  <cp:lastModifiedBy>Iva Herrmannová</cp:lastModifiedBy>
  <cp:revision>16</cp:revision>
  <dcterms:created xsi:type="dcterms:W3CDTF">2013-09-09T15:27:39Z</dcterms:created>
  <dcterms:modified xsi:type="dcterms:W3CDTF">2013-11-17T13:27:27Z</dcterms:modified>
</cp:coreProperties>
</file>