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9" r:id="rId2"/>
    <p:sldId id="256" r:id="rId3"/>
    <p:sldId id="268" r:id="rId4"/>
    <p:sldId id="261" r:id="rId5"/>
    <p:sldId id="257" r:id="rId6"/>
    <p:sldId id="269" r:id="rId7"/>
    <p:sldId id="258" r:id="rId8"/>
    <p:sldId id="271" r:id="rId9"/>
    <p:sldId id="259" r:id="rId10"/>
    <p:sldId id="272" r:id="rId11"/>
    <p:sldId id="273" r:id="rId12"/>
    <p:sldId id="262" r:id="rId13"/>
    <p:sldId id="274" r:id="rId14"/>
    <p:sldId id="263" r:id="rId15"/>
    <p:sldId id="276" r:id="rId16"/>
    <p:sldId id="264" r:id="rId17"/>
    <p:sldId id="277" r:id="rId18"/>
    <p:sldId id="266" r:id="rId19"/>
    <p:sldId id="270" r:id="rId20"/>
    <p:sldId id="278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2426" y="2895600"/>
            <a:ext cx="4572000" cy="13687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0" y="4743451"/>
            <a:ext cx="9144000" cy="21145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0" y="4714875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FC5CE-2D1E-4D24-AAC5-2847D3BE489B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02325F0-4A61-4A3C-A20B-338CB5AD5C46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52426" y="457200"/>
            <a:ext cx="7680960" cy="2438399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defRPr kumimoji="0" lang="en-US" sz="6000" b="1" i="0" u="none" strike="noStrike" kern="1200" cap="none" spc="0" normalizeH="0" baseline="0" noProof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C3FC5CE-2D1E-4D24-AAC5-2847D3BE489B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02325F0-4A61-4A3C-A20B-338CB5AD5C4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ubtitle 2"/>
          <p:cNvSpPr>
            <a:spLocks noGrp="1"/>
          </p:cNvSpPr>
          <p:nvPr>
            <p:ph type="subTitle" idx="1"/>
          </p:nvPr>
        </p:nvSpPr>
        <p:spPr>
          <a:xfrm>
            <a:off x="352426" y="4003302"/>
            <a:ext cx="4572000" cy="11782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FC5CE-2D1E-4D24-AAC5-2847D3BE489B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02325F0-4A61-4A3C-A20B-338CB5AD5C4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9144000" cy="182880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-4439" y="182880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itle 13"/>
          <p:cNvSpPr>
            <a:spLocks noGrp="1"/>
          </p:cNvSpPr>
          <p:nvPr>
            <p:ph type="title"/>
          </p:nvPr>
        </p:nvSpPr>
        <p:spPr>
          <a:xfrm>
            <a:off x="354366" y="1990078"/>
            <a:ext cx="8439912" cy="1984248"/>
          </a:xfrm>
        </p:spPr>
        <p:txBody>
          <a:bodyPr>
            <a:noAutofit/>
          </a:bodyPr>
          <a:lstStyle>
            <a:lvl1pPr>
              <a:defRPr kumimoji="0" lang="en-US" sz="6000" b="1" i="0" u="none" strike="noStrike" kern="1200" cap="none" spc="0" normalizeH="0" baseline="0" noProof="0" dirty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901184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7" name="Title 2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3C3FC5CE-2D1E-4D24-AAC5-2847D3BE489B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B02325F0-4A61-4A3C-A20B-338CB5AD5C46}" type="slidenum">
              <a:rPr lang="cs-CZ" smtClean="0"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5"/>
          </p:nvPr>
        </p:nvSpPr>
        <p:spPr>
          <a:xfrm>
            <a:off x="4900613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Content Placeholder 11"/>
          <p:cNvSpPr>
            <a:spLocks noGrp="1"/>
          </p:cNvSpPr>
          <p:nvPr>
            <p:ph sz="quarter" idx="14"/>
          </p:nvPr>
        </p:nvSpPr>
        <p:spPr>
          <a:xfrm>
            <a:off x="4900613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0" name="Title 2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3C3FC5CE-2D1E-4D24-AAC5-2847D3BE489B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B02325F0-4A61-4A3C-A20B-338CB5AD5C46}" type="slidenum">
              <a:rPr lang="cs-CZ" smtClean="0"/>
              <a:t>‹#›</a:t>
            </a:fld>
            <a:endParaRPr lang="cs-CZ"/>
          </a:p>
        </p:txBody>
      </p:sp>
      <p:sp>
        <p:nvSpPr>
          <p:cNvPr id="29" name="Footer Placeholder 28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FC5CE-2D1E-4D24-AAC5-2847D3BE489B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02325F0-4A61-4A3C-A20B-338CB5AD5C46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FC5CE-2D1E-4D24-AAC5-2847D3BE489B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02325F0-4A61-4A3C-A20B-338CB5AD5C46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Straight Connector 2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itle 2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381375" cy="3967162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600" b="0" i="1" spc="0" baseline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105275" y="1463040"/>
            <a:ext cx="4681538" cy="396849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3C3FC5CE-2D1E-4D24-AAC5-2847D3BE489B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B02325F0-4A61-4A3C-A20B-338CB5AD5C46}" type="slidenum">
              <a:rPr lang="cs-CZ" smtClean="0"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29224" y="0"/>
            <a:ext cx="3914775" cy="5657850"/>
          </a:xfrm>
        </p:spPr>
        <p:txBody>
          <a:bodyPr anchor="ctr" anchorCtr="0"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352426" y="1600199"/>
            <a:ext cx="4572000" cy="3593237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600" i="1">
                <a:solidFill>
                  <a:schemeClr val="tx1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Placeholder 1"/>
          <p:cNvSpPr>
            <a:spLocks noGrp="1"/>
          </p:cNvSpPr>
          <p:nvPr>
            <p:ph type="title"/>
          </p:nvPr>
        </p:nvSpPr>
        <p:spPr>
          <a:xfrm>
            <a:off x="352425" y="275208"/>
            <a:ext cx="4572000" cy="1324992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C3FC5CE-2D1E-4D24-AAC5-2847D3BE489B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02325F0-4A61-4A3C-A20B-338CB5AD5C4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FC5CE-2D1E-4D24-AAC5-2847D3BE489B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325F0-4A61-4A3C-A20B-338CB5AD5C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FC5CE-2D1E-4D24-AAC5-2847D3BE489B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325F0-4A61-4A3C-A20B-338CB5AD5C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2426" y="1463040"/>
            <a:ext cx="76809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52426" y="6543676"/>
            <a:ext cx="146685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3C3FC5CE-2D1E-4D24-AAC5-2847D3BE489B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809749" y="6543676"/>
            <a:ext cx="4086225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 i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6700" y="6543676"/>
            <a:ext cx="87630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B02325F0-4A61-4A3C-A20B-338CB5AD5C46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4000" b="0" kern="1200" cap="none" spc="0" baseline="0">
          <a:solidFill>
            <a:schemeClr val="tx1"/>
          </a:solidFill>
          <a:latin typeface="+mj-lt"/>
          <a:ea typeface="+mj-ea"/>
          <a:cs typeface="Tunga" pitchFamily="2"/>
        </a:defRPr>
      </a:lvl1pPr>
    </p:titleStyle>
    <p:bodyStyle>
      <a:lvl1pPr marL="0" indent="0" algn="l" defTabSz="914400" rtl="0" eaLnBrk="1" latinLnBrk="0" hangingPunct="1">
        <a:spcBef>
          <a:spcPts val="1200"/>
        </a:spcBef>
        <a:spcAft>
          <a:spcPts val="0"/>
        </a:spcAft>
        <a:buClr>
          <a:schemeClr val="accent5"/>
        </a:buClr>
        <a:buFont typeface="Arial" pitchFamily="34" charset="0"/>
        <a:buNone/>
        <a:defRPr sz="18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171450" indent="-17145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2pPr>
      <a:lvl3pPr marL="344488" indent="-16510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517525" indent="-169863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4pPr>
      <a:lvl5pPr marL="688975" indent="-173038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8686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06984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24358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40817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PowerPoint_97-2003_Presentation1.ppt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Religion_distribution.png" TargetMode="External"/><Relationship Id="rId3" Type="http://schemas.openxmlformats.org/officeDocument/2006/relationships/hyperlink" Target="http://cs.wikipedia.org/wiki/Soubor:Muses_sarcophagus_Louvre_MR880.jpg" TargetMode="External"/><Relationship Id="rId7" Type="http://schemas.openxmlformats.org/officeDocument/2006/relationships/hyperlink" Target="http://cs.wikipedia.org/wiki/Soubor:Sukhothai-edit.jpg" TargetMode="External"/><Relationship Id="rId2" Type="http://schemas.openxmlformats.org/officeDocument/2006/relationships/hyperlink" Target="http://cs.wikipedia.org/wiki/Soubor:Vestonicka_venuse_edi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Ichthus.svg" TargetMode="External"/><Relationship Id="rId5" Type="http://schemas.openxmlformats.org/officeDocument/2006/relationships/hyperlink" Target="http://cs.wikipedia.org/wiki/Soubor:Latin_Cross.svg" TargetMode="External"/><Relationship Id="rId4" Type="http://schemas.openxmlformats.org/officeDocument/2006/relationships/hyperlink" Target="http://cs.wikipedia.org/wiki/Soubor:Star_of_David.svg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ikipedia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26522631"/>
              </p:ext>
            </p:extLst>
          </p:nvPr>
        </p:nvGraphicFramePr>
        <p:xfrm>
          <a:off x="395536" y="471487"/>
          <a:ext cx="8520112" cy="6386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Prezentace" r:id="rId3" imgW="3209680" imgH="2406472" progId="PowerPoint.Show.8">
                  <p:embed/>
                </p:oleObj>
              </mc:Choice>
              <mc:Fallback>
                <p:oleObj name="Prezentace" r:id="rId3" imgW="3209680" imgH="2406472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95536" y="471487"/>
                        <a:ext cx="8520112" cy="63865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76508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Velká světová náboženství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Vznik a vývoj náboženských představ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6320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NÁBOŽENSTVÍ = latinsky </a:t>
            </a:r>
            <a:r>
              <a:rPr lang="cs-CZ" sz="2800" dirty="0" err="1" smtClean="0"/>
              <a:t>religio</a:t>
            </a:r>
            <a:r>
              <a:rPr lang="cs-CZ" sz="2800" dirty="0" smtClean="0"/>
              <a:t> = v podstatě dodržování kultu a pravidel s ním souvisejících.</a:t>
            </a:r>
          </a:p>
          <a:p>
            <a:r>
              <a:rPr lang="cs-CZ" sz="2800" dirty="0" smtClean="0"/>
              <a:t>V některých částech světa se prolíná i s filosofií a celkovým přístupem k životu.</a:t>
            </a:r>
          </a:p>
          <a:p>
            <a:r>
              <a:rPr lang="cs-CZ" sz="2800" dirty="0" smtClean="0"/>
              <a:t>Náboženství z vnějšího pohledu zkoumá RELIGIONISTIKA, z vnitřního pohledu TEOLOGIE (oba náhledy se mohou prolínat).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Úvodem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1487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KMENOVÁ A RODOVÁ NÁBOŽENSTVÍ.</a:t>
            </a:r>
          </a:p>
          <a:p>
            <a:endParaRPr lang="cs-CZ" sz="2400" dirty="0" smtClean="0"/>
          </a:p>
          <a:p>
            <a:r>
              <a:rPr lang="cs-CZ" sz="2400" dirty="0" smtClean="0"/>
              <a:t>HISTORICKÁ A SOUDOBÁ NÁBOŽENSTVÍ.</a:t>
            </a:r>
          </a:p>
          <a:p>
            <a:endParaRPr lang="cs-CZ" sz="2400" dirty="0" smtClean="0"/>
          </a:p>
          <a:p>
            <a:r>
              <a:rPr lang="cs-CZ" sz="2400" dirty="0" smtClean="0"/>
              <a:t>POLYTEISMUS A MONOTEISMUS.</a:t>
            </a:r>
          </a:p>
          <a:p>
            <a:endParaRPr lang="cs-CZ" sz="2400" dirty="0" smtClean="0"/>
          </a:p>
          <a:p>
            <a:r>
              <a:rPr lang="cs-CZ" sz="2400" dirty="0" smtClean="0"/>
              <a:t>MÍSTNÍ (LOKÁLNÍ) A UNIVERZÁLNÍ NÁBOŽENSTVÍ.</a:t>
            </a:r>
          </a:p>
          <a:p>
            <a:endParaRPr lang="cs-CZ" sz="2400" dirty="0" smtClean="0"/>
          </a:p>
          <a:p>
            <a:r>
              <a:rPr lang="cs-CZ" sz="2400" dirty="0" smtClean="0"/>
              <a:t>VNITŘNÍ A VNĚJŠÍ NÁBOŽENSTVÍ.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Typologie náboženství aneb jak je rozčlenit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7856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/>
          </a:bodyPr>
          <a:lstStyle/>
          <a:p>
            <a:r>
              <a:rPr lang="cs-CZ" sz="2400" dirty="0" smtClean="0"/>
              <a:t>Doba prehistorická – pravěk – utváření prvních představ o životě a smrti, o „nadpřirozených“ jevech v okolním světě – ANIMISTICKÁ NÁBOŽENSTVÍ (z </a:t>
            </a:r>
            <a:r>
              <a:rPr lang="cs-CZ" sz="2400" dirty="0" err="1" smtClean="0"/>
              <a:t>lat.anima</a:t>
            </a:r>
            <a:r>
              <a:rPr lang="cs-CZ" sz="2400" dirty="0" smtClean="0"/>
              <a:t> = duše), základ pro pozdější POLYTEISMUS.</a:t>
            </a:r>
          </a:p>
          <a:p>
            <a:r>
              <a:rPr lang="cs-CZ" sz="2400" dirty="0" smtClean="0"/>
              <a:t>Projevy u pračlověka – uctívání zvířat (</a:t>
            </a:r>
            <a:r>
              <a:rPr lang="cs-CZ" sz="2400" dirty="0" err="1" smtClean="0"/>
              <a:t>např.nástěnné</a:t>
            </a:r>
            <a:r>
              <a:rPr lang="cs-CZ" sz="2400" dirty="0" smtClean="0"/>
              <a:t> malby v jeskyních), kultovní artefakty (</a:t>
            </a:r>
            <a:r>
              <a:rPr lang="cs-CZ" sz="2400" dirty="0" err="1" smtClean="0"/>
              <a:t>např.Věstonická</a:t>
            </a:r>
            <a:r>
              <a:rPr lang="cs-CZ" sz="2400" dirty="0" smtClean="0"/>
              <a:t> </a:t>
            </a:r>
            <a:r>
              <a:rPr lang="cs-CZ" sz="2400" dirty="0" err="1" smtClean="0"/>
              <a:t>venuše</a:t>
            </a:r>
            <a:r>
              <a:rPr lang="cs-CZ" sz="2400" dirty="0" smtClean="0"/>
              <a:t>), specifické způsoby pohřbívání zesnulých (</a:t>
            </a:r>
            <a:r>
              <a:rPr lang="cs-CZ" sz="2400" dirty="0" err="1" smtClean="0"/>
              <a:t>např.pohřby</a:t>
            </a:r>
            <a:r>
              <a:rPr lang="cs-CZ" sz="2400" dirty="0" smtClean="0"/>
              <a:t> skrčenců).</a:t>
            </a:r>
          </a:p>
          <a:p>
            <a:r>
              <a:rPr lang="cs-CZ" sz="2400" dirty="0" smtClean="0"/>
              <a:t>Jednodušší (nižší) forma uctívání = KULT.</a:t>
            </a:r>
          </a:p>
          <a:p>
            <a:r>
              <a:rPr lang="cs-CZ" sz="2400" dirty="0" smtClean="0"/>
              <a:t>Úzké sepětí člověka s přírodou (</a:t>
            </a:r>
            <a:r>
              <a:rPr lang="cs-CZ" sz="2400" dirty="0" err="1" smtClean="0"/>
              <a:t>např.Keltové</a:t>
            </a:r>
            <a:r>
              <a:rPr lang="cs-CZ" sz="2400" dirty="0" smtClean="0"/>
              <a:t> – druidi – posvátné háje).</a:t>
            </a:r>
          </a:p>
          <a:p>
            <a:r>
              <a:rPr lang="cs-CZ" sz="2400" dirty="0" smtClean="0"/>
              <a:t>Až v době starověké utváření jednotných náboženských kultů.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bylo na počátku?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0482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1189826"/>
            <a:ext cx="2803694" cy="5479533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Věstonická </a:t>
            </a:r>
            <a:r>
              <a:rPr lang="cs-CZ" dirty="0" err="1" smtClean="0"/>
              <a:t>venuše</a:t>
            </a:r>
            <a:r>
              <a:rPr lang="cs-CZ" dirty="0" smtClean="0"/>
              <a:t>, příklad kultu ženy –matky, stáří 29000-26000 př.nl.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1661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err="1" smtClean="0"/>
              <a:t>Polys</a:t>
            </a:r>
            <a:r>
              <a:rPr lang="cs-CZ" sz="2400" dirty="0" smtClean="0"/>
              <a:t> = mnohý + </a:t>
            </a:r>
            <a:r>
              <a:rPr lang="cs-CZ" sz="2400" dirty="0" err="1" smtClean="0"/>
              <a:t>theos</a:t>
            </a:r>
            <a:r>
              <a:rPr lang="cs-CZ" sz="2400" dirty="0" smtClean="0"/>
              <a:t> = bůh (oba pojmy z řečtiny).</a:t>
            </a:r>
          </a:p>
          <a:p>
            <a:r>
              <a:rPr lang="cs-CZ" sz="2400" dirty="0" smtClean="0"/>
              <a:t>Protiklad monoteismus a rodových náboženství – </a:t>
            </a:r>
            <a:r>
              <a:rPr lang="cs-CZ" sz="2400" dirty="0" err="1" smtClean="0"/>
              <a:t>úctívání</a:t>
            </a:r>
            <a:r>
              <a:rPr lang="cs-CZ" sz="2400" dirty="0" smtClean="0"/>
              <a:t> předků = manismu.</a:t>
            </a:r>
          </a:p>
          <a:p>
            <a:r>
              <a:rPr lang="cs-CZ" sz="2400" dirty="0" smtClean="0"/>
              <a:t>Bohové jsou více či méně personalizováni a mají svoji hierarchii = pantheon. </a:t>
            </a:r>
          </a:p>
          <a:p>
            <a:r>
              <a:rPr lang="cs-CZ" sz="2400" dirty="0" smtClean="0"/>
              <a:t>Často souvislost se státní správou, státním systémem – náboženství se stává i nástrojem pro ovládání vrstev společnosti, osobnost panovníka mnohdy vnímána jako personifikace boha.</a:t>
            </a:r>
          </a:p>
          <a:p>
            <a:r>
              <a:rPr lang="cs-CZ" sz="2400" dirty="0" smtClean="0"/>
              <a:t>Typické pro starověké civilizace a východní náboženství (státní útvary v Mezopotámii, antický svět, oblast Indie, Číny </a:t>
            </a:r>
            <a:r>
              <a:rPr lang="cs-CZ" sz="2400" smtClean="0"/>
              <a:t>a Japonska).</a:t>
            </a:r>
            <a:endParaRPr lang="cs-CZ" sz="240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Mějme více bohů aneb něco o polyteismu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7760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772816"/>
            <a:ext cx="8590427" cy="4104456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Múzy (zde na sarkofágu deponovaném v Louvre) – příklad polyteismu.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1375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52426" y="1268760"/>
            <a:ext cx="7680960" cy="547260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Náboženství židovského národa – Izraele, první monoteistické náboženství, z jehož základů čerpá i křesťanství nebo islám ( a další </a:t>
            </a:r>
            <a:r>
              <a:rPr lang="cs-CZ" sz="2400" dirty="0" err="1" smtClean="0"/>
              <a:t>tzv.abrahámovská</a:t>
            </a:r>
            <a:r>
              <a:rPr lang="cs-CZ" sz="2400" dirty="0" smtClean="0"/>
              <a:t> náboženství).</a:t>
            </a:r>
          </a:p>
          <a:p>
            <a:r>
              <a:rPr lang="cs-CZ" sz="2400" dirty="0" smtClean="0"/>
              <a:t>Je nutné odlišovat judaismus (termín z 19.st.) a židovství – zde spíše soubor kulturních, náboženských a geografických tradic.</a:t>
            </a:r>
          </a:p>
          <a:p>
            <a:r>
              <a:rPr lang="cs-CZ" sz="2400" dirty="0" smtClean="0"/>
              <a:t>Náboženství stále živé (od r.70 dodnes </a:t>
            </a:r>
            <a:r>
              <a:rPr lang="cs-CZ" sz="2400" dirty="0" err="1" smtClean="0"/>
              <a:t>tzv.rabínské</a:t>
            </a:r>
            <a:r>
              <a:rPr lang="cs-CZ" sz="2400" dirty="0" smtClean="0"/>
              <a:t> období, rabín = učitel), v stručném souhrnu těžko definovatelné – přesto v rámci víry je uznáváno tzv.13 MAIMONIDOVÝCH ČLÁNKŮ (</a:t>
            </a:r>
            <a:r>
              <a:rPr lang="cs-CZ" sz="2400" dirty="0" err="1" smtClean="0"/>
              <a:t>Maimonidés</a:t>
            </a:r>
            <a:r>
              <a:rPr lang="cs-CZ" sz="2400" dirty="0" smtClean="0"/>
              <a:t> , 1135 -1204)</a:t>
            </a:r>
          </a:p>
          <a:p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Judaismus jako první monoteistické náboženství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8412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52426" y="1124744"/>
            <a:ext cx="7680960" cy="5616624"/>
          </a:xfrm>
        </p:spPr>
        <p:txBody>
          <a:bodyPr>
            <a:normAutofit fontScale="92500" lnSpcReduction="20000"/>
          </a:bodyPr>
          <a:lstStyle/>
          <a:p>
            <a:r>
              <a:rPr lang="cs-CZ" sz="2400" dirty="0"/>
              <a:t>Bůh </a:t>
            </a:r>
            <a:r>
              <a:rPr lang="cs-CZ" sz="2400" dirty="0" smtClean="0"/>
              <a:t>existuje.</a:t>
            </a:r>
            <a:endParaRPr lang="cs-CZ" sz="2400" dirty="0"/>
          </a:p>
          <a:p>
            <a:r>
              <a:rPr lang="cs-CZ" sz="2400" dirty="0"/>
              <a:t>Bůh je </a:t>
            </a:r>
            <a:r>
              <a:rPr lang="cs-CZ" sz="2400" dirty="0" smtClean="0"/>
              <a:t>jeden.</a:t>
            </a:r>
            <a:endParaRPr lang="cs-CZ" sz="2400" dirty="0"/>
          </a:p>
          <a:p>
            <a:r>
              <a:rPr lang="cs-CZ" sz="2400" dirty="0"/>
              <a:t>Bůh je </a:t>
            </a:r>
            <a:r>
              <a:rPr lang="cs-CZ" sz="2400" dirty="0" smtClean="0"/>
              <a:t>netělesný.</a:t>
            </a:r>
            <a:endParaRPr lang="cs-CZ" sz="2400" dirty="0"/>
          </a:p>
          <a:p>
            <a:r>
              <a:rPr lang="cs-CZ" sz="2400" dirty="0"/>
              <a:t>Bůh je </a:t>
            </a:r>
            <a:r>
              <a:rPr lang="cs-CZ" sz="2400" dirty="0" smtClean="0"/>
              <a:t>věčný.</a:t>
            </a:r>
            <a:endParaRPr lang="cs-CZ" sz="2400" dirty="0"/>
          </a:p>
          <a:p>
            <a:r>
              <a:rPr lang="cs-CZ" sz="2400" dirty="0"/>
              <a:t>Jedině Bůh sám může být </a:t>
            </a:r>
            <a:r>
              <a:rPr lang="cs-CZ" sz="2400" dirty="0" smtClean="0"/>
              <a:t>uctíván.</a:t>
            </a:r>
            <a:endParaRPr lang="cs-CZ" sz="2400" dirty="0"/>
          </a:p>
          <a:p>
            <a:r>
              <a:rPr lang="cs-CZ" sz="2400" dirty="0"/>
              <a:t>Bůh je </a:t>
            </a:r>
            <a:r>
              <a:rPr lang="cs-CZ" sz="2400" dirty="0" smtClean="0"/>
              <a:t>vševědoucí.</a:t>
            </a:r>
            <a:endParaRPr lang="cs-CZ" sz="2400" dirty="0"/>
          </a:p>
          <a:p>
            <a:r>
              <a:rPr lang="cs-CZ" sz="2400" dirty="0"/>
              <a:t>Proroctví zaznamenaná v Bibli jsou </a:t>
            </a:r>
            <a:r>
              <a:rPr lang="cs-CZ" sz="2400" dirty="0" smtClean="0"/>
              <a:t>pravdivá.</a:t>
            </a:r>
            <a:endParaRPr lang="cs-CZ" sz="2400" dirty="0"/>
          </a:p>
          <a:p>
            <a:r>
              <a:rPr lang="cs-CZ" sz="2400" dirty="0"/>
              <a:t>Mojžíš byl největším </a:t>
            </a:r>
            <a:r>
              <a:rPr lang="cs-CZ" sz="2400" dirty="0" smtClean="0"/>
              <a:t>prorokem.</a:t>
            </a:r>
            <a:endParaRPr lang="cs-CZ" sz="2400" dirty="0"/>
          </a:p>
          <a:p>
            <a:r>
              <a:rPr lang="cs-CZ" sz="2400" dirty="0"/>
              <a:t>Tóra je božského </a:t>
            </a:r>
            <a:r>
              <a:rPr lang="cs-CZ" sz="2400" dirty="0" smtClean="0"/>
              <a:t>původu.</a:t>
            </a:r>
            <a:endParaRPr lang="cs-CZ" sz="2400" dirty="0"/>
          </a:p>
          <a:p>
            <a:r>
              <a:rPr lang="cs-CZ" sz="2400" dirty="0"/>
              <a:t>Tóra je neměnná a </a:t>
            </a:r>
            <a:r>
              <a:rPr lang="cs-CZ" sz="2400" dirty="0" smtClean="0"/>
              <a:t>nezměnitelná.</a:t>
            </a:r>
            <a:endParaRPr lang="cs-CZ" sz="2400" dirty="0"/>
          </a:p>
          <a:p>
            <a:r>
              <a:rPr lang="cs-CZ" sz="2400" dirty="0"/>
              <a:t>Mesiáš jistě </a:t>
            </a:r>
            <a:r>
              <a:rPr lang="cs-CZ" sz="2400" dirty="0" smtClean="0"/>
              <a:t>přijde.</a:t>
            </a:r>
            <a:endParaRPr lang="cs-CZ" sz="2400" dirty="0"/>
          </a:p>
          <a:p>
            <a:r>
              <a:rPr lang="cs-CZ" sz="2400" dirty="0"/>
              <a:t>Mesiáš nás navrátí do země </a:t>
            </a:r>
            <a:r>
              <a:rPr lang="cs-CZ" sz="2400" dirty="0" smtClean="0"/>
              <a:t>zaslíbené.</a:t>
            </a:r>
            <a:endParaRPr lang="cs-CZ" sz="2400" dirty="0"/>
          </a:p>
          <a:p>
            <a:r>
              <a:rPr lang="cs-CZ" sz="2400" dirty="0"/>
              <a:t>Nastane vzkříšení </a:t>
            </a:r>
            <a:r>
              <a:rPr lang="cs-CZ" sz="2400" dirty="0" smtClean="0"/>
              <a:t>mrtvých.</a:t>
            </a:r>
            <a:endParaRPr lang="cs-CZ" sz="2400" dirty="0"/>
          </a:p>
          <a:p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968152"/>
          </a:xfrm>
        </p:spPr>
        <p:txBody>
          <a:bodyPr/>
          <a:lstStyle/>
          <a:p>
            <a:pPr algn="ctr"/>
            <a:r>
              <a:rPr lang="cs-CZ" dirty="0" smtClean="0"/>
              <a:t>13 </a:t>
            </a:r>
            <a:r>
              <a:rPr lang="cs-CZ" dirty="0" err="1" smtClean="0"/>
              <a:t>Maimonidových</a:t>
            </a:r>
            <a:r>
              <a:rPr lang="cs-CZ" dirty="0" smtClean="0"/>
              <a:t> článků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0626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268760"/>
            <a:ext cx="4536504" cy="5234428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Davidova hvězda, symbol judaismu, židovství a státu Izrael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287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5278328"/>
          </a:xfrm>
        </p:spPr>
        <p:txBody>
          <a:bodyPr>
            <a:normAutofit fontScale="92500"/>
          </a:bodyPr>
          <a:lstStyle/>
          <a:p>
            <a:r>
              <a:rPr lang="cs-CZ" sz="2400" dirty="0" smtClean="0"/>
              <a:t>Monoteistické historické (= založené) náboženství – prvně písemně zaznamenané na přelomu 1. a 2.st.</a:t>
            </a:r>
          </a:p>
          <a:p>
            <a:r>
              <a:rPr lang="cs-CZ" sz="2400" dirty="0" smtClean="0"/>
              <a:t>Východiska ve Starém zákoně (společné s judaismem) a Novém zákoně (soubor spisů o životě, skutcích, smrti a zmrtvýchvstání Ježíše Nazaretského) – v BIBLI, posvátné knize všech křesťanů = „</a:t>
            </a:r>
            <a:r>
              <a:rPr lang="cs-CZ" sz="2400" dirty="0" err="1" smtClean="0"/>
              <a:t>kristovců</a:t>
            </a:r>
            <a:r>
              <a:rPr lang="cs-CZ" sz="2400" dirty="0" smtClean="0"/>
              <a:t>“ = stoupenců Ježíše Krista (</a:t>
            </a:r>
            <a:r>
              <a:rPr lang="cs-CZ" sz="2400" dirty="0" err="1" smtClean="0"/>
              <a:t>christos</a:t>
            </a:r>
            <a:r>
              <a:rPr lang="cs-CZ" sz="2400" dirty="0" smtClean="0"/>
              <a:t> = pomazaný).</a:t>
            </a:r>
          </a:p>
          <a:p>
            <a:r>
              <a:rPr lang="cs-CZ" sz="2400" dirty="0" smtClean="0"/>
              <a:t>Na sklonku starověku a v průběhu středověku křesťané získávají ucelenou strukturu – KŘESŤANSKOU CÍRKEV s nejvyšší autoritou na Zemi – papežem.</a:t>
            </a:r>
          </a:p>
          <a:p>
            <a:r>
              <a:rPr lang="cs-CZ" sz="2400" dirty="0" smtClean="0"/>
              <a:t>I přes nepříznivá období a rozkoly uvnitř církve dnes nejpočetněji zastoupené náboženství světa – cca 2 </a:t>
            </a:r>
            <a:r>
              <a:rPr lang="cs-CZ" sz="2400" dirty="0" err="1" smtClean="0"/>
              <a:t>mlr.věřících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Svaté místo křesťanů – Jeruzalém (Boží hrob).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Křesťanství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9650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algn="ctr"/>
            <a:r>
              <a:rPr lang="cs-CZ" dirty="0" smtClean="0"/>
              <a:t>Kříž – zde prostý latinský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15"/>
          </p:nvPr>
        </p:nvSpPr>
        <p:spPr/>
        <p:txBody>
          <a:bodyPr>
            <a:normAutofit fontScale="85000" lnSpcReduction="20000"/>
          </a:bodyPr>
          <a:lstStyle/>
          <a:p>
            <a:pPr algn="ctr"/>
            <a:r>
              <a:rPr lang="cs-CZ" dirty="0" err="1" smtClean="0"/>
              <a:t>Ichtus</a:t>
            </a:r>
            <a:r>
              <a:rPr lang="cs-CZ" dirty="0" smtClean="0"/>
              <a:t> – ryba, též zkratka pro Ježíše Nazaretského, syna Božího</a:t>
            </a:r>
          </a:p>
        </p:txBody>
      </p:sp>
      <p:pic>
        <p:nvPicPr>
          <p:cNvPr id="12" name="Zástupný symbol pro obsah 11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2924944"/>
            <a:ext cx="3960440" cy="2376264"/>
          </a:xfrm>
        </p:spPr>
      </p:pic>
      <p:pic>
        <p:nvPicPr>
          <p:cNvPr id="11" name="Zástupný symbol pro obsah 10"/>
          <p:cNvPicPr>
            <a:picLocks noGrp="1" noChangeAspect="1"/>
          </p:cNvPicPr>
          <p:nvPr>
            <p:ph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831560"/>
            <a:ext cx="3602282" cy="4909808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Křesťanské symboly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208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Monoteistické abrahámovské náboženství vzniklé v 7.st. V Arabské říši, založené na učení proroka Mohammeda.</a:t>
            </a:r>
          </a:p>
          <a:p>
            <a:r>
              <a:rPr lang="cs-CZ" sz="2400" dirty="0" smtClean="0"/>
              <a:t>ISLÁM = odevzdání se Bohu, v tomto případě ALLÁHOVI. Stoupenci islámu = MUSLIMOVÉ.</a:t>
            </a:r>
          </a:p>
          <a:p>
            <a:r>
              <a:rPr lang="cs-CZ" sz="2400" dirty="0" smtClean="0"/>
              <a:t>Muslimské svatostánky = MEŠITY.</a:t>
            </a:r>
          </a:p>
          <a:p>
            <a:r>
              <a:rPr lang="cs-CZ" sz="2400" dirty="0" smtClean="0"/>
              <a:t>Svatá kniha islámu = KORÁN (na rozdíl od Bible nepřipouští jiné – variabilní – výklady textů, je přísným dogmatem, neměnnou pravdou).</a:t>
            </a:r>
          </a:p>
          <a:p>
            <a:r>
              <a:rPr lang="cs-CZ" sz="2400" dirty="0" smtClean="0"/>
              <a:t>Po křesťanství druhé nejrozšířenější náboženství současného světa – cca 1.6 </a:t>
            </a:r>
            <a:r>
              <a:rPr lang="cs-CZ" sz="2400" dirty="0" err="1" smtClean="0"/>
              <a:t>mlr.věřících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Svaté místo pro muslimy = MEKKA.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Islám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345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1412776"/>
            <a:ext cx="4968552" cy="4945116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Symbol islámu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6222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HINDUISMUS - Indie</a:t>
            </a:r>
          </a:p>
          <a:p>
            <a:r>
              <a:rPr lang="cs-CZ" sz="2400" dirty="0" smtClean="0"/>
              <a:t>BUDDHISMUS - Indie</a:t>
            </a:r>
          </a:p>
          <a:p>
            <a:r>
              <a:rPr lang="cs-CZ" sz="2400" dirty="0" smtClean="0"/>
              <a:t>DŽINISMUS - Indie</a:t>
            </a:r>
          </a:p>
          <a:p>
            <a:r>
              <a:rPr lang="cs-CZ" sz="2400" dirty="0" smtClean="0"/>
              <a:t>SIKHISMUS - Indie</a:t>
            </a:r>
          </a:p>
          <a:p>
            <a:r>
              <a:rPr lang="cs-CZ" sz="2400" dirty="0" smtClean="0"/>
              <a:t>ŠINTOISMUS – Japonsko</a:t>
            </a:r>
          </a:p>
          <a:p>
            <a:r>
              <a:rPr lang="cs-CZ" sz="2400" dirty="0" smtClean="0"/>
              <a:t>Spojujícím znakem je polyteistická podstata těchto náboženství, která ve skutečnosti vytvářejí spíše filosoficko-náboženský koncept života a náhledu na život (proto jde o </a:t>
            </a:r>
            <a:r>
              <a:rPr lang="cs-CZ" sz="2400" dirty="0" err="1" smtClean="0"/>
              <a:t>tzv.dharmická</a:t>
            </a:r>
            <a:r>
              <a:rPr lang="cs-CZ" sz="2400" dirty="0" smtClean="0"/>
              <a:t> náboženství – dharma = cesta).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Východní náboženství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2074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1365" y="1463675"/>
            <a:ext cx="4022444" cy="472440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Buddha –“Osvícený“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4107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68760"/>
            <a:ext cx="8856984" cy="5328592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Víra v současném světě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5198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NOVÁK, Petr. </a:t>
            </a:r>
            <a:r>
              <a:rPr lang="cs-CZ" i="1" dirty="0" err="1"/>
              <a:t>wikipedia</a:t>
            </a:r>
            <a:r>
              <a:rPr lang="cs-CZ" dirty="0"/>
              <a:t> [online]. [cit. 19.9.2013].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cs.wikipedia.org/wiki/Soubor:Vestonicka_venuse_edit.jpg</a:t>
            </a:r>
            <a:endParaRPr lang="cs-CZ" dirty="0" smtClean="0"/>
          </a:p>
          <a:p>
            <a:r>
              <a:rPr lang="cs-CZ" dirty="0"/>
              <a:t>JASTROW. </a:t>
            </a:r>
            <a:r>
              <a:rPr lang="cs-CZ" i="1" dirty="0" err="1"/>
              <a:t>wikipedia</a:t>
            </a:r>
            <a:r>
              <a:rPr lang="cs-CZ" dirty="0"/>
              <a:t> [online]. [cit. 19.9.2013].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cs.wikipedia.org/wiki/Soubor:Muses_sarcophagus_Louvre_MR880.jpg</a:t>
            </a:r>
            <a:endParaRPr lang="cs-CZ" dirty="0" smtClean="0"/>
          </a:p>
          <a:p>
            <a:r>
              <a:rPr lang="cs-CZ" dirty="0"/>
              <a:t>ZSCOUT. </a:t>
            </a:r>
            <a:r>
              <a:rPr lang="cs-CZ" i="1" dirty="0" err="1"/>
              <a:t>wikipedia</a:t>
            </a:r>
            <a:r>
              <a:rPr lang="cs-CZ" dirty="0"/>
              <a:t> [online]. [cit. 19.9.2013].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cs.wikipedia.org/wiki/Soubor:Star_of_David.svg</a:t>
            </a:r>
            <a:endParaRPr lang="cs-CZ" dirty="0" smtClean="0"/>
          </a:p>
          <a:p>
            <a:r>
              <a:rPr lang="cs-CZ" dirty="0" smtClean="0"/>
              <a:t>FIBONACCI</a:t>
            </a:r>
            <a:r>
              <a:rPr lang="cs-CZ" dirty="0"/>
              <a:t>. </a:t>
            </a:r>
            <a:r>
              <a:rPr lang="cs-CZ" i="1" dirty="0" err="1"/>
              <a:t>wikipedia</a:t>
            </a:r>
            <a:r>
              <a:rPr lang="cs-CZ" dirty="0"/>
              <a:t> [online]. [cit. 19.9.2013].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cs.wikipedia.org/wiki/Soubor:Latin_Cross.svg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cs.wikipedia.org/wiki/Soubor:Ichthus.svg</a:t>
            </a:r>
            <a:endParaRPr lang="cs-CZ" dirty="0" smtClean="0"/>
          </a:p>
          <a:p>
            <a:r>
              <a:rPr lang="it-IT" dirty="0"/>
              <a:t>OLIVER SPALT. </a:t>
            </a:r>
            <a:r>
              <a:rPr lang="it-IT" i="1" dirty="0"/>
              <a:t>wikipedia</a:t>
            </a:r>
            <a:r>
              <a:rPr lang="it-IT" dirty="0"/>
              <a:t> [online]. [cit. 19.9.2013]. Dostupný na WWW: </a:t>
            </a:r>
            <a:r>
              <a:rPr lang="it-IT" dirty="0">
                <a:hlinkClick r:id="rId7"/>
              </a:rPr>
              <a:t>http://</a:t>
            </a:r>
            <a:r>
              <a:rPr lang="it-IT" dirty="0" smtClean="0">
                <a:hlinkClick r:id="rId7"/>
              </a:rPr>
              <a:t>cs.wikipedia.org/wiki/Soubor:Sukhothai-edit.jpg</a:t>
            </a:r>
            <a:endParaRPr lang="cs-CZ" dirty="0" smtClean="0"/>
          </a:p>
          <a:p>
            <a:r>
              <a:rPr lang="cs-CZ" dirty="0"/>
              <a:t>THE GREENEDITOR. </a:t>
            </a:r>
            <a:r>
              <a:rPr lang="cs-CZ" i="1" dirty="0" err="1"/>
              <a:t>Wikipedia</a:t>
            </a:r>
            <a:r>
              <a:rPr lang="cs-CZ" dirty="0"/>
              <a:t> [online]. [cit. 19.9.2013]. Dostupný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cs.wikipedia.org/wiki/Soubor:Religion_distribution.png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8569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www.wikipedia.cz</a:t>
            </a:r>
            <a:endParaRPr lang="cs-CZ" dirty="0" smtClean="0"/>
          </a:p>
          <a:p>
            <a:r>
              <a:rPr lang="cs-CZ" dirty="0" smtClean="0"/>
              <a:t>Vlastní práce autora.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0972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ylar">
  <a:themeElements>
    <a:clrScheme name="Mylar">
      <a:dk1>
        <a:srgbClr val="000000"/>
      </a:dk1>
      <a:lt1>
        <a:srgbClr val="FFFFFF"/>
      </a:lt1>
      <a:dk2>
        <a:srgbClr val="656162"/>
      </a:dk2>
      <a:lt2>
        <a:srgbClr val="E0DACC"/>
      </a:lt2>
      <a:accent1>
        <a:srgbClr val="4A5A7A"/>
      </a:accent1>
      <a:accent2>
        <a:srgbClr val="F7BD40"/>
      </a:accent2>
      <a:accent3>
        <a:srgbClr val="975C00"/>
      </a:accent3>
      <a:accent4>
        <a:srgbClr val="754D41"/>
      </a:accent4>
      <a:accent5>
        <a:srgbClr val="838995"/>
      </a:accent5>
      <a:accent6>
        <a:srgbClr val="687B66"/>
      </a:accent6>
      <a:hlink>
        <a:srgbClr val="B5740B"/>
      </a:hlink>
      <a:folHlink>
        <a:srgbClr val="7483A0"/>
      </a:folHlink>
    </a:clrScheme>
    <a:fontScheme name="Mylar">
      <a:maj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ylar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50800" dist="25400" dir="13500000">
              <a:srgbClr val="000000">
                <a:alpha val="75000"/>
              </a:srgbClr>
            </a:innerShdw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25400" h="508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tint val="100000"/>
                <a:shade val="30000"/>
                <a:alpha val="100000"/>
                <a:satMod val="25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lumMod val="80000"/>
              </a:schemeClr>
              <a:schemeClr val="phClr">
                <a:tint val="50000"/>
                <a:lumMod val="1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Mylar</Template>
  <TotalTime>143</TotalTime>
  <Words>869</Words>
  <Application>Microsoft Office PowerPoint</Application>
  <PresentationFormat>Předvádění na obrazovce (4:3)</PresentationFormat>
  <Paragraphs>91</Paragraphs>
  <Slides>20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Mylar</vt:lpstr>
      <vt:lpstr>Microsoft PowerPoint 97-2003 Presentation</vt:lpstr>
      <vt:lpstr>Prezentace aplikace PowerPoint</vt:lpstr>
      <vt:lpstr>Vznik a vývoj náboženských představ</vt:lpstr>
      <vt:lpstr>Úvodem</vt:lpstr>
      <vt:lpstr>Typologie náboženství aneb jak je rozčlenit</vt:lpstr>
      <vt:lpstr>Co bylo na počátku?</vt:lpstr>
      <vt:lpstr>Věstonická venuše, příklad kultu ženy –matky, stáří 29000-26000 př.nl.</vt:lpstr>
      <vt:lpstr>Mějme více bohů aneb něco o polyteismu</vt:lpstr>
      <vt:lpstr>Múzy (zde na sarkofágu deponovaném v Louvre) – příklad polyteismu.</vt:lpstr>
      <vt:lpstr>Judaismus jako první monoteistické náboženství</vt:lpstr>
      <vt:lpstr>13 Maimonidových článků</vt:lpstr>
      <vt:lpstr>Davidova hvězda, symbol judaismu, židovství a státu Izrael</vt:lpstr>
      <vt:lpstr>Křesťanství</vt:lpstr>
      <vt:lpstr>Křesťanské symboly</vt:lpstr>
      <vt:lpstr>Islám</vt:lpstr>
      <vt:lpstr>Symbol islámu</vt:lpstr>
      <vt:lpstr>Východní náboženství</vt:lpstr>
      <vt:lpstr>Buddha –“Osvícený“</vt:lpstr>
      <vt:lpstr>Víra v současném světě</vt:lpstr>
      <vt:lpstr>Použité obrázky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Vznik a vývoj náboženských představ</dc:title>
  <dc:creator>Ivan Nývlt</dc:creator>
  <cp:lastModifiedBy>Iva Herrmannová</cp:lastModifiedBy>
  <cp:revision>17</cp:revision>
  <dcterms:created xsi:type="dcterms:W3CDTF">2013-09-12T11:34:43Z</dcterms:created>
  <dcterms:modified xsi:type="dcterms:W3CDTF">2013-11-17T13:27:59Z</dcterms:modified>
</cp:coreProperties>
</file>