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DB65E40-455E-45FE-9C0E-5AE488BE622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AF4F258A-0208-41ED-810B-9C5E1D37C1A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omunistick%C3%A1_symbolika#Rud.C3.A1_hv.C4.9Bzda" TargetMode="External"/><Relationship Id="rId3" Type="http://schemas.openxmlformats.org/officeDocument/2006/relationships/hyperlink" Target="http://cs.wikipedia.org/wiki/Soubor:Karl_Marx_001.jpg" TargetMode="External"/><Relationship Id="rId7" Type="http://schemas.openxmlformats.org/officeDocument/2006/relationships/hyperlink" Target="http://cs.wikipedia.org/wiki/Soubor:Danghui.svg" TargetMode="External"/><Relationship Id="rId2" Type="http://schemas.openxmlformats.org/officeDocument/2006/relationships/hyperlink" Target="http://cs.wikipedia.org/wiki/Soubor:Engel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Gulag11.jpg" TargetMode="External"/><Relationship Id="rId5" Type="http://schemas.openxmlformats.org/officeDocument/2006/relationships/hyperlink" Target="http://cs.wikiquote.org/wiki/Soubor:Lenin_portrait.jpg" TargetMode="External"/><Relationship Id="rId4" Type="http://schemas.openxmlformats.org/officeDocument/2006/relationships/hyperlink" Target="http://cs.wikipedia.org/wiki/Soubor:Stalin_lg_zlx1.jpg" TargetMode="External"/><Relationship Id="rId9" Type="http://schemas.openxmlformats.org/officeDocument/2006/relationships/hyperlink" Target="http://cs.wikipedia.org/wiki/Soubor:Brezhnev-colo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121090"/>
              </p:ext>
            </p:extLst>
          </p:nvPr>
        </p:nvGraphicFramePr>
        <p:xfrm>
          <a:off x="0" y="0"/>
          <a:ext cx="9144000" cy="6857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596584" imgH="2697455" progId="PowerPoint.Show.8">
                  <p:embed/>
                </p:oleObj>
              </mc:Choice>
              <mc:Fallback>
                <p:oleObj name="Prezentace" r:id="rId3" imgW="3596584" imgH="2697455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72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0612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2000" y="2204864"/>
            <a:ext cx="7543800" cy="2519536"/>
          </a:xfrm>
        </p:spPr>
        <p:txBody>
          <a:bodyPr/>
          <a:lstStyle/>
          <a:p>
            <a:r>
              <a:rPr lang="cs-CZ" dirty="0" smtClean="0"/>
              <a:t>Totalitní ideologie 20.st.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Nástroj k ovládnutí mas, část 1. – úvod k totalitním ideologiím, komunismus a jeho odnože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309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Výchozí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332656"/>
            <a:ext cx="7543800" cy="504056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Většinou vycházejí z politických ideologií, které staví zájmy celku nad </a:t>
            </a:r>
            <a:r>
              <a:rPr lang="cs-CZ" smtClean="0"/>
              <a:t>zájmy jedince.</a:t>
            </a:r>
            <a:endParaRPr lang="cs-CZ" dirty="0" smtClean="0"/>
          </a:p>
          <a:p>
            <a:r>
              <a:rPr lang="cs-CZ" dirty="0" smtClean="0"/>
              <a:t>Spojuje je osobnost diktátora –krutovládce, který nemilosrdně odstraňuje potencionální i skutečné odpůrce daného režimu.</a:t>
            </a:r>
          </a:p>
          <a:p>
            <a:r>
              <a:rPr lang="cs-CZ" dirty="0" smtClean="0"/>
              <a:t>Za diktátorem většinou stojí buď silná politická strana nebo vojenská klika.</a:t>
            </a:r>
          </a:p>
          <a:p>
            <a:r>
              <a:rPr lang="cs-CZ" dirty="0" smtClean="0"/>
              <a:t>Masmédia jsou podřízena zájmům režimu (diktátora, strany).</a:t>
            </a:r>
          </a:p>
          <a:p>
            <a:r>
              <a:rPr lang="cs-CZ" dirty="0" smtClean="0"/>
              <a:t>Lid (obyvatelstvo) té které země je záměrně manipulováno, často vytvářen kult osobnosti („</a:t>
            </a:r>
            <a:r>
              <a:rPr lang="cs-CZ" dirty="0" err="1" smtClean="0"/>
              <a:t>zbošťování</a:t>
            </a:r>
            <a:r>
              <a:rPr lang="cs-CZ" dirty="0" smtClean="0"/>
              <a:t>“ vůdce, vládce, diktátora, případně politické strany).</a:t>
            </a:r>
          </a:p>
          <a:p>
            <a:r>
              <a:rPr lang="cs-CZ" dirty="0" smtClean="0"/>
              <a:t>Kult osobnosti záměrně vytěsňuje i jiná, historicky daná náboženství a tradiční kulturně politické zvyklosti.</a:t>
            </a:r>
          </a:p>
          <a:p>
            <a:r>
              <a:rPr lang="cs-CZ" dirty="0" smtClean="0"/>
              <a:t>Ideologie a  politický režim „jdou ruku v ruce“.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68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ideologie a režimy sem náleží?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KOMUNISMUS a jeho odnože – BOLŠEVISMUS, STALINISMUS, TROCKISMUS, MAOISMUS.</a:t>
            </a:r>
          </a:p>
          <a:p>
            <a:r>
              <a:rPr lang="cs-CZ" dirty="0" smtClean="0"/>
              <a:t>NACISMUS,NEONACISMUS, KORPORATIVISMUS, FAŠISMUS.</a:t>
            </a:r>
          </a:p>
          <a:p>
            <a:r>
              <a:rPr lang="cs-CZ" dirty="0" smtClean="0"/>
              <a:t>OSTATNÍ AUTORITÁŘSKO DIKTÁTORSKÉ REŽIMY, </a:t>
            </a:r>
            <a:r>
              <a:rPr lang="cs-CZ" dirty="0" err="1" smtClean="0"/>
              <a:t>např.PÉRONISMUS</a:t>
            </a:r>
            <a:r>
              <a:rPr lang="cs-CZ" dirty="0" smtClean="0"/>
              <a:t>, režim AUGUSTA PINOCHETA, KIM IR SENA, CASTRA a další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22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445224"/>
            <a:ext cx="6781800" cy="72697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Komunismus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476672"/>
            <a:ext cx="754380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 latin. </a:t>
            </a:r>
            <a:r>
              <a:rPr lang="cs-CZ" dirty="0" err="1" smtClean="0"/>
              <a:t>communis</a:t>
            </a:r>
            <a:r>
              <a:rPr lang="cs-CZ" dirty="0" smtClean="0"/>
              <a:t> = společný – „všechno patří všem“ – hlavně výrobní prostředky a smazávají se společenské rozdíly.</a:t>
            </a:r>
          </a:p>
          <a:p>
            <a:r>
              <a:rPr lang="cs-CZ" dirty="0" smtClean="0"/>
              <a:t>Výchozí ideje již v antice a opakovaně v průběhu dějin – např. určitá část husitů, utopičtí socialisté, Pařížská komuna a další.</a:t>
            </a:r>
          </a:p>
          <a:p>
            <a:r>
              <a:rPr lang="cs-CZ" dirty="0" smtClean="0"/>
              <a:t>Nejvýznamnějšími teoretiky komunismus Karel Marx a Bedřich Engels (Německo), na ně navázal Vladimír </a:t>
            </a:r>
            <a:r>
              <a:rPr lang="cs-CZ" dirty="0" err="1" smtClean="0"/>
              <a:t>Iljič</a:t>
            </a:r>
            <a:r>
              <a:rPr lang="cs-CZ" dirty="0" smtClean="0"/>
              <a:t> Lenin (Rusko).</a:t>
            </a:r>
          </a:p>
          <a:p>
            <a:r>
              <a:rPr lang="cs-CZ" dirty="0" smtClean="0"/>
              <a:t>Po vítězství bolševiků v říjnové revoluci 1917 v Rusku a po občanské válce pro bolševiky vítězné se komunismus v Rusku –jako 1.zemi světa – stává i státní ideologií.</a:t>
            </a:r>
          </a:p>
          <a:p>
            <a:r>
              <a:rPr lang="cs-CZ" dirty="0" smtClean="0"/>
              <a:t>Ideje komunismu modifikovány Stalinem (Rusko), </a:t>
            </a:r>
            <a:r>
              <a:rPr lang="cs-CZ" dirty="0" err="1" smtClean="0"/>
              <a:t>Mao</a:t>
            </a:r>
            <a:r>
              <a:rPr lang="cs-CZ" dirty="0" smtClean="0"/>
              <a:t> </a:t>
            </a:r>
            <a:r>
              <a:rPr lang="cs-CZ" dirty="0" err="1" smtClean="0"/>
              <a:t>C´Tungem</a:t>
            </a:r>
            <a:r>
              <a:rPr lang="cs-CZ" dirty="0" smtClean="0"/>
              <a:t> (Čína), Kim Ir Senem (Korea) a dalšími diktátory.</a:t>
            </a:r>
          </a:p>
          <a:p>
            <a:r>
              <a:rPr lang="cs-CZ" dirty="0" smtClean="0"/>
              <a:t>Vůči odpůrcům nelítostný režim, který vedl i k rozdělení světa po druhé světové válce – tzv. studená válka mezi Východem a Západem.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53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Bedřich (Friedrich) Engels</a:t>
            </a:r>
            <a:endParaRPr lang="cs-CZ" dirty="0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2917859" cy="4104456"/>
          </a:xfrm>
        </p:spPr>
      </p:pic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Karel Marx</a:t>
            </a:r>
            <a:endParaRPr lang="cs-CZ" dirty="0"/>
          </a:p>
        </p:txBody>
      </p:sp>
      <p:pic>
        <p:nvPicPr>
          <p:cNvPr id="13" name="Zástupný symbol pro obsah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485" y="1328738"/>
            <a:ext cx="2138680" cy="3048000"/>
          </a:xfrm>
        </p:spPr>
      </p:pic>
    </p:spTree>
    <p:extLst>
      <p:ext uri="{BB962C8B-B14F-4D97-AF65-F5344CB8AC3E}">
        <p14:creationId xmlns:p14="http://schemas.microsoft.com/office/powerpoint/2010/main" val="282730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Vladimír </a:t>
            </a:r>
            <a:r>
              <a:rPr lang="cs-CZ" dirty="0" err="1" smtClean="0"/>
              <a:t>Iljič</a:t>
            </a:r>
            <a:r>
              <a:rPr lang="cs-CZ" dirty="0" smtClean="0"/>
              <a:t> Lenin 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693" y="1328738"/>
            <a:ext cx="2261864" cy="30480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Josef Vissarionovič Stalin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446561" cy="4692550"/>
          </a:xfrm>
        </p:spPr>
      </p:pic>
    </p:spTree>
    <p:extLst>
      <p:ext uri="{BB962C8B-B14F-4D97-AF65-F5344CB8AC3E}">
        <p14:creationId xmlns:p14="http://schemas.microsoft.com/office/powerpoint/2010/main" val="410496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Interiér ubikace v gulagu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48680"/>
            <a:ext cx="6594688" cy="4824536"/>
          </a:xfrm>
        </p:spPr>
      </p:pic>
    </p:spTree>
    <p:extLst>
      <p:ext uri="{BB962C8B-B14F-4D97-AF65-F5344CB8AC3E}">
        <p14:creationId xmlns:p14="http://schemas.microsoft.com/office/powerpoint/2010/main" val="196746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Srp a kladivo, jeden ze symbolů komunismu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434753"/>
            <a:ext cx="3646710" cy="3646710"/>
          </a:xfrm>
        </p:spPr>
      </p:pic>
    </p:spTree>
    <p:extLst>
      <p:ext uri="{BB962C8B-B14F-4D97-AF65-F5344CB8AC3E}">
        <p14:creationId xmlns:p14="http://schemas.microsoft.com/office/powerpoint/2010/main" val="255428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Rudá pěticípá hvězda, další z komunistických symbolů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62744"/>
            <a:ext cx="3642319" cy="3642319"/>
          </a:xfrm>
        </p:spPr>
      </p:pic>
    </p:spTree>
    <p:extLst>
      <p:ext uri="{BB962C8B-B14F-4D97-AF65-F5344CB8AC3E}">
        <p14:creationId xmlns:p14="http://schemas.microsoft.com/office/powerpoint/2010/main" val="26984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Procesy nastolované vládami komunistických zemí a jejich důsledky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476672"/>
            <a:ext cx="7543800" cy="40953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INDUSTRIALIZACE – důraz na rozvoj těžkého průmyslu – často chybí spotřební zboží.</a:t>
            </a:r>
          </a:p>
          <a:p>
            <a:r>
              <a:rPr lang="cs-CZ" dirty="0" smtClean="0"/>
              <a:t>KOLEKTIVIZACE – proces združstevňování půdy soukromých vlastníků – mění se tvář krajiny, ruší se vazba vlastníků k půdě.</a:t>
            </a:r>
          </a:p>
          <a:p>
            <a:r>
              <a:rPr lang="cs-CZ" dirty="0" smtClean="0"/>
              <a:t>POLITICKÉ PROCESY  - vykonstruovaná obvinění z vlastizrady, velezrady, špionáže a dalších zločinů – milióny nespravedlivě odsouzených a zlikvidovaných lidí.</a:t>
            </a:r>
          </a:p>
          <a:p>
            <a:r>
              <a:rPr lang="cs-CZ" dirty="0" smtClean="0"/>
              <a:t>KONCENTRAČNÍ A NÁPRAVNÉ TÁBORY, GULAGY A TÁBORY NUCENÝCH PRACÍ – součást vězeňského likvidačního systému sloužícímu komunistickým režimům.</a:t>
            </a:r>
          </a:p>
          <a:p>
            <a:r>
              <a:rPr lang="cs-CZ" dirty="0" smtClean="0"/>
              <a:t>CENTRÁLNĚ – PŘÍKAZOVĚ – ŘÍZENÁ EKONOMIKA, DVOU-, PĚTILETÉ PLÁNY – deformovaný trh.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13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Stalinismus – v dějinách nejhorší odnož vzešlá z komunismu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32737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Ideologie upravená generálním tajemníkem ÚV KSS </a:t>
            </a:r>
            <a:r>
              <a:rPr lang="cs-CZ" dirty="0" err="1" smtClean="0"/>
              <a:t>J.V.Stalinem</a:t>
            </a:r>
            <a:r>
              <a:rPr lang="cs-CZ" dirty="0" smtClean="0"/>
              <a:t> a uplatňovaná od pol.20.let až do Stalinovy smrti v r.1953, historiky někdy označovaná za „rudý fašismus“.</a:t>
            </a:r>
          </a:p>
          <a:p>
            <a:r>
              <a:rPr lang="cs-CZ" dirty="0" err="1" smtClean="0"/>
              <a:t>XX.sjezd</a:t>
            </a:r>
            <a:r>
              <a:rPr lang="cs-CZ" dirty="0" smtClean="0"/>
              <a:t> KSSS v r.1956 sice odsoudil stalinistický kult, ale po nástupu </a:t>
            </a:r>
            <a:r>
              <a:rPr lang="cs-CZ" dirty="0" err="1" smtClean="0"/>
              <a:t>L.I.Brežněva</a:t>
            </a:r>
            <a:r>
              <a:rPr lang="cs-CZ" dirty="0" smtClean="0"/>
              <a:t> do úřadu generálního tajemníka (1964 – 1982) a také po jeho smrti – de facto do roku 1991 – jde o neostalinismus.</a:t>
            </a:r>
          </a:p>
          <a:p>
            <a:r>
              <a:rPr lang="cs-CZ" dirty="0" smtClean="0"/>
              <a:t>Důsledky Stalinova vládnutí – přes 40 mil. mrtvých lidí.</a:t>
            </a:r>
          </a:p>
          <a:p>
            <a:r>
              <a:rPr lang="cs-CZ" dirty="0" smtClean="0"/>
              <a:t>Stalinistický model vládnutí po r.1948 převzalo i tehdejší Československo a další státy východního bloku, por.1968 byl Československu vnucen brežněvovský model politického vedení a řízení státu (trval do r.1989).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588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Leonid </a:t>
            </a:r>
            <a:r>
              <a:rPr lang="cs-CZ" dirty="0" err="1" smtClean="0"/>
              <a:t>Iljič</a:t>
            </a:r>
            <a:r>
              <a:rPr lang="cs-CZ" dirty="0" smtClean="0"/>
              <a:t> Brežněv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118" y="685800"/>
            <a:ext cx="2627564" cy="3886200"/>
          </a:xfrm>
        </p:spPr>
      </p:pic>
    </p:spTree>
    <p:extLst>
      <p:ext uri="{BB962C8B-B14F-4D97-AF65-F5344CB8AC3E}">
        <p14:creationId xmlns:p14="http://schemas.microsoft.com/office/powerpoint/2010/main" val="421883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1340768"/>
            <a:ext cx="7543800" cy="4104456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NEZNÁMÝ AUTOR.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cs.wikipedia.org/wiki/Soubor:Engels.jpg</a:t>
            </a:r>
            <a:endParaRPr lang="cs-CZ" dirty="0" smtClean="0"/>
          </a:p>
          <a:p>
            <a:r>
              <a:rPr lang="it-IT" dirty="0"/>
              <a:t>INCONNU. </a:t>
            </a:r>
            <a:r>
              <a:rPr lang="it-IT" i="1" dirty="0"/>
              <a:t>wikipedia</a:t>
            </a:r>
            <a:r>
              <a:rPr lang="it-IT" dirty="0"/>
              <a:t> [online]. [cit. 19.9.2013]. Dostupný na WWW: </a:t>
            </a:r>
            <a:r>
              <a:rPr lang="it-IT" dirty="0">
                <a:hlinkClick r:id="rId3"/>
              </a:rPr>
              <a:t>http://</a:t>
            </a:r>
            <a:r>
              <a:rPr lang="it-IT" dirty="0" smtClean="0">
                <a:hlinkClick r:id="rId3"/>
              </a:rPr>
              <a:t>cs.wikipedia.org/wiki/Soubor:Karl_Marx_001.jpg</a:t>
            </a:r>
            <a:endParaRPr lang="cs-CZ" dirty="0" smtClean="0"/>
          </a:p>
          <a:p>
            <a:r>
              <a:rPr lang="cs-CZ" dirty="0"/>
              <a:t>NEZNÁMÝ AUTOR.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cs.wikipedia.org/wiki/Soubor:Stalin_lg_zlx1.jpg</a:t>
            </a:r>
            <a:endParaRPr lang="cs-CZ" dirty="0" smtClean="0"/>
          </a:p>
          <a:p>
            <a:r>
              <a:rPr lang="cs-CZ" dirty="0"/>
              <a:t>NEZNÁMÝ AUTOR.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cs.wikiquote.org/wiki/Soubor:Lenin_portrait.jpg</a:t>
            </a:r>
            <a:endParaRPr lang="cs-CZ" dirty="0" smtClean="0"/>
          </a:p>
          <a:p>
            <a:r>
              <a:rPr lang="cs-CZ" dirty="0"/>
              <a:t>NEZNÁMÝ AUTOR.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commons.wikimedia.org/wiki/File:Gulag11.jpg</a:t>
            </a:r>
            <a:endParaRPr lang="cs-CZ" dirty="0" smtClean="0"/>
          </a:p>
          <a:p>
            <a:r>
              <a:rPr lang="cs-CZ" dirty="0"/>
              <a:t>PHILIP.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cs.wikipedia.org/wiki/Soubor:Danghui.svg</a:t>
            </a:r>
            <a:endParaRPr lang="cs-CZ" dirty="0" smtClean="0"/>
          </a:p>
          <a:p>
            <a:r>
              <a:rPr lang="cs-CZ" dirty="0"/>
              <a:t>NEZNÁMÝ AUTOR.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cs.wikipedia.org/wiki/Komunistick%C3%A1_symbolika#Rud.C3.A1_hv.C4.9Bzda</a:t>
            </a:r>
            <a:endParaRPr lang="cs-CZ" dirty="0" smtClean="0"/>
          </a:p>
          <a:p>
            <a:r>
              <a:rPr lang="cs-CZ" dirty="0"/>
              <a:t>ULRICH KOHLS. </a:t>
            </a:r>
            <a:r>
              <a:rPr lang="cs-CZ" i="1" dirty="0" err="1"/>
              <a:t>wikipedia</a:t>
            </a:r>
            <a:r>
              <a:rPr lang="cs-CZ" dirty="0"/>
              <a:t> [online]. [cit. 19.9.2013]. Dostupný na WWW: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cs.wikipedia.org/wiki/Soubor:Brezhnev-color.jpg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21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</TotalTime>
  <Words>720</Words>
  <Application>Microsoft Office PowerPoint</Application>
  <PresentationFormat>Předvádění na obrazovce (4:3)</PresentationFormat>
  <Paragraphs>54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NewsPrint</vt:lpstr>
      <vt:lpstr>Microsoft PowerPoint 97-2003 Presentation</vt:lpstr>
      <vt:lpstr>Prezentace aplikace PowerPoint</vt:lpstr>
      <vt:lpstr>Totalitní ideologie 20.st.</vt:lpstr>
      <vt:lpstr>Výchozí charakteristika</vt:lpstr>
      <vt:lpstr>Které ideologie a režimy sem náleží?</vt:lpstr>
      <vt:lpstr>Komunismus </vt:lpstr>
      <vt:lpstr>Prezentace aplikace PowerPoint</vt:lpstr>
      <vt:lpstr>Prezentace aplikace PowerPoint</vt:lpstr>
      <vt:lpstr>Interiér ubikace v gulagu</vt:lpstr>
      <vt:lpstr>Srp a kladivo, jeden ze symbolů komunismu</vt:lpstr>
      <vt:lpstr>Rudá pěticípá hvězda, další z komunistických symbolů</vt:lpstr>
      <vt:lpstr>Procesy nastolované vládami komunistických zemí a jejich důsledky</vt:lpstr>
      <vt:lpstr>Stalinismus – v dějinách nejhorší odnož vzešlá z komunismu</vt:lpstr>
      <vt:lpstr>Leonid Iljič Brežněv</vt:lpstr>
      <vt:lpstr>Použité obrázky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Totalitní ideologie 20.st.</dc:title>
  <dc:creator>ivan</dc:creator>
  <cp:lastModifiedBy>Iva Herrmannová</cp:lastModifiedBy>
  <cp:revision>14</cp:revision>
  <dcterms:created xsi:type="dcterms:W3CDTF">2013-09-19T15:28:24Z</dcterms:created>
  <dcterms:modified xsi:type="dcterms:W3CDTF">2013-11-17T13:29:22Z</dcterms:modified>
</cp:coreProperties>
</file>