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65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D17C-2CBC-466D-9017-CDEA01059FA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9977C-AED6-4A54-9E1D-D596EBE2DE0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D17C-2CBC-466D-9017-CDEA01059FA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9977C-AED6-4A54-9E1D-D596EBE2DE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D17C-2CBC-466D-9017-CDEA01059FA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9977C-AED6-4A54-9E1D-D596EBE2DE0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D17C-2CBC-466D-9017-CDEA01059FA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9977C-AED6-4A54-9E1D-D596EBE2DE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D17C-2CBC-466D-9017-CDEA01059FA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9977C-AED6-4A54-9E1D-D596EBE2DE01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D17C-2CBC-466D-9017-CDEA01059FA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9977C-AED6-4A54-9E1D-D596EBE2DE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D17C-2CBC-466D-9017-CDEA01059FA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9977C-AED6-4A54-9E1D-D596EBE2DE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D17C-2CBC-466D-9017-CDEA01059FA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9977C-AED6-4A54-9E1D-D596EBE2DE01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D17C-2CBC-466D-9017-CDEA01059FA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9977C-AED6-4A54-9E1D-D596EBE2DE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D17C-2CBC-466D-9017-CDEA01059FA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9977C-AED6-4A54-9E1D-D596EBE2DE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D17C-2CBC-466D-9017-CDEA01059FA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9977C-AED6-4A54-9E1D-D596EBE2DE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70EFD17C-2CBC-466D-9017-CDEA01059FA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1409977C-AED6-4A54-9E1D-D596EBE2DE0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itler,_recoloured.jpg" TargetMode="External"/><Relationship Id="rId7" Type="http://schemas.openxmlformats.org/officeDocument/2006/relationships/hyperlink" Target="http://cs.wikipedia.org/wiki/Soubor:AryanGuardinKensington.jpg" TargetMode="External"/><Relationship Id="rId2" Type="http://schemas.openxmlformats.org/officeDocument/2006/relationships/hyperlink" Target="http://commons.wikimedia.org/wiki/File:Bundesarchiv_Bild_102-08300,_Benito_Mussolini_bei_einer_Ansprache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eichsadler_der_Deutsches_Reich_(1933%E2%80%931945).svg" TargetMode="External"/><Relationship Id="rId5" Type="http://schemas.openxmlformats.org/officeDocument/2006/relationships/hyperlink" Target="http://cs.wikipedia.org/wiki/Soubor:Nazi_Swastika.svg" TargetMode="External"/><Relationship Id="rId4" Type="http://schemas.openxmlformats.org/officeDocument/2006/relationships/hyperlink" Target="http://cs.wikipedia.org/wiki/Soubor:Bundesarchiv_Bild_146-1969-054-16,_Reinhard_Heydrich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858156"/>
              </p:ext>
            </p:extLst>
          </p:nvPr>
        </p:nvGraphicFramePr>
        <p:xfrm>
          <a:off x="-47625" y="18225"/>
          <a:ext cx="9191625" cy="68929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Prezentace" r:id="rId3" imgW="2702207" imgH="2025345" progId="PowerPoint.Show.8">
                  <p:embed/>
                </p:oleObj>
              </mc:Choice>
              <mc:Fallback>
                <p:oleObj name="Prezentace" r:id="rId3" imgW="2702207" imgH="2025345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47625" y="18225"/>
                        <a:ext cx="9191625" cy="68929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24539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Totalitní ideologie 20.století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4797152"/>
            <a:ext cx="6858000" cy="990600"/>
          </a:xfrm>
        </p:spPr>
        <p:txBody>
          <a:bodyPr/>
          <a:lstStyle/>
          <a:p>
            <a:r>
              <a:rPr lang="cs-CZ" dirty="0" smtClean="0"/>
              <a:t>Nástroj k ovládnutí mas - 2.část – fašismus  a nacismus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18265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Fašismus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475942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užším slova smyslu politická ideologie vzniklá v Itálii po 1.světové válce – vzniklé okolnosti v Itálii fašismu přímo nahrávají (neohodnocení role Itálie v 1.světové válce ostatními evropskými státy).</a:t>
            </a:r>
          </a:p>
          <a:p>
            <a:r>
              <a:rPr lang="cs-CZ" dirty="0" smtClean="0"/>
              <a:t>U jeho zrodu osobnosti </a:t>
            </a:r>
            <a:r>
              <a:rPr lang="cs-CZ" dirty="0" err="1" smtClean="0"/>
              <a:t>B.Mussolini</a:t>
            </a:r>
            <a:r>
              <a:rPr lang="cs-CZ" dirty="0" smtClean="0"/>
              <a:t>, </a:t>
            </a:r>
            <a:r>
              <a:rPr lang="cs-CZ" dirty="0" err="1" smtClean="0"/>
              <a:t>F.T.Marinetti</a:t>
            </a:r>
            <a:r>
              <a:rPr lang="cs-CZ" dirty="0" smtClean="0"/>
              <a:t>, </a:t>
            </a:r>
            <a:r>
              <a:rPr lang="cs-CZ" dirty="0" err="1" smtClean="0"/>
              <a:t>G.d´Anunzio</a:t>
            </a:r>
            <a:r>
              <a:rPr lang="cs-CZ" dirty="0" smtClean="0"/>
              <a:t>.</a:t>
            </a:r>
          </a:p>
          <a:p>
            <a:r>
              <a:rPr lang="cs-CZ" dirty="0" smtClean="0"/>
              <a:t>Základní postuláty fašismu – kolektivismus, podřízenost vůdci, korporativismus (korporace = silná národohospodářská uskupení pod kontrolou státu), kult síly a mládí, modernismu, boření tradic. Jako politická ideologie se však vymezuje spíše jako pravicová.</a:t>
            </a:r>
          </a:p>
          <a:p>
            <a:r>
              <a:rPr lang="cs-CZ" dirty="0" smtClean="0"/>
              <a:t>Na fašismus v Německu 20.a 30.let navazuje nacionalismus = národní socialismus (</a:t>
            </a:r>
            <a:r>
              <a:rPr lang="cs-CZ" dirty="0" err="1" smtClean="0"/>
              <a:t>viz.dále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36072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Nacismus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461540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Ideologie vznikající během 20.let 20.století v Německu a naplno dovršená během 30. a 40.let.</a:t>
            </a:r>
          </a:p>
          <a:p>
            <a:r>
              <a:rPr lang="cs-CZ" dirty="0" smtClean="0"/>
              <a:t>Spojuje fašistické pojetí státu –vůdcovský princip – a rasové ideologie, zejména v otázce nadřazenosti germánského etnika nad všemi ostatními.</a:t>
            </a:r>
          </a:p>
          <a:p>
            <a:r>
              <a:rPr lang="cs-CZ" dirty="0" smtClean="0"/>
              <a:t>Ideologie stojící na ultrapravicové straně politických ideologií.</a:t>
            </a:r>
          </a:p>
          <a:p>
            <a:r>
              <a:rPr lang="cs-CZ" dirty="0" smtClean="0"/>
              <a:t>Vymezuje se jako rasová – ideál germánského nadčlověka (</a:t>
            </a:r>
            <a:r>
              <a:rPr lang="cs-CZ" dirty="0" err="1" smtClean="0"/>
              <a:t>Überrasse</a:t>
            </a:r>
            <a:r>
              <a:rPr lang="cs-CZ" dirty="0" smtClean="0"/>
              <a:t>), čisté árijské rasy, zároveň je silně antisemitská a </a:t>
            </a:r>
            <a:r>
              <a:rPr lang="cs-CZ" dirty="0" err="1" smtClean="0"/>
              <a:t>antislovanská</a:t>
            </a:r>
            <a:r>
              <a:rPr lang="cs-CZ" dirty="0" smtClean="0"/>
              <a:t>. Silný německý patriotismus.</a:t>
            </a:r>
          </a:p>
          <a:p>
            <a:r>
              <a:rPr lang="cs-CZ" dirty="0" smtClean="0"/>
              <a:t>V ekonomické oblasti oslava dělníka – tvůrce, silný kolektivismus nadřazující zájmy společnosti nad zájmy jednotlivce, centrální plánování (zejména 2.pol.30.l.v Německu).</a:t>
            </a:r>
          </a:p>
          <a:p>
            <a:r>
              <a:rPr lang="cs-CZ" dirty="0" smtClean="0"/>
              <a:t>V duchovní oblasti vazba na darwinismus – specifické interpretace, okultní a esoterické vědy, zájem o východní filosofie, staré germánské mýty a legendy.</a:t>
            </a:r>
          </a:p>
          <a:p>
            <a:r>
              <a:rPr lang="cs-CZ" dirty="0" smtClean="0"/>
              <a:t>Důraz na </a:t>
            </a:r>
            <a:r>
              <a:rPr lang="cs-CZ" dirty="0" err="1" smtClean="0"/>
              <a:t>mililtarismus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4563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Nacismus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461540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Historické pozadí </a:t>
            </a:r>
            <a:r>
              <a:rPr lang="cs-CZ" dirty="0" smtClean="0"/>
              <a:t>– 20.léta v Německu – neutěšená situace po 1.světové válce. Založení NSDAP – </a:t>
            </a:r>
            <a:r>
              <a:rPr lang="cs-CZ" dirty="0" err="1" smtClean="0"/>
              <a:t>Nazionalsozialistische</a:t>
            </a:r>
            <a:r>
              <a:rPr lang="cs-CZ" dirty="0" smtClean="0"/>
              <a:t> </a:t>
            </a:r>
            <a:r>
              <a:rPr lang="cs-CZ" dirty="0" err="1" smtClean="0"/>
              <a:t>Deutsche</a:t>
            </a:r>
            <a:r>
              <a:rPr lang="cs-CZ" dirty="0" smtClean="0"/>
              <a:t> </a:t>
            </a:r>
            <a:r>
              <a:rPr lang="cs-CZ" dirty="0" err="1" smtClean="0"/>
              <a:t>Arbeitpartei</a:t>
            </a:r>
            <a:r>
              <a:rPr lang="cs-CZ" dirty="0" smtClean="0"/>
              <a:t> – leden 1919.</a:t>
            </a:r>
          </a:p>
          <a:p>
            <a:r>
              <a:rPr lang="cs-CZ" dirty="0" smtClean="0"/>
              <a:t>20.léta – aktivity Adolfa Hitlera – 1923 Mnichovský pivní puč – neúspěšný Hitlerův pokus o uchvácení moci – Hitler následně zatčen a vězněn. Během pobytu ve vězení vzniká jeho kniha „Mein Kampf“ (Můj boj) – klíčová publikace pro nacisty a celou jejich ideologii.</a:t>
            </a:r>
          </a:p>
          <a:p>
            <a:r>
              <a:rPr lang="cs-CZ" dirty="0" smtClean="0"/>
              <a:t>1929 – 1933 – svět – včetně Německa – zasažen hospodářskou krizi – šance pro Hitlera a NSDAP – první výrazný úspěch ve volbách 1930.</a:t>
            </a:r>
          </a:p>
          <a:p>
            <a:r>
              <a:rPr lang="cs-CZ" dirty="0" smtClean="0"/>
              <a:t>1933 – Hitler se stává říšským kancléřem a prakticky neomezeným vládcem – vůdcem – Führerem.</a:t>
            </a:r>
          </a:p>
          <a:p>
            <a:r>
              <a:rPr lang="cs-CZ" dirty="0" smtClean="0"/>
              <a:t>Hitler a NSDAP vyhlašují nesmiřitelný boj proti levičákům – komunistům a proti židům. 1935 – vydány antisemitské Norimberské zákony, legalizace procesů </a:t>
            </a:r>
            <a:r>
              <a:rPr lang="cs-CZ" dirty="0" err="1" smtClean="0"/>
              <a:t>tzv.holokaustu</a:t>
            </a:r>
            <a:r>
              <a:rPr lang="cs-CZ" dirty="0" smtClean="0"/>
              <a:t> (více v jiné prezentaci).</a:t>
            </a:r>
          </a:p>
        </p:txBody>
      </p:sp>
    </p:spTree>
    <p:extLst>
      <p:ext uri="{BB962C8B-B14F-4D97-AF65-F5344CB8AC3E}">
        <p14:creationId xmlns:p14="http://schemas.microsoft.com/office/powerpoint/2010/main" val="3909421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Nacismus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404664"/>
            <a:ext cx="7543800" cy="4968552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2.pol.30.let, rok 1938 – nárůst aktivity Němců mimo Německo – hlavně v československém pohraničí, agitace </a:t>
            </a:r>
            <a:r>
              <a:rPr lang="cs-CZ" dirty="0" err="1" smtClean="0"/>
              <a:t>Sudeten</a:t>
            </a:r>
            <a:r>
              <a:rPr lang="cs-CZ" dirty="0" smtClean="0"/>
              <a:t> </a:t>
            </a:r>
            <a:r>
              <a:rPr lang="cs-CZ" dirty="0" err="1" smtClean="0"/>
              <a:t>deutsche</a:t>
            </a:r>
            <a:r>
              <a:rPr lang="cs-CZ" dirty="0" smtClean="0"/>
              <a:t> </a:t>
            </a:r>
            <a:r>
              <a:rPr lang="cs-CZ" dirty="0" err="1" smtClean="0"/>
              <a:t>Partei</a:t>
            </a:r>
            <a:r>
              <a:rPr lang="cs-CZ" dirty="0" smtClean="0"/>
              <a:t> za připojení většinově německy mluvících území k Říši. Důsledkem uzavření Mnichovské dohody 30.9.1938 a odtržení </a:t>
            </a:r>
            <a:r>
              <a:rPr lang="cs-CZ" dirty="0" err="1" smtClean="0"/>
              <a:t>českosl.pohraničí</a:t>
            </a:r>
            <a:r>
              <a:rPr lang="cs-CZ" dirty="0" smtClean="0"/>
              <a:t>.</a:t>
            </a:r>
          </a:p>
          <a:p>
            <a:pPr marL="274320" lvl="5" indent="-274320"/>
            <a:r>
              <a:rPr lang="cs-CZ" sz="2400" dirty="0" smtClean="0"/>
              <a:t>1</a:t>
            </a:r>
            <a:r>
              <a:rPr lang="cs-CZ" sz="2400" dirty="0"/>
              <a:t>9./10.11.1938 – Křišťálová noc – antisemitský pogrom v Německu, Rakousku i odtržených Sudetech.</a:t>
            </a:r>
          </a:p>
          <a:p>
            <a:r>
              <a:rPr lang="cs-CZ" dirty="0" smtClean="0"/>
              <a:t>5.3.1939 – okupace Československa (2.republiky) a vytvoření Protektorátu Čechy a Morava.</a:t>
            </a:r>
          </a:p>
          <a:p>
            <a:r>
              <a:rPr lang="cs-CZ" dirty="0" smtClean="0"/>
              <a:t>1.9.1939 – anexe Polska a rozpoutání 2.světové války.</a:t>
            </a:r>
          </a:p>
          <a:p>
            <a:r>
              <a:rPr lang="cs-CZ" dirty="0" smtClean="0"/>
              <a:t>V průběhu války pokus o likvidaci židovského obyvatelstva – koncentrační tábory, 6  </a:t>
            </a:r>
            <a:r>
              <a:rPr lang="cs-CZ" dirty="0" err="1" smtClean="0"/>
              <a:t>mil.mrtvých</a:t>
            </a:r>
            <a:r>
              <a:rPr lang="cs-CZ" dirty="0" smtClean="0"/>
              <a:t> židů = 2/3 evropských židů.</a:t>
            </a:r>
          </a:p>
          <a:p>
            <a:r>
              <a:rPr lang="cs-CZ" dirty="0" smtClean="0"/>
              <a:t>Po válce násilné narovnání vztahu vůči Němcům ze strany Polska a Československa – odsun německého obyvatelstva na základě ujednání Postupimské konference a Benešových dekretů.</a:t>
            </a:r>
          </a:p>
        </p:txBody>
      </p:sp>
    </p:spTree>
    <p:extLst>
      <p:ext uri="{BB962C8B-B14F-4D97-AF65-F5344CB8AC3E}">
        <p14:creationId xmlns:p14="http://schemas.microsoft.com/office/powerpoint/2010/main" val="28413825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Neonacismus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432737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Novodobá (současná) ideologie vycházející z nacismu, má internacionální podobu, popírá holokaust a svérázným způsobem interpretuje historická fakta, hlavně z období hitlerovského Německa.</a:t>
            </a:r>
          </a:p>
          <a:p>
            <a:r>
              <a:rPr lang="cs-CZ" dirty="0" smtClean="0"/>
              <a:t>Příslušníci neonacistických hnutí proklamují ochranu evropsko- amerického prostoru před přistěhovalci a nepůvodními obyvateli (</a:t>
            </a:r>
            <a:r>
              <a:rPr lang="cs-CZ" dirty="0" err="1" smtClean="0"/>
              <a:t>viz.Romové</a:t>
            </a:r>
            <a:r>
              <a:rPr lang="cs-CZ" dirty="0" smtClean="0"/>
              <a:t> v ČR). Dále je zde víra ve všeobecné židovské spiknutí s cílem uchvátit vládu nad světem.</a:t>
            </a:r>
          </a:p>
          <a:p>
            <a:r>
              <a:rPr lang="cs-CZ" dirty="0" smtClean="0"/>
              <a:t>Silné rasistické a antisemitské kořeny.</a:t>
            </a:r>
          </a:p>
          <a:p>
            <a:r>
              <a:rPr lang="cs-CZ" dirty="0" smtClean="0"/>
              <a:t>Vyhraněná demagogická rétorika.</a:t>
            </a:r>
          </a:p>
          <a:p>
            <a:r>
              <a:rPr lang="cs-CZ" dirty="0" smtClean="0"/>
              <a:t>Skinheads – všeobecně nelze ztotožňovat s neonacisty, jiná kulturní a společenská východiska.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56220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620688"/>
            <a:ext cx="6781800" cy="4752528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/>
              <a:t>Obrazová část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63114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Benito Mussolini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60648"/>
            <a:ext cx="3035783" cy="4914688"/>
          </a:xfrm>
        </p:spPr>
      </p:pic>
    </p:spTree>
    <p:extLst>
      <p:ext uri="{BB962C8B-B14F-4D97-AF65-F5344CB8AC3E}">
        <p14:creationId xmlns:p14="http://schemas.microsoft.com/office/powerpoint/2010/main" val="16640012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Adolf Hitler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85517"/>
            <a:ext cx="3731952" cy="4971675"/>
          </a:xfrm>
        </p:spPr>
      </p:pic>
    </p:spTree>
    <p:extLst>
      <p:ext uri="{BB962C8B-B14F-4D97-AF65-F5344CB8AC3E}">
        <p14:creationId xmlns:p14="http://schemas.microsoft.com/office/powerpoint/2010/main" val="22950937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Reinhard Heydrich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393610"/>
            <a:ext cx="3195200" cy="4619566"/>
          </a:xfrm>
        </p:spPr>
      </p:pic>
    </p:spTree>
    <p:extLst>
      <p:ext uri="{BB962C8B-B14F-4D97-AF65-F5344CB8AC3E}">
        <p14:creationId xmlns:p14="http://schemas.microsoft.com/office/powerpoint/2010/main" val="11927937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Hákový kříž - svastika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980728"/>
            <a:ext cx="3786336" cy="3786336"/>
          </a:xfrm>
        </p:spPr>
      </p:pic>
    </p:spTree>
    <p:extLst>
      <p:ext uri="{BB962C8B-B14F-4D97-AF65-F5344CB8AC3E}">
        <p14:creationId xmlns:p14="http://schemas.microsoft.com/office/powerpoint/2010/main" val="22050504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Říšská orlice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5969" y="685800"/>
            <a:ext cx="5955862" cy="3886200"/>
          </a:xfrm>
        </p:spPr>
      </p:pic>
    </p:spTree>
    <p:extLst>
      <p:ext uri="{BB962C8B-B14F-4D97-AF65-F5344CB8AC3E}">
        <p14:creationId xmlns:p14="http://schemas.microsoft.com/office/powerpoint/2010/main" val="3516705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Neonacista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100" y="685800"/>
            <a:ext cx="5181600" cy="3886200"/>
          </a:xfrm>
        </p:spPr>
      </p:pic>
    </p:spTree>
    <p:extLst>
      <p:ext uri="{BB962C8B-B14F-4D97-AF65-F5344CB8AC3E}">
        <p14:creationId xmlns:p14="http://schemas.microsoft.com/office/powerpoint/2010/main" val="6373131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KÖRNERBRÖTCHEN. </a:t>
            </a:r>
            <a:r>
              <a:rPr lang="cs-CZ" i="1" dirty="0" err="1"/>
              <a:t>wikipedia</a:t>
            </a:r>
            <a:r>
              <a:rPr lang="cs-CZ" dirty="0"/>
              <a:t> [online]. [cit. 30.9.2013]. Dostupný na WWW: </a:t>
            </a:r>
            <a:r>
              <a:rPr lang="cs-CZ" dirty="0">
                <a:hlinkClick r:id="rId2"/>
              </a:rPr>
              <a:t>http://commons.wikimedia.org/wiki/File:Bundesarchiv_Bild_102-08300,_</a:t>
            </a:r>
            <a:r>
              <a:rPr lang="cs-CZ" dirty="0" smtClean="0">
                <a:hlinkClick r:id="rId2"/>
              </a:rPr>
              <a:t>Benito_Mussolini_bei_einer_Ansprache.jpg?uselang=cs</a:t>
            </a:r>
            <a:endParaRPr lang="cs-CZ" dirty="0" smtClean="0"/>
          </a:p>
          <a:p>
            <a:r>
              <a:rPr lang="cs-CZ" dirty="0"/>
              <a:t>DOMINIKMATUS. </a:t>
            </a:r>
            <a:r>
              <a:rPr lang="cs-CZ" i="1" dirty="0" err="1"/>
              <a:t>wikipedia</a:t>
            </a:r>
            <a:r>
              <a:rPr lang="cs-CZ" dirty="0"/>
              <a:t> [online]. [cit. 30.9.2013]. Dostupný na WWW: </a:t>
            </a:r>
            <a:r>
              <a:rPr lang="cs-CZ" dirty="0">
                <a:hlinkClick r:id="rId3"/>
              </a:rPr>
              <a:t>http://cs.wikipedia.org/wiki/Soubor:Hitler,_</a:t>
            </a:r>
            <a:r>
              <a:rPr lang="cs-CZ" dirty="0" smtClean="0">
                <a:hlinkClick r:id="rId3"/>
              </a:rPr>
              <a:t>recoloured.jpg</a:t>
            </a:r>
            <a:endParaRPr lang="cs-CZ" dirty="0" smtClean="0"/>
          </a:p>
          <a:p>
            <a:r>
              <a:rPr lang="cs-CZ" dirty="0"/>
              <a:t>NOTWIST. </a:t>
            </a:r>
            <a:r>
              <a:rPr lang="cs-CZ" i="1" dirty="0" err="1"/>
              <a:t>wikipedia</a:t>
            </a:r>
            <a:r>
              <a:rPr lang="cs-CZ" dirty="0"/>
              <a:t> [online]. [cit. 30.9.2013]. Dostupný na WWW: </a:t>
            </a:r>
            <a:r>
              <a:rPr lang="cs-CZ" dirty="0">
                <a:hlinkClick r:id="rId4"/>
              </a:rPr>
              <a:t>http://cs.wikipedia.org/wiki/Soubor:Bundesarchiv_Bild_146-1969-054-16,_</a:t>
            </a:r>
            <a:r>
              <a:rPr lang="cs-CZ" dirty="0" smtClean="0">
                <a:hlinkClick r:id="rId4"/>
              </a:rPr>
              <a:t>Reinhard_Heydrich.jpg</a:t>
            </a:r>
            <a:endParaRPr lang="cs-CZ" dirty="0" smtClean="0"/>
          </a:p>
          <a:p>
            <a:r>
              <a:rPr lang="cs-CZ" dirty="0"/>
              <a:t>NILFANION. </a:t>
            </a:r>
            <a:r>
              <a:rPr lang="cs-CZ" i="1" dirty="0" err="1"/>
              <a:t>wikipedia</a:t>
            </a:r>
            <a:r>
              <a:rPr lang="cs-CZ" dirty="0"/>
              <a:t> [online]. [cit. 30.9.2013].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cs.wikipedia.org/wiki/Soubor:Nazi_Swastika.svg</a:t>
            </a:r>
            <a:endParaRPr lang="cs-CZ" dirty="0" smtClean="0"/>
          </a:p>
          <a:p>
            <a:r>
              <a:rPr lang="cs-CZ" dirty="0"/>
              <a:t>MAGGOTMASTER. </a:t>
            </a:r>
            <a:r>
              <a:rPr lang="cs-CZ" i="1" dirty="0" err="1"/>
              <a:t>wikipedia</a:t>
            </a:r>
            <a:r>
              <a:rPr lang="cs-CZ" dirty="0"/>
              <a:t> [online]. [cit. 30.9.2013]. Dostupný na WWW: </a:t>
            </a:r>
            <a:r>
              <a:rPr lang="cs-CZ" dirty="0">
                <a:hlinkClick r:id="rId6"/>
              </a:rPr>
              <a:t>http://cs.wikipedia.org/wiki/Soubor:Reichsadler_der_Deutsches_Reich_(1933%E2%80%931945).</a:t>
            </a:r>
            <a:r>
              <a:rPr lang="cs-CZ" dirty="0" smtClean="0">
                <a:hlinkClick r:id="rId6"/>
              </a:rPr>
              <a:t>svg</a:t>
            </a:r>
            <a:endParaRPr lang="cs-CZ" dirty="0" smtClean="0"/>
          </a:p>
          <a:p>
            <a:r>
              <a:rPr lang="cs-CZ" dirty="0"/>
              <a:t>THIVIERR. </a:t>
            </a:r>
            <a:r>
              <a:rPr lang="cs-CZ" i="1" dirty="0" err="1"/>
              <a:t>wikipedia</a:t>
            </a:r>
            <a:r>
              <a:rPr lang="cs-CZ" dirty="0"/>
              <a:t> [online]. [cit. 30.9.2013].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cs.wikipedia.org/wiki/Soubor:AryanGuardinKensington.jpg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11415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práce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3284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</TotalTime>
  <Words>736</Words>
  <Application>Microsoft Office PowerPoint</Application>
  <PresentationFormat>Předvádění na obrazovce (4:3)</PresentationFormat>
  <Paragraphs>52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NewsPrint</vt:lpstr>
      <vt:lpstr>Microsoft PowerPoint 97-2003 Presentation</vt:lpstr>
      <vt:lpstr>Prezentace aplikace PowerPoint</vt:lpstr>
      <vt:lpstr>Totalitní ideologie 20.století</vt:lpstr>
      <vt:lpstr>Fašismus</vt:lpstr>
      <vt:lpstr>Nacismus</vt:lpstr>
      <vt:lpstr>Nacismus - pokračování</vt:lpstr>
      <vt:lpstr>Nacismus - pokračování</vt:lpstr>
      <vt:lpstr>Neonacismus</vt:lpstr>
      <vt:lpstr>Obrazová část</vt:lpstr>
      <vt:lpstr>Benito Mussolini</vt:lpstr>
      <vt:lpstr>Adolf Hitler</vt:lpstr>
      <vt:lpstr>Reinhard Heydrich</vt:lpstr>
      <vt:lpstr>Hákový kříž - svastika</vt:lpstr>
      <vt:lpstr>Říšská orlice</vt:lpstr>
      <vt:lpstr>Neonacista</vt:lpstr>
      <vt:lpstr>Použité obrázky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Totalitní ideologie 20.století</dc:title>
  <dc:creator>ivan</dc:creator>
  <cp:lastModifiedBy>Iva Herrmannová</cp:lastModifiedBy>
  <cp:revision>13</cp:revision>
  <dcterms:created xsi:type="dcterms:W3CDTF">2013-09-26T18:38:07Z</dcterms:created>
  <dcterms:modified xsi:type="dcterms:W3CDTF">2013-11-17T13:29:16Z</dcterms:modified>
</cp:coreProperties>
</file>