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m" ContentType="image/jpe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1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70" r:id="rId12"/>
    <p:sldId id="265" r:id="rId13"/>
    <p:sldId id="266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8" r:id="rId23"/>
    <p:sldId id="269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A85F0B-9902-422F-A401-1BB6CF1EAF1F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147E51-4E1F-4950-B984-B5D91655DC8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Microsoft_PowerPoint_97-2003_Presentation1.ppt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m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ilada_Hor%C3%A1kov%C3%A1_-_barva.jpg" TargetMode="External"/><Relationship Id="rId3" Type="http://schemas.openxmlformats.org/officeDocument/2006/relationships/hyperlink" Target="http://cs.wikipedia.org/wiki/Soubor:Flag_of_the_Soviet_Union.svg" TargetMode="External"/><Relationship Id="rId7" Type="http://schemas.openxmlformats.org/officeDocument/2006/relationships/hyperlink" Target="http://cs.wikipedia.org/wiki/Soubor:Dislokace_vojenskych_pracovnich_jednotek_listopad_1953.png" TargetMode="External"/><Relationship Id="rId2" Type="http://schemas.openxmlformats.org/officeDocument/2006/relationships/hyperlink" Target="http://commons.wikimedia.org/wiki/File:Bundesarchiv_Bild_183-R90009,_Budapest,_II._Weltfestspiele,_Festumzug,_tschechische_Delegation_(cropped_KG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amotka.jpg" TargetMode="External"/><Relationship Id="rId11" Type="http://schemas.openxmlformats.org/officeDocument/2006/relationships/hyperlink" Target="http://cs.wikipedia.org/wiki/Soubor:Prague_trials.jpg" TargetMode="External"/><Relationship Id="rId5" Type="http://schemas.openxmlformats.org/officeDocument/2006/relationships/hyperlink" Target="http://cs.wikipedia.org/wiki/Soubor:Pole_v_Cesku_lan_bez_mezi.jpg" TargetMode="External"/><Relationship Id="rId10" Type="http://schemas.openxmlformats.org/officeDocument/2006/relationships/hyperlink" Target="http://commons.wikimedia.org/wiki/File:Czech_Communist_Party_Emblem_-_Museum_of_Communism_-_Prague_-_Czech_Republic.jpg" TargetMode="External"/><Relationship Id="rId4" Type="http://schemas.openxmlformats.org/officeDocument/2006/relationships/hyperlink" Target="http://cs.wikipedia.org/wiki/Soubor:Schr%C3%A4gaufzug.jpg" TargetMode="External"/><Relationship Id="rId9" Type="http://schemas.openxmlformats.org/officeDocument/2006/relationships/hyperlink" Target="http://cs.wikipedia.org/wiki/Soubor:Bundesarchiv_Bild_183-B0628-0015-035,_Nikita_S._Chruschtschow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iri_Dienstbier.jpg" TargetMode="External"/><Relationship Id="rId3" Type="http://schemas.openxmlformats.org/officeDocument/2006/relationships/hyperlink" Target="http://cs.wikipedia.org/wiki/Soubor:Letn%C3%A1,_1._m%C3%A1j_1981,_tribuna.jpg" TargetMode="External"/><Relationship Id="rId7" Type="http://schemas.openxmlformats.org/officeDocument/2006/relationships/hyperlink" Target="http://commons.wikimedia.org/wiki/File:KSC_legitimace.jpg" TargetMode="External"/><Relationship Id="rId2" Type="http://schemas.openxmlformats.org/officeDocument/2006/relationships/hyperlink" Target="http://commons.wikimedia.org/wiki/File:Pann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n_Palach_foto_z_pr%C5%AFkazu.JPG" TargetMode="External"/><Relationship Id="rId5" Type="http://schemas.openxmlformats.org/officeDocument/2006/relationships/hyperlink" Target="http://cs.wikipedia.org/wiki/Soubor:Bundesarchiv_Bild_183-K0614-0006-003,_Berlin,_VIII._SED-Parteitag,_Honecker,_Husak,_Ulbricht.jpg" TargetMode="External"/><Relationship Id="rId10" Type="http://schemas.openxmlformats.org/officeDocument/2006/relationships/hyperlink" Target="http://cs.wikipedia.org/wiki/Soubor:V%C3%A1clav_Havel_-_Freedom_and_its_adversaries_conference.jpg" TargetMode="External"/><Relationship Id="rId4" Type="http://schemas.openxmlformats.org/officeDocument/2006/relationships/hyperlink" Target="http://cs.wikipedia.org/wiki/Soubor:Warsaw_Pact_Logo.svg" TargetMode="External"/><Relationship Id="rId9" Type="http://schemas.openxmlformats.org/officeDocument/2006/relationships/hyperlink" Target="http://commons.wikimedia.org/wiki/File:Praha_1989,_gener%C3%A1ln%C3%ADmu_tajemn%C3%ADkovi_gener%C3%A1ln%C3%AD_st%C3%A1vku_(01).jpg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09166417"/>
              </p:ext>
            </p:extLst>
          </p:nvPr>
        </p:nvGraphicFramePr>
        <p:xfrm>
          <a:off x="0" y="-28728"/>
          <a:ext cx="9144000" cy="68572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Prezentace" r:id="rId4" imgW="2668375" imgH="2001187" progId="PowerPoint.Show.8">
                  <p:embed/>
                </p:oleObj>
              </mc:Choice>
              <mc:Fallback>
                <p:oleObj name="Prezentace" r:id="rId4" imgW="2668375" imgH="2001187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-28728"/>
                        <a:ext cx="9144000" cy="68572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35068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dirty="0" smtClean="0"/>
              <a:t>Základní historické mezníky ve vývoji </a:t>
            </a:r>
            <a:r>
              <a:rPr lang="cs-CZ" sz="4000" dirty="0" err="1" smtClean="0"/>
              <a:t>československa</a:t>
            </a:r>
            <a:r>
              <a:rPr lang="cs-CZ" sz="4000" dirty="0" smtClean="0"/>
              <a:t> v letech 1948 - 1989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34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650568"/>
            <a:ext cx="4175566" cy="501068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554480"/>
            <a:ext cx="2376264" cy="1979466"/>
          </a:xfrm>
        </p:spPr>
        <p:txBody>
          <a:bodyPr/>
          <a:lstStyle/>
          <a:p>
            <a:r>
              <a:rPr lang="cs-CZ" dirty="0" smtClean="0"/>
              <a:t>25.2.1948 – komunistický  převrat vedený </a:t>
            </a:r>
            <a:r>
              <a:rPr lang="cs-CZ" dirty="0" err="1" smtClean="0"/>
              <a:t>klementem</a:t>
            </a:r>
            <a:r>
              <a:rPr lang="cs-CZ" dirty="0" smtClean="0"/>
              <a:t>  </a:t>
            </a:r>
            <a:r>
              <a:rPr lang="cs-CZ" dirty="0" err="1" smtClean="0"/>
              <a:t>gottwaldem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324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3068960"/>
            <a:ext cx="6336705" cy="316835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Diktát sovětského svazu v periodě 1948 - 1989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575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0831" y="1544638"/>
            <a:ext cx="2914650" cy="38862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554480"/>
            <a:ext cx="2808312" cy="1979466"/>
          </a:xfrm>
        </p:spPr>
        <p:txBody>
          <a:bodyPr/>
          <a:lstStyle/>
          <a:p>
            <a:r>
              <a:rPr lang="cs-CZ" dirty="0" smtClean="0"/>
              <a:t>Proces industrializace, zaměření na těžký průmysl, 50.léta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6876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6156" y="1963738"/>
            <a:ext cx="4064000" cy="3048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554480"/>
            <a:ext cx="2819668" cy="19794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Proces kolektivizace ve 3 vlnách (1951 – 1954), akce K – kulak vedená proti soukromým vlastníkům půdy a soukromým hospodářům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291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988" y="1903612"/>
            <a:ext cx="4224337" cy="316825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o táborech nucené práce – říjen 1948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128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996952"/>
            <a:ext cx="7507769" cy="372573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69848" y="332656"/>
            <a:ext cx="2073348" cy="3201290"/>
          </a:xfrm>
        </p:spPr>
        <p:txBody>
          <a:bodyPr>
            <a:normAutofit/>
          </a:bodyPr>
          <a:lstStyle/>
          <a:p>
            <a:r>
              <a:rPr lang="cs-CZ" dirty="0" smtClean="0"/>
              <a:t>Pomocné technické prapory („pétépáci, černí baroni“), 1950 – 54, zde dislokace </a:t>
            </a:r>
            <a:r>
              <a:rPr lang="cs-CZ" dirty="0" err="1" smtClean="0"/>
              <a:t>ptp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8292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988" y="1890939"/>
            <a:ext cx="4224337" cy="319359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Politické procesy , 1948 – 1954, zde </a:t>
            </a:r>
            <a:r>
              <a:rPr lang="cs-CZ" dirty="0" err="1" smtClean="0"/>
              <a:t>milada</a:t>
            </a:r>
            <a:r>
              <a:rPr lang="cs-CZ" dirty="0" smtClean="0"/>
              <a:t> </a:t>
            </a:r>
            <a:r>
              <a:rPr lang="cs-CZ" dirty="0" err="1" smtClean="0"/>
              <a:t>horáková</a:t>
            </a:r>
            <a:r>
              <a:rPr lang="cs-CZ" dirty="0" smtClean="0"/>
              <a:t>, odsouzená k trestu smrti – 8.6.1950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1809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7919" y="2054225"/>
            <a:ext cx="3800475" cy="286702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Politické procesy  i uvnitř samotné </a:t>
            </a:r>
            <a:r>
              <a:rPr lang="cs-CZ" dirty="0" err="1" smtClean="0"/>
              <a:t>ksč</a:t>
            </a:r>
            <a:r>
              <a:rPr lang="cs-CZ" dirty="0" smtClean="0"/>
              <a:t> – 1952 proces  s </a:t>
            </a:r>
            <a:r>
              <a:rPr lang="cs-CZ" dirty="0" err="1" smtClean="0"/>
              <a:t>rudolfem</a:t>
            </a:r>
            <a:r>
              <a:rPr lang="cs-CZ" dirty="0" smtClean="0"/>
              <a:t> slánským a jeho spikleneckým centrem, 11 trestů smrti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971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5056" y="1544638"/>
            <a:ext cx="3886200" cy="38862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Měnová reforma, zhroucení pětiletého plánu – červen 1953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49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0547" y="1544638"/>
            <a:ext cx="2895219" cy="38862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554480"/>
            <a:ext cx="2531636" cy="19794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1956, </a:t>
            </a:r>
            <a:r>
              <a:rPr lang="cs-CZ" dirty="0" err="1" smtClean="0"/>
              <a:t>xx.sjezd</a:t>
            </a:r>
            <a:r>
              <a:rPr lang="cs-CZ" dirty="0" smtClean="0"/>
              <a:t> KSSS stalinistický kult osobnosti, dílčí uvolnění i v ČSR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331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988" y="1903612"/>
            <a:ext cx="4224337" cy="316825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1554480"/>
            <a:ext cx="2592288" cy="27386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1960, nová ústava, v ní zakotvena vedoucí úloha KSČ ve společnosti, změna názvu republiky na československou socialistickou republiku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702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717828"/>
            <a:ext cx="3759477" cy="501542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554480"/>
            <a:ext cx="2747660" cy="19794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Ekonomická krize 1.pol.60.let, 1962 zrušena 3.pětiletka nahrazena ročními plány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700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1860" y="1544638"/>
            <a:ext cx="3212592" cy="38862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554480"/>
            <a:ext cx="2747660" cy="2594600"/>
          </a:xfrm>
        </p:spPr>
        <p:txBody>
          <a:bodyPr>
            <a:normAutofit/>
          </a:bodyPr>
          <a:lstStyle/>
          <a:p>
            <a:r>
              <a:rPr lang="cs-CZ" dirty="0" smtClean="0"/>
              <a:t>Události roku 1968, pražské jaro, invaze pěti států varšavské smlouvy do </a:t>
            </a:r>
            <a:r>
              <a:rPr lang="cs-CZ" dirty="0" err="1" smtClean="0"/>
              <a:t>československa</a:t>
            </a:r>
            <a:r>
              <a:rPr lang="cs-CZ" dirty="0" smtClean="0"/>
              <a:t> – 21.8.1968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223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988" y="1903612"/>
            <a:ext cx="4224337" cy="316825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554480"/>
            <a:ext cx="2675652" cy="1979466"/>
          </a:xfrm>
        </p:spPr>
        <p:txBody>
          <a:bodyPr/>
          <a:lstStyle/>
          <a:p>
            <a:r>
              <a:rPr lang="cs-CZ" dirty="0" smtClean="0"/>
              <a:t>Léta husákovské normalizace v </a:t>
            </a:r>
            <a:r>
              <a:rPr lang="cs-CZ" dirty="0" err="1" smtClean="0"/>
              <a:t>československu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- 1969 - 1989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5136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1869" y="2663825"/>
            <a:ext cx="1552575" cy="164782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554480"/>
            <a:ext cx="2675652" cy="2378576"/>
          </a:xfrm>
        </p:spPr>
        <p:txBody>
          <a:bodyPr>
            <a:normAutofit/>
          </a:bodyPr>
          <a:lstStyle/>
          <a:p>
            <a:r>
              <a:rPr lang="cs-CZ" dirty="0" smtClean="0"/>
              <a:t>Sebeupálení </a:t>
            </a:r>
            <a:r>
              <a:rPr lang="cs-CZ" dirty="0" err="1" smtClean="0"/>
              <a:t>jana</a:t>
            </a:r>
            <a:r>
              <a:rPr lang="cs-CZ" dirty="0" smtClean="0"/>
              <a:t> </a:t>
            </a:r>
            <a:r>
              <a:rPr lang="cs-CZ" dirty="0" err="1" smtClean="0"/>
              <a:t>palacha</a:t>
            </a:r>
            <a:r>
              <a:rPr lang="cs-CZ" dirty="0" smtClean="0"/>
              <a:t> na václavském náměstí 16.1.1969 na protest proti okupaci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17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5" y="1295964"/>
            <a:ext cx="2938636" cy="429327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554480"/>
            <a:ext cx="2747660" cy="3458696"/>
          </a:xfrm>
        </p:spPr>
        <p:txBody>
          <a:bodyPr>
            <a:normAutofit/>
          </a:bodyPr>
          <a:lstStyle/>
          <a:p>
            <a:r>
              <a:rPr lang="cs-CZ" dirty="0" err="1" smtClean="0"/>
              <a:t>Ksč</a:t>
            </a:r>
            <a:r>
              <a:rPr lang="cs-CZ" dirty="0" smtClean="0"/>
              <a:t> vydává poučení z krizového vývoje ve straně a společnosti po </a:t>
            </a:r>
            <a:r>
              <a:rPr lang="cs-CZ" dirty="0" err="1" smtClean="0"/>
              <a:t>xiii.sjezdu</a:t>
            </a:r>
            <a:r>
              <a:rPr lang="cs-CZ" dirty="0" smtClean="0"/>
              <a:t> </a:t>
            </a:r>
            <a:r>
              <a:rPr lang="cs-CZ" dirty="0" err="1" smtClean="0"/>
              <a:t>ksč</a:t>
            </a:r>
            <a:r>
              <a:rPr lang="cs-CZ" dirty="0" smtClean="0"/>
              <a:t> a zároveň invazi ze srpna 1968 považuje za </a:t>
            </a:r>
            <a:r>
              <a:rPr lang="cs-CZ" smtClean="0"/>
              <a:t>bratrskou pomoc -1970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8798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340768"/>
            <a:ext cx="3739848" cy="439248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554480"/>
            <a:ext cx="2675652" cy="3530704"/>
          </a:xfrm>
        </p:spPr>
        <p:txBody>
          <a:bodyPr>
            <a:normAutofit/>
          </a:bodyPr>
          <a:lstStyle/>
          <a:p>
            <a:r>
              <a:rPr lang="cs-CZ" dirty="0" smtClean="0"/>
              <a:t>Výzva otevřeného společenství  zastánců lidských práv „charta 77“  - 1.1.1977.(zde na snímku z r.2009 jeden ze signatářů, </a:t>
            </a:r>
            <a:r>
              <a:rPr lang="cs-CZ" dirty="0" err="1" smtClean="0"/>
              <a:t>jiří</a:t>
            </a:r>
            <a:r>
              <a:rPr lang="cs-CZ" dirty="0" smtClean="0"/>
              <a:t> </a:t>
            </a:r>
            <a:r>
              <a:rPr lang="cs-CZ" dirty="0" err="1" smtClean="0"/>
              <a:t>dienstbier</a:t>
            </a:r>
            <a:r>
              <a:rPr lang="cs-CZ" dirty="0" smtClean="0"/>
              <a:t> starší)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5742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484784"/>
            <a:ext cx="5703236" cy="383542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124744"/>
            <a:ext cx="2592288" cy="30963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Listopadové události roku 1989, </a:t>
            </a:r>
            <a:r>
              <a:rPr lang="cs-CZ" dirty="0" err="1" smtClean="0"/>
              <a:t>tzv.sametová</a:t>
            </a:r>
            <a:r>
              <a:rPr lang="cs-CZ" dirty="0" smtClean="0"/>
              <a:t> revoluce, zásah proti studentům na národní třídě, generální stávka, pád komunistického režimu v </a:t>
            </a:r>
            <a:r>
              <a:rPr lang="cs-CZ" dirty="0" err="1" smtClean="0"/>
              <a:t>československu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37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196752"/>
            <a:ext cx="3285021" cy="375430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554480"/>
            <a:ext cx="2520280" cy="2882632"/>
          </a:xfrm>
        </p:spPr>
        <p:txBody>
          <a:bodyPr>
            <a:normAutofit/>
          </a:bodyPr>
          <a:lstStyle/>
          <a:p>
            <a:r>
              <a:rPr lang="cs-CZ" dirty="0" smtClean="0"/>
              <a:t>Zvolení  </a:t>
            </a:r>
            <a:r>
              <a:rPr lang="cs-CZ" dirty="0" err="1" smtClean="0"/>
              <a:t>václava</a:t>
            </a:r>
            <a:r>
              <a:rPr lang="cs-CZ" dirty="0" smtClean="0"/>
              <a:t> </a:t>
            </a:r>
            <a:r>
              <a:rPr lang="cs-CZ" dirty="0" err="1" smtClean="0"/>
              <a:t>havla</a:t>
            </a:r>
            <a:r>
              <a:rPr lang="cs-CZ" dirty="0" smtClean="0"/>
              <a:t>  prezidentem republiky – otevřená cesta k demokracii – 29.12.1989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852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411760" y="188640"/>
            <a:ext cx="6408712" cy="6408712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NEZNÁMÝ. </a:t>
            </a:r>
            <a:r>
              <a:rPr lang="cs-CZ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2"/>
              </a:rPr>
              <a:t>http://commons.wikimedia.org/wiki/File:Bundesarchiv_Bild_183-R90009,_Budapest,_II._Weltfestspiele,_Festumzug,_tschechische_Delegation_(cropped_KG).</a:t>
            </a:r>
            <a:r>
              <a:rPr lang="cs-CZ" dirty="0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/>
              <a:t>BEETSYRES. </a:t>
            </a:r>
            <a:r>
              <a:rPr lang="cs-CZ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cs.wikipedia.org/wiki/Soubor:Flag_of_the_Soviet_Union.svg</a:t>
            </a:r>
            <a:endParaRPr lang="cs-CZ" dirty="0" smtClean="0"/>
          </a:p>
          <a:p>
            <a:r>
              <a:rPr lang="cs-CZ" dirty="0"/>
              <a:t>MAKSIM. </a:t>
            </a:r>
            <a:r>
              <a:rPr lang="cs-CZ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cs.wikipedia.org/wiki/Soubor:Schr%C3%A4gaufzug.jpg</a:t>
            </a:r>
            <a:endParaRPr lang="cs-CZ" dirty="0" smtClean="0"/>
          </a:p>
          <a:p>
            <a:r>
              <a:rPr lang="cs-CZ" dirty="0"/>
              <a:t>LUDEK. </a:t>
            </a:r>
            <a:r>
              <a:rPr lang="cs-CZ" dirty="0" err="1"/>
              <a:t>wikipedia</a:t>
            </a:r>
            <a:r>
              <a:rPr lang="cs-CZ" dirty="0"/>
              <a:t> [online]. [cit. 24.11.2013].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cs.wikipedia.org/wiki/Soubor:Pole_v_Cesku_lan_bez_mezi.jpg</a:t>
            </a:r>
            <a:endParaRPr lang="cs-CZ" dirty="0" smtClean="0"/>
          </a:p>
          <a:p>
            <a:r>
              <a:rPr lang="cs-CZ" dirty="0" smtClean="0"/>
              <a:t>JIŘÍ </a:t>
            </a:r>
            <a:r>
              <a:rPr lang="cs-CZ" dirty="0"/>
              <a:t>PACLÍK. </a:t>
            </a:r>
            <a:r>
              <a:rPr lang="cs-CZ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cs.wikipedia.org/wiki/Soubor:Samotka.jpg</a:t>
            </a:r>
            <a:endParaRPr lang="cs-CZ" dirty="0" smtClean="0"/>
          </a:p>
          <a:p>
            <a:r>
              <a:rPr lang="pl-PL" dirty="0"/>
              <a:t>NADKACHNA. wikipedia [online]. [cit. 24.11.2013].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cs.wikipedia.org/wiki/Soubor:Dislokace_vojenskych_pracovnich_jednotek_listopad_1953.png</a:t>
            </a:r>
            <a:endParaRPr lang="cs-CZ" dirty="0" smtClean="0"/>
          </a:p>
          <a:p>
            <a:r>
              <a:rPr lang="cs-CZ" dirty="0" smtClean="0"/>
              <a:t>CASIUS </a:t>
            </a:r>
            <a:r>
              <a:rPr lang="cs-CZ" dirty="0"/>
              <a:t>CHAEREA. </a:t>
            </a:r>
            <a:r>
              <a:rPr lang="cs-CZ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8"/>
              </a:rPr>
              <a:t>http://cs.wikipedia.org/wiki/Soubor:Milada_Hor%C3%A1kov%C3%A1_-_</a:t>
            </a:r>
            <a:r>
              <a:rPr lang="cs-CZ" dirty="0" smtClean="0">
                <a:hlinkClick r:id="rId8"/>
              </a:rPr>
              <a:t>barva.jpg</a:t>
            </a:r>
            <a:endParaRPr lang="cs-CZ" dirty="0" smtClean="0"/>
          </a:p>
          <a:p>
            <a:r>
              <a:rPr lang="cs-CZ" dirty="0"/>
              <a:t>JUNGE, PETER HEINZ. </a:t>
            </a:r>
            <a:r>
              <a:rPr lang="cs-CZ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9"/>
              </a:rPr>
              <a:t>http://cs.wikipedia.org/wiki/Soubor:Bundesarchiv_Bild_183-B0628-0015-035,_Nikita_S._</a:t>
            </a:r>
            <a:r>
              <a:rPr lang="cs-CZ" dirty="0" smtClean="0">
                <a:hlinkClick r:id="rId9"/>
              </a:rPr>
              <a:t>Chruschtschow.jpg</a:t>
            </a:r>
            <a:endParaRPr lang="cs-CZ" dirty="0" smtClean="0"/>
          </a:p>
          <a:p>
            <a:r>
              <a:rPr lang="cs-CZ" dirty="0"/>
              <a:t>ADAM JONES, PH.D.. </a:t>
            </a:r>
            <a:r>
              <a:rPr lang="cs-CZ" dirty="0" err="1"/>
              <a:t>wikipedia</a:t>
            </a:r>
            <a:r>
              <a:rPr lang="cs-CZ" dirty="0"/>
              <a:t> [online]. [cit. 30.9.2013]. Dostupný na WWW: </a:t>
            </a:r>
            <a:r>
              <a:rPr lang="cs-CZ" dirty="0">
                <a:hlinkClick r:id="rId10"/>
              </a:rPr>
              <a:t>http://commons.wikimedia.org/wiki/File:Czech_Communist_Party_Emblem_-_Museum_of_Communism_-_Prague_-_</a:t>
            </a:r>
            <a:r>
              <a:rPr lang="cs-CZ" dirty="0" smtClean="0">
                <a:hlinkClick r:id="rId10"/>
              </a:rPr>
              <a:t>Czech_Republic.jpg</a:t>
            </a:r>
            <a:endParaRPr lang="cs-CZ" dirty="0" smtClean="0"/>
          </a:p>
          <a:p>
            <a:r>
              <a:rPr lang="cs-CZ" dirty="0"/>
              <a:t>FROM MAARIV NEWSPAPER. </a:t>
            </a:r>
            <a:r>
              <a:rPr lang="cs-CZ" dirty="0" err="1"/>
              <a:t>wikipedia</a:t>
            </a:r>
            <a:r>
              <a:rPr lang="cs-CZ" dirty="0"/>
              <a:t> [online]. [cit. 3.10.2013]. Dostupný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cs.wikipedia.org/wiki/Soubor:Prague_trials.jpg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pl-PL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333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411760" y="188640"/>
            <a:ext cx="6264696" cy="6264696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TOMMASSINO. </a:t>
            </a:r>
            <a:r>
              <a:rPr lang="cs-CZ" dirty="0" err="1"/>
              <a:t>wikipedia</a:t>
            </a:r>
            <a:r>
              <a:rPr lang="cs-CZ" dirty="0"/>
              <a:t> [online]. [cit. 3.10.2013].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</a:t>
            </a:r>
            <a:r>
              <a:rPr lang="cs-CZ" dirty="0" err="1" smtClean="0">
                <a:hlinkClick r:id="rId2"/>
              </a:rPr>
              <a:t>File:Panna.png</a:t>
            </a:r>
            <a:r>
              <a:rPr lang="cs-CZ" dirty="0" err="1"/>
              <a:t>ŠJŮ</a:t>
            </a:r>
            <a:r>
              <a:rPr lang="cs-CZ" dirty="0"/>
              <a:t>. </a:t>
            </a:r>
            <a:r>
              <a:rPr lang="cs-CZ" dirty="0" err="1"/>
              <a:t>wikipedia</a:t>
            </a:r>
            <a:r>
              <a:rPr lang="cs-CZ" dirty="0"/>
              <a:t> [online]. [cit. 3.10.2013]. Dostupný na WWW: </a:t>
            </a:r>
            <a:r>
              <a:rPr lang="cs-CZ" dirty="0">
                <a:hlinkClick r:id="rId3"/>
              </a:rPr>
              <a:t>http://cs.wikipedia.org/wiki/Soubor:Letn%C3%A1,_1._m%C3%A1j_1981,_</a:t>
            </a:r>
            <a:r>
              <a:rPr lang="cs-CZ" dirty="0" smtClean="0">
                <a:hlinkClick r:id="rId3"/>
              </a:rPr>
              <a:t>tribuna.jpg</a:t>
            </a:r>
            <a:endParaRPr lang="cs-CZ" dirty="0" smtClean="0"/>
          </a:p>
          <a:p>
            <a:r>
              <a:rPr lang="cs-CZ" dirty="0"/>
              <a:t>FENN-O-MANIC. </a:t>
            </a:r>
            <a:r>
              <a:rPr lang="cs-CZ" dirty="0" err="1"/>
              <a:t>wikipedia</a:t>
            </a:r>
            <a:r>
              <a:rPr lang="cs-CZ" dirty="0"/>
              <a:t> [online]. [cit. 3.10.2013].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cs.wikipedia.org/wiki/Soubor:Warsaw_Pact_Logo.svg</a:t>
            </a:r>
            <a:endParaRPr lang="cs-CZ" dirty="0" smtClean="0"/>
          </a:p>
          <a:p>
            <a:r>
              <a:rPr lang="cs-CZ" dirty="0"/>
              <a:t>THIEME WOLFGANG. </a:t>
            </a:r>
            <a:r>
              <a:rPr lang="cs-CZ" dirty="0" err="1"/>
              <a:t>wikipedia</a:t>
            </a:r>
            <a:r>
              <a:rPr lang="cs-CZ" dirty="0"/>
              <a:t> [online]. [cit. 3.10.2013]. Dostupný na WWW: </a:t>
            </a:r>
            <a:r>
              <a:rPr lang="cs-CZ" dirty="0">
                <a:hlinkClick r:id="rId5"/>
              </a:rPr>
              <a:t>http://cs.wikipedia.org/wiki/Soubor:Bundesarchiv_Bild_183-K0614-0006-003,_Berlin,_VIII._SED-Parteitag,_Honecker,_Husak,_</a:t>
            </a:r>
            <a:r>
              <a:rPr lang="cs-CZ" dirty="0" smtClean="0">
                <a:hlinkClick r:id="rId5"/>
              </a:rPr>
              <a:t>Ulbricht.jpg</a:t>
            </a:r>
            <a:endParaRPr lang="cs-CZ" dirty="0" smtClean="0"/>
          </a:p>
          <a:p>
            <a:r>
              <a:rPr lang="cs-CZ" dirty="0"/>
              <a:t>ÚŘADY. </a:t>
            </a:r>
            <a:r>
              <a:rPr lang="cs-CZ" dirty="0" err="1"/>
              <a:t>wikipedia</a:t>
            </a:r>
            <a:r>
              <a:rPr lang="cs-CZ" dirty="0"/>
              <a:t> [online]. [cit. 3.10.2013].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cs.wikipedia.org/wiki/Soubor:Jan_Palach_foto_z_pr%C5%AFkazu.JPG</a:t>
            </a:r>
            <a:endParaRPr lang="cs-CZ" dirty="0" smtClean="0"/>
          </a:p>
          <a:p>
            <a:r>
              <a:rPr lang="cs-CZ" dirty="0"/>
              <a:t>KROKODYL. </a:t>
            </a:r>
            <a:r>
              <a:rPr lang="cs-CZ" dirty="0" err="1"/>
              <a:t>wikipedia</a:t>
            </a:r>
            <a:r>
              <a:rPr lang="cs-CZ" dirty="0"/>
              <a:t> [online]. [cit. 3.10.2013].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commons.wikimedia.org/wiki/File:KSC_legitimace.jpg</a:t>
            </a:r>
            <a:endParaRPr lang="cs-CZ" dirty="0" smtClean="0"/>
          </a:p>
          <a:p>
            <a:r>
              <a:rPr lang="cs-CZ" dirty="0"/>
              <a:t>DABLIK. </a:t>
            </a:r>
            <a:r>
              <a:rPr lang="cs-CZ" dirty="0" err="1"/>
              <a:t>wikipedia</a:t>
            </a:r>
            <a:r>
              <a:rPr lang="cs-CZ" dirty="0"/>
              <a:t> [online]. [cit. 3.10.2013].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cs.wikipedia.org/wiki/Soubor:Jiri_Dienstbier.jpg</a:t>
            </a:r>
            <a:endParaRPr lang="cs-CZ" dirty="0" smtClean="0"/>
          </a:p>
          <a:p>
            <a:r>
              <a:rPr lang="cs-CZ" dirty="0"/>
              <a:t>ŠJŮ. </a:t>
            </a:r>
            <a:r>
              <a:rPr lang="cs-CZ" dirty="0" err="1"/>
              <a:t>wikipedia</a:t>
            </a:r>
            <a:r>
              <a:rPr lang="cs-CZ" dirty="0"/>
              <a:t> [online]. [cit. 3.10.2013]. Dostupný na WWW: </a:t>
            </a:r>
            <a:r>
              <a:rPr lang="cs-CZ" dirty="0">
                <a:hlinkClick r:id="rId9"/>
              </a:rPr>
              <a:t>http://commons.wikimedia.org/wiki/File:Praha_1989,_gener%C3%A1ln%C3%ADmu_tajemn%C3%ADkovi_gener%C3%A1ln%C3%AD_st%C3%A1vku_(01).</a:t>
            </a:r>
            <a:r>
              <a:rPr lang="cs-CZ" dirty="0" smtClean="0">
                <a:hlinkClick r:id="rId9"/>
              </a:rPr>
              <a:t>jpg</a:t>
            </a:r>
            <a:endParaRPr lang="cs-CZ" dirty="0" smtClean="0"/>
          </a:p>
          <a:p>
            <a:r>
              <a:rPr lang="cs-CZ" dirty="0"/>
              <a:t>ONDŘEJ SLÁMA. </a:t>
            </a:r>
            <a:r>
              <a:rPr lang="cs-CZ" dirty="0" err="1"/>
              <a:t>wikipedia</a:t>
            </a:r>
            <a:r>
              <a:rPr lang="cs-CZ" dirty="0"/>
              <a:t> [online]. [cit. 3.10.2013]. Dostupný na WWW: </a:t>
            </a:r>
            <a:r>
              <a:rPr lang="cs-CZ" dirty="0">
                <a:hlinkClick r:id="rId10"/>
              </a:rPr>
              <a:t>http://cs.wikipedia.org/wiki/Soubor:V%C3%A1clav_Havel_-_</a:t>
            </a:r>
            <a:r>
              <a:rPr lang="cs-CZ" dirty="0" smtClean="0">
                <a:hlinkClick r:id="rId10"/>
              </a:rPr>
              <a:t>Freedom_and_its_adversaries_conference.jpg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216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Vlastní práce autora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402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297</TotalTime>
  <Words>703</Words>
  <Application>Microsoft Office PowerPoint</Application>
  <PresentationFormat>Předvádění na obrazovce (4:3)</PresentationFormat>
  <Paragraphs>57</Paragraphs>
  <Slides>24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Tradeshow</vt:lpstr>
      <vt:lpstr>Prezentace</vt:lpstr>
      <vt:lpstr>Prezentace aplikace PowerPoint</vt:lpstr>
      <vt:lpstr>Základní historické mezníky ve vývoji československa v letech 1948 - 1989</vt:lpstr>
      <vt:lpstr>25.2.1948 – komunistický  převrat vedený klementem  gottwaldem</vt:lpstr>
      <vt:lpstr>Diktát sovětského svazu v periodě 1948 - 1989</vt:lpstr>
      <vt:lpstr>Proces industrializace, zaměření na těžký průmysl, 50.léta</vt:lpstr>
      <vt:lpstr>Proces kolektivizace ve 3 vlnách (1951 – 1954), akce K – kulak vedená proti soukromým vlastníkům půdy a soukromým hospodářům</vt:lpstr>
      <vt:lpstr>Zákon o táborech nucené práce – říjen 1948</vt:lpstr>
      <vt:lpstr>Pomocné technické prapory („pétépáci, černí baroni“), 1950 – 54, zde dislokace ptp</vt:lpstr>
      <vt:lpstr>Politické procesy , 1948 – 1954, zde milada horáková, odsouzená k trestu smrti – 8.6.1950</vt:lpstr>
      <vt:lpstr>Politické procesy  i uvnitř samotné ksč – 1952 proces  s rudolfem slánským a jeho spikleneckým centrem, 11 trestů smrti</vt:lpstr>
      <vt:lpstr>Měnová reforma, zhroucení pětiletého plánu – červen 1953</vt:lpstr>
      <vt:lpstr>1956, xx.sjezd KSSS stalinistický kult osobnosti, dílčí uvolnění i v ČSR</vt:lpstr>
      <vt:lpstr>1960, nová ústava, v ní zakotvena vedoucí úloha KSČ ve společnosti, změna názvu republiky na československou socialistickou republiku</vt:lpstr>
      <vt:lpstr>Ekonomická krize 1.pol.60.let, 1962 zrušena 3.pětiletka nahrazena ročními plány</vt:lpstr>
      <vt:lpstr>Události roku 1968, pražské jaro, invaze pěti států varšavské smlouvy do československa – 21.8.1968</vt:lpstr>
      <vt:lpstr>Léta husákovské normalizace v československu - 1969 - 1989</vt:lpstr>
      <vt:lpstr>Sebeupálení jana palacha na václavském náměstí 16.1.1969 na protest proti okupaci</vt:lpstr>
      <vt:lpstr>Ksč vydává poučení z krizového vývoje ve straně a společnosti po xiii.sjezdu ksč a zároveň invazi ze srpna 1968 považuje za bratrskou pomoc -1970</vt:lpstr>
      <vt:lpstr>Výzva otevřeného společenství  zastánců lidských práv „charta 77“  - 1.1.1977.(zde na snímku z r.2009 jeden ze signatářů, jiří dienstbier starší)</vt:lpstr>
      <vt:lpstr>Listopadové události roku 1989, tzv.sametová revoluce, zásah proti studentům na národní třídě, generální stávka, pád komunistického režimu v československu</vt:lpstr>
      <vt:lpstr>Zvolení  václava havla  prezidentem republiky – otevřená cesta k demokracii – 29.12.1989</vt:lpstr>
      <vt:lpstr>Použité obrázky</vt:lpstr>
      <vt:lpstr>Použité 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historické mezníky ve vývoji československa v letech 1948 - 1989</dc:title>
  <dc:creator>Ivan Nývlt</dc:creator>
  <cp:lastModifiedBy>Iva Herrmannová</cp:lastModifiedBy>
  <cp:revision>24</cp:revision>
  <dcterms:created xsi:type="dcterms:W3CDTF">2013-09-30T16:36:59Z</dcterms:created>
  <dcterms:modified xsi:type="dcterms:W3CDTF">2013-11-25T06:57:31Z</dcterms:modified>
</cp:coreProperties>
</file>