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8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55983-CB98-4DF5-9FFE-BE4C3F123205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77974-980F-4AC0-B817-B9503D69436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55983-CB98-4DF5-9FFE-BE4C3F123205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77974-980F-4AC0-B817-B9503D6943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55983-CB98-4DF5-9FFE-BE4C3F123205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77974-980F-4AC0-B817-B9503D69436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55983-CB98-4DF5-9FFE-BE4C3F123205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77974-980F-4AC0-B817-B9503D6943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55983-CB98-4DF5-9FFE-BE4C3F123205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77974-980F-4AC0-B817-B9503D69436B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55983-CB98-4DF5-9FFE-BE4C3F123205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77974-980F-4AC0-B817-B9503D6943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55983-CB98-4DF5-9FFE-BE4C3F123205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77974-980F-4AC0-B817-B9503D6943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55983-CB98-4DF5-9FFE-BE4C3F123205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77974-980F-4AC0-B817-B9503D69436B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55983-CB98-4DF5-9FFE-BE4C3F123205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77974-980F-4AC0-B817-B9503D6943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55983-CB98-4DF5-9FFE-BE4C3F123205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77974-980F-4AC0-B817-B9503D6943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55983-CB98-4DF5-9FFE-BE4C3F123205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77974-980F-4AC0-B817-B9503D6943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BFD55983-CB98-4DF5-9FFE-BE4C3F123205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D3C77974-980F-4AC0-B817-B9503D69436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49251973"/>
              </p:ext>
            </p:extLst>
          </p:nvPr>
        </p:nvGraphicFramePr>
        <p:xfrm>
          <a:off x="11561" y="14504"/>
          <a:ext cx="9133927" cy="684935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Prezentace" r:id="rId3" imgW="4472965" imgH="3354421" progId="PowerPoint.Show.8">
                  <p:embed/>
                </p:oleObj>
              </mc:Choice>
              <mc:Fallback>
                <p:oleObj name="Prezentace" r:id="rId3" imgW="4472965" imgH="3354421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1561" y="14504"/>
                        <a:ext cx="9133927" cy="684935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81404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62000" y="2060848"/>
            <a:ext cx="7543800" cy="2663552"/>
          </a:xfrm>
        </p:spPr>
        <p:txBody>
          <a:bodyPr/>
          <a:lstStyle/>
          <a:p>
            <a:r>
              <a:rPr lang="cs-CZ" dirty="0" smtClean="0"/>
              <a:t>Totalitní ideologie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Test</a:t>
            </a:r>
          </a:p>
        </p:txBody>
      </p:sp>
    </p:spTree>
    <p:extLst>
      <p:ext uri="{BB962C8B-B14F-4D97-AF65-F5344CB8AC3E}">
        <p14:creationId xmlns:p14="http://schemas.microsoft.com/office/powerpoint/2010/main" val="1597582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První zemí světa, kde se objevuje </a:t>
            </a:r>
            <a:r>
              <a:rPr lang="cs-CZ" sz="2800" b="1" dirty="0" smtClean="0"/>
              <a:t>fašismus</a:t>
            </a:r>
            <a:r>
              <a:rPr lang="cs-CZ" sz="2800" dirty="0" smtClean="0"/>
              <a:t> je: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Německo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Španělsko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Itálie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05470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Fašismus </a:t>
            </a:r>
            <a:r>
              <a:rPr lang="cs-CZ" sz="2800" dirty="0" smtClean="0"/>
              <a:t>jako politická ideologie byl úzce spjat s jedním uměleckým směrem. Kterým?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Futurismem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Dadaismem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Konstruktivismem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22159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Nacionalismus </a:t>
            </a:r>
            <a:r>
              <a:rPr lang="cs-CZ" sz="2800" dirty="0" smtClean="0"/>
              <a:t>=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Nacionální rasismus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Nacionální socialismus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Nacionální patriotismus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85676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Vysoký, blonďatý, s vysokým čelem, modrýma očima, statné postavy, vysoce inteligentní. Takový byl </a:t>
            </a:r>
            <a:r>
              <a:rPr lang="cs-CZ" sz="2800" b="1" dirty="0" smtClean="0"/>
              <a:t>ideálem</a:t>
            </a:r>
            <a:r>
              <a:rPr lang="cs-CZ" sz="2800" dirty="0" smtClean="0"/>
              <a:t>: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Árijské rasy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Keltské rasy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Praslovanské rasy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76479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Norimberské zákony </a:t>
            </a:r>
            <a:r>
              <a:rPr lang="cs-CZ" sz="2800" dirty="0" smtClean="0"/>
              <a:t> v Německu vstoupily v platnost v roce: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1933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1935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1938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0437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Ot.č.6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V noci z 9.na 10.11.1938 se v Německu odehrála tato událost: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Křišťálová noc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Noc dlouhých nožů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Požár </a:t>
            </a:r>
            <a:r>
              <a:rPr lang="cs-CZ" sz="2800" dirty="0" err="1" smtClean="0"/>
              <a:t>Reichstagu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02683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Ot.č.7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Zásadním </a:t>
            </a:r>
            <a:r>
              <a:rPr lang="cs-CZ" sz="2800" b="1" dirty="0" smtClean="0"/>
              <a:t>spisem pro nacisty </a:t>
            </a:r>
            <a:r>
              <a:rPr lang="cs-CZ" sz="2800" dirty="0" smtClean="0"/>
              <a:t>se stalo dílo: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„</a:t>
            </a:r>
            <a:r>
              <a:rPr lang="cs-CZ" sz="2800" dirty="0" err="1" smtClean="0"/>
              <a:t>Thule</a:t>
            </a:r>
            <a:r>
              <a:rPr lang="cs-CZ" sz="2800" dirty="0" smtClean="0"/>
              <a:t>“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„Píseň o Nibelunzích“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„Mein Kampf“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42219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Proces, kterému byli vystaveni </a:t>
            </a:r>
            <a:r>
              <a:rPr lang="cs-CZ" sz="2800" b="1" dirty="0" smtClean="0"/>
              <a:t>Židé v nacistickém Německu a posléze v celé Evropě</a:t>
            </a:r>
            <a:r>
              <a:rPr lang="cs-CZ" sz="2800" dirty="0" smtClean="0"/>
              <a:t>, je nazýván: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Hnědá smrt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Holokaust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Černá smrt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88059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Za tzv. </a:t>
            </a:r>
            <a:r>
              <a:rPr lang="cs-CZ" sz="2800" b="1" dirty="0" smtClean="0"/>
              <a:t>konečným řešením židovské otázky </a:t>
            </a:r>
            <a:r>
              <a:rPr lang="cs-CZ" sz="2800" dirty="0" smtClean="0"/>
              <a:t>byli: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Konference ve </a:t>
            </a:r>
            <a:r>
              <a:rPr lang="cs-CZ" sz="2800" dirty="0" err="1" smtClean="0"/>
              <a:t>Wansee</a:t>
            </a:r>
            <a:r>
              <a:rPr lang="cs-CZ" sz="2800" dirty="0" smtClean="0"/>
              <a:t> a Reinhard Heydrich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Konference v Berlíně a Adolf Hitler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Konference v Berchtesgadenu a </a:t>
            </a:r>
            <a:r>
              <a:rPr lang="cs-CZ" sz="2800" dirty="0" err="1" smtClean="0"/>
              <a:t>K.H.Frank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37153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Ot.č.10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Bolševismus a stalinismus</a:t>
            </a:r>
            <a:r>
              <a:rPr lang="cs-CZ" sz="2800" dirty="0" smtClean="0"/>
              <a:t> vyšly z ideálů: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Korporativismu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Industrialismu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Komunismu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86241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Ot.č.11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Původní </a:t>
            </a:r>
            <a:r>
              <a:rPr lang="cs-CZ" sz="2800" b="1" dirty="0" smtClean="0"/>
              <a:t>příjmení </a:t>
            </a:r>
            <a:r>
              <a:rPr lang="cs-CZ" sz="2800" b="1" dirty="0" err="1" smtClean="0"/>
              <a:t>J.V.Stalina</a:t>
            </a:r>
            <a:r>
              <a:rPr lang="cs-CZ" sz="2800" b="1" dirty="0" smtClean="0"/>
              <a:t> </a:t>
            </a:r>
            <a:r>
              <a:rPr lang="cs-CZ" sz="2800" dirty="0" smtClean="0"/>
              <a:t>bylo:</a:t>
            </a:r>
          </a:p>
          <a:p>
            <a:pPr marL="514350" indent="-514350">
              <a:buAutoNum type="alphaLcParenR"/>
            </a:pPr>
            <a:r>
              <a:rPr lang="cs-CZ" sz="2800" dirty="0" err="1" smtClean="0"/>
              <a:t>Džugašvili</a:t>
            </a:r>
            <a:endParaRPr lang="cs-CZ" sz="2800" dirty="0" smtClean="0"/>
          </a:p>
          <a:p>
            <a:pPr marL="514350" indent="-514350">
              <a:buAutoNum type="alphaLcParenR"/>
            </a:pPr>
            <a:r>
              <a:rPr lang="cs-CZ" sz="2800" dirty="0" err="1" smtClean="0"/>
              <a:t>Uljanov</a:t>
            </a:r>
            <a:endParaRPr lang="cs-CZ" sz="2800" dirty="0" smtClean="0"/>
          </a:p>
          <a:p>
            <a:pPr marL="514350" indent="-514350">
              <a:buAutoNum type="alphaLcParenR"/>
            </a:pPr>
            <a:r>
              <a:rPr lang="cs-CZ" sz="2800" dirty="0" err="1" smtClean="0"/>
              <a:t>Bronštejn</a:t>
            </a:r>
            <a:r>
              <a:rPr lang="cs-CZ" sz="2800" dirty="0" smtClean="0"/>
              <a:t>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24127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Ot.č.12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Pracovní nápravné tábory </a:t>
            </a:r>
            <a:r>
              <a:rPr lang="cs-CZ" sz="2800" dirty="0" smtClean="0"/>
              <a:t>v SSSR jsou označovány jako:</a:t>
            </a:r>
          </a:p>
          <a:p>
            <a:pPr marL="457200" indent="-457200">
              <a:buAutoNum type="alphaLcParenR"/>
            </a:pPr>
            <a:r>
              <a:rPr lang="cs-CZ" sz="2800" dirty="0" err="1" smtClean="0"/>
              <a:t>Komitěty</a:t>
            </a:r>
            <a:r>
              <a:rPr lang="cs-CZ" sz="2800" dirty="0" smtClean="0"/>
              <a:t> </a:t>
            </a:r>
            <a:r>
              <a:rPr lang="cs-CZ" sz="2800" dirty="0" err="1" smtClean="0"/>
              <a:t>bezopásnosti</a:t>
            </a:r>
            <a:endParaRPr lang="cs-CZ" sz="2800" dirty="0" smtClean="0"/>
          </a:p>
          <a:p>
            <a:pPr marL="457200" indent="-457200">
              <a:buAutoNum type="alphaLcParenR"/>
            </a:pPr>
            <a:r>
              <a:rPr lang="cs-CZ" sz="2800" dirty="0" smtClean="0"/>
              <a:t>Gulagy</a:t>
            </a:r>
          </a:p>
          <a:p>
            <a:pPr marL="457200" indent="-457200">
              <a:buAutoNum type="alphaLcParenR"/>
            </a:pPr>
            <a:r>
              <a:rPr lang="cs-CZ" sz="2800" dirty="0" smtClean="0"/>
              <a:t>Sela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77356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Ot.č.13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Kult osobnosti </a:t>
            </a:r>
            <a:r>
              <a:rPr lang="cs-CZ" dirty="0" err="1" smtClean="0"/>
              <a:t>J.V.Stalina</a:t>
            </a:r>
            <a:r>
              <a:rPr lang="cs-CZ" dirty="0" smtClean="0"/>
              <a:t> byl odsouzen:</a:t>
            </a:r>
          </a:p>
          <a:p>
            <a:pPr marL="457200" indent="-457200">
              <a:buAutoNum type="alphaLcParenR"/>
            </a:pPr>
            <a:r>
              <a:rPr lang="cs-CZ" dirty="0" smtClean="0"/>
              <a:t>Na </a:t>
            </a:r>
            <a:r>
              <a:rPr lang="cs-CZ" dirty="0" err="1" smtClean="0"/>
              <a:t>XX.sjezdu</a:t>
            </a:r>
            <a:r>
              <a:rPr lang="cs-CZ" dirty="0" smtClean="0"/>
              <a:t> KSSS </a:t>
            </a:r>
            <a:r>
              <a:rPr lang="cs-CZ" dirty="0" err="1" smtClean="0"/>
              <a:t>N.Chruščovem</a:t>
            </a:r>
            <a:endParaRPr lang="cs-CZ" dirty="0" smtClean="0"/>
          </a:p>
          <a:p>
            <a:pPr marL="457200" indent="-457200">
              <a:buAutoNum type="alphaLcParenR"/>
            </a:pPr>
            <a:r>
              <a:rPr lang="cs-CZ" dirty="0" smtClean="0"/>
              <a:t>Na </a:t>
            </a:r>
            <a:r>
              <a:rPr lang="cs-CZ" dirty="0" err="1" smtClean="0"/>
              <a:t>XXII.sjezdu</a:t>
            </a:r>
            <a:r>
              <a:rPr lang="cs-CZ" dirty="0" smtClean="0"/>
              <a:t> KSSS </a:t>
            </a:r>
            <a:r>
              <a:rPr lang="cs-CZ" dirty="0" err="1" smtClean="0"/>
              <a:t>L.I.Brežněvem</a:t>
            </a:r>
            <a:endParaRPr lang="cs-CZ" dirty="0" smtClean="0"/>
          </a:p>
          <a:p>
            <a:pPr marL="457200" indent="-457200">
              <a:buAutoNum type="alphaLcParenR"/>
            </a:pPr>
            <a:r>
              <a:rPr lang="cs-CZ" dirty="0" smtClean="0"/>
              <a:t>Na </a:t>
            </a:r>
            <a:r>
              <a:rPr lang="cs-CZ" dirty="0" err="1" smtClean="0"/>
              <a:t>XXV.sjezdu</a:t>
            </a:r>
            <a:r>
              <a:rPr lang="cs-CZ" dirty="0" smtClean="0"/>
              <a:t> KSSS </a:t>
            </a:r>
            <a:r>
              <a:rPr lang="cs-CZ" dirty="0" err="1" smtClean="0"/>
              <a:t>J.Andropovem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7286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Ot.č.14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Proces </a:t>
            </a:r>
            <a:r>
              <a:rPr lang="cs-CZ" sz="2800" dirty="0" err="1" smtClean="0"/>
              <a:t>tzv.</a:t>
            </a:r>
            <a:r>
              <a:rPr lang="cs-CZ" sz="2800" b="1" dirty="0" err="1" smtClean="0"/>
              <a:t>kulturní</a:t>
            </a:r>
            <a:r>
              <a:rPr lang="cs-CZ" sz="2800" b="1" dirty="0" smtClean="0"/>
              <a:t> revoluce v Číně </a:t>
            </a:r>
            <a:r>
              <a:rPr lang="cs-CZ" sz="2800" dirty="0" smtClean="0"/>
              <a:t>spustil:</a:t>
            </a:r>
          </a:p>
          <a:p>
            <a:pPr marL="457200" indent="-457200">
              <a:buAutoNum type="alphaLcParenR"/>
            </a:pPr>
            <a:r>
              <a:rPr lang="cs-CZ" sz="2800" dirty="0" err="1" smtClean="0"/>
              <a:t>Mao</a:t>
            </a:r>
            <a:r>
              <a:rPr lang="cs-CZ" sz="2800" dirty="0" smtClean="0"/>
              <a:t> </a:t>
            </a:r>
            <a:r>
              <a:rPr lang="cs-CZ" sz="2800" dirty="0" err="1" smtClean="0"/>
              <a:t>Ce</a:t>
            </a:r>
            <a:r>
              <a:rPr lang="cs-CZ" sz="2800" dirty="0" smtClean="0"/>
              <a:t>-tung</a:t>
            </a:r>
          </a:p>
          <a:p>
            <a:pPr marL="457200" indent="-457200">
              <a:buAutoNum type="alphaLcParenR"/>
            </a:pPr>
            <a:r>
              <a:rPr lang="cs-CZ" sz="2800" dirty="0" err="1" smtClean="0"/>
              <a:t>Čankajšek</a:t>
            </a:r>
            <a:endParaRPr lang="cs-CZ" sz="2800" dirty="0" smtClean="0"/>
          </a:p>
          <a:p>
            <a:pPr marL="457200" indent="-457200">
              <a:buAutoNum type="alphaLcParenR"/>
            </a:pPr>
            <a:r>
              <a:rPr lang="cs-CZ" sz="2800" dirty="0" err="1" smtClean="0"/>
              <a:t>Pol</a:t>
            </a:r>
            <a:r>
              <a:rPr lang="cs-CZ" sz="2800" dirty="0" smtClean="0"/>
              <a:t> Pot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92915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Ot.č.15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Generál </a:t>
            </a:r>
            <a:r>
              <a:rPr lang="cs-CZ" sz="2800" b="1" dirty="0" smtClean="0"/>
              <a:t>Francesco Franco</a:t>
            </a:r>
            <a:r>
              <a:rPr lang="cs-CZ" sz="2800" dirty="0" smtClean="0"/>
              <a:t> španělskou občanskou válku: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Prohrál v r.1936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Vyhrál v r.1939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Kapituloval v r.1938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86753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Ot.č.16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S </a:t>
            </a:r>
            <a:r>
              <a:rPr lang="cs-CZ" sz="2800" b="1" dirty="0" smtClean="0"/>
              <a:t>Chile </a:t>
            </a:r>
            <a:r>
              <a:rPr lang="cs-CZ" sz="2800" dirty="0" smtClean="0"/>
              <a:t>je spjata osobnost tohoto diktátora: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Augusto </a:t>
            </a:r>
            <a:r>
              <a:rPr lang="cs-CZ" sz="2800" dirty="0" err="1" smtClean="0"/>
              <a:t>Pinocheta</a:t>
            </a:r>
            <a:endParaRPr lang="cs-CZ" sz="2800" dirty="0" smtClean="0"/>
          </a:p>
          <a:p>
            <a:pPr marL="514350" indent="-514350">
              <a:buAutoNum type="alphaLcParenR"/>
            </a:pPr>
            <a:r>
              <a:rPr lang="cs-CZ" sz="2800" dirty="0" smtClean="0"/>
              <a:t>Fidela Castra</a:t>
            </a:r>
          </a:p>
          <a:p>
            <a:pPr marL="514350" indent="-514350">
              <a:buAutoNum type="alphaLcParenR"/>
            </a:pPr>
            <a:r>
              <a:rPr lang="cs-CZ" sz="2800" dirty="0" err="1" smtClean="0"/>
              <a:t>Ché</a:t>
            </a:r>
            <a:r>
              <a:rPr lang="cs-CZ" sz="2800" dirty="0" smtClean="0"/>
              <a:t> Guevary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04227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Ot.č.17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Diktátor </a:t>
            </a:r>
            <a:r>
              <a:rPr lang="cs-CZ" sz="2800" b="1" dirty="0" err="1" smtClean="0"/>
              <a:t>Pol</a:t>
            </a:r>
            <a:r>
              <a:rPr lang="cs-CZ" sz="2800" b="1" dirty="0" smtClean="0"/>
              <a:t> Pot</a:t>
            </a:r>
            <a:r>
              <a:rPr lang="cs-CZ" sz="2800" dirty="0" smtClean="0"/>
              <a:t> působil: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V Číně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V Kambodži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Ve Vietnamu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45053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Ot.č.18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„Řezník“ </a:t>
            </a:r>
            <a:r>
              <a:rPr lang="cs-CZ" sz="2800" b="1" dirty="0" smtClean="0"/>
              <a:t>Slobodan </a:t>
            </a:r>
            <a:r>
              <a:rPr lang="cs-CZ" sz="2800" b="1" dirty="0" err="1" smtClean="0"/>
              <a:t>Milošević</a:t>
            </a:r>
            <a:r>
              <a:rPr lang="cs-CZ" sz="2800" b="1" dirty="0"/>
              <a:t> </a:t>
            </a:r>
            <a:r>
              <a:rPr lang="cs-CZ" sz="2800" dirty="0" smtClean="0"/>
              <a:t>je spjat s následující zemí: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Srbskem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Slovinskem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Kosovem</a:t>
            </a:r>
          </a:p>
        </p:txBody>
      </p:sp>
    </p:spTree>
    <p:extLst>
      <p:ext uri="{BB962C8B-B14F-4D97-AF65-F5344CB8AC3E}">
        <p14:creationId xmlns:p14="http://schemas.microsoft.com/office/powerpoint/2010/main" val="3834849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Ot.č.19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Se </a:t>
            </a:r>
            <a:r>
              <a:rPr lang="cs-CZ" sz="2800" b="1" dirty="0" smtClean="0"/>
              <a:t>Severní Koreou </a:t>
            </a:r>
            <a:r>
              <a:rPr lang="cs-CZ" sz="2800" dirty="0" smtClean="0"/>
              <a:t>je v současnosti (2013) spjato jméno: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Kim Ir-sen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Kim </a:t>
            </a:r>
            <a:r>
              <a:rPr lang="cs-CZ" sz="2800" dirty="0" err="1" smtClean="0"/>
              <a:t>Čong-yl</a:t>
            </a:r>
            <a:endParaRPr lang="cs-CZ" sz="2800" dirty="0" smtClean="0"/>
          </a:p>
          <a:p>
            <a:pPr marL="514350" indent="-514350">
              <a:buAutoNum type="alphaLcParenR"/>
            </a:pPr>
            <a:r>
              <a:rPr lang="cs-CZ" sz="2800" dirty="0" smtClean="0"/>
              <a:t>Kim </a:t>
            </a:r>
            <a:r>
              <a:rPr lang="cs-CZ" sz="2800" dirty="0" err="1" smtClean="0"/>
              <a:t>Čong-un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45748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Ot.č.20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Iráckým diktátorem </a:t>
            </a:r>
            <a:r>
              <a:rPr lang="cs-CZ" sz="2800" dirty="0" smtClean="0"/>
              <a:t>byl: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Réza </a:t>
            </a:r>
            <a:r>
              <a:rPr lang="cs-CZ" sz="2800" dirty="0" err="1" smtClean="0"/>
              <a:t>Páhlaví</a:t>
            </a:r>
            <a:endParaRPr lang="cs-CZ" sz="2800" dirty="0" smtClean="0"/>
          </a:p>
          <a:p>
            <a:pPr marL="514350" indent="-514350">
              <a:buAutoNum type="alphaLcParenR"/>
            </a:pPr>
            <a:r>
              <a:rPr lang="cs-CZ" sz="2800" dirty="0" smtClean="0"/>
              <a:t>Saddám Husajn</a:t>
            </a:r>
          </a:p>
          <a:p>
            <a:pPr marL="514350" indent="-514350">
              <a:buAutoNum type="alphaLcParenR"/>
            </a:pPr>
            <a:r>
              <a:rPr lang="cs-CZ" sz="2800" dirty="0" err="1" smtClean="0"/>
              <a:t>Anvar</a:t>
            </a:r>
            <a:r>
              <a:rPr lang="cs-CZ" sz="2800" dirty="0" smtClean="0"/>
              <a:t> </a:t>
            </a:r>
            <a:r>
              <a:rPr lang="cs-CZ" sz="2800" dirty="0" err="1" smtClean="0"/>
              <a:t>Sadat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12425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práce autora.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22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</TotalTime>
  <Words>339</Words>
  <Application>Microsoft Office PowerPoint</Application>
  <PresentationFormat>Předvádění na obrazovce (4:3)</PresentationFormat>
  <Paragraphs>104</Paragraphs>
  <Slides>23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NewsPrint</vt:lpstr>
      <vt:lpstr>Microsoft PowerPoint 97-2003 Presentation</vt:lpstr>
      <vt:lpstr>Prezentace aplikace PowerPoint</vt:lpstr>
      <vt:lpstr>Totalitní ideologie</vt:lpstr>
      <vt:lpstr>Ot.č.1</vt:lpstr>
      <vt:lpstr>Ot.č.2</vt:lpstr>
      <vt:lpstr>Ot.č.3</vt:lpstr>
      <vt:lpstr>Ot.č.4</vt:lpstr>
      <vt:lpstr>Ot.č.5</vt:lpstr>
      <vt:lpstr>Ot.č.6</vt:lpstr>
      <vt:lpstr>Ot.č.7</vt:lpstr>
      <vt:lpstr>Ot.č.8</vt:lpstr>
      <vt:lpstr>Ot.č.9</vt:lpstr>
      <vt:lpstr>Ot.č.10</vt:lpstr>
      <vt:lpstr>Ot.č.11</vt:lpstr>
      <vt:lpstr>Ot.č.12</vt:lpstr>
      <vt:lpstr>Ot.č.13</vt:lpstr>
      <vt:lpstr>Ot.č.14</vt:lpstr>
      <vt:lpstr>Ot.č.15</vt:lpstr>
      <vt:lpstr>Ot.č.16</vt:lpstr>
      <vt:lpstr>Ot.č.17</vt:lpstr>
      <vt:lpstr>Ot.č.18</vt:lpstr>
      <vt:lpstr>Ot.č.19</vt:lpstr>
      <vt:lpstr>Ot.č.20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Totalitní ideologie</dc:title>
  <dc:creator>Ivan Nývlt</dc:creator>
  <cp:lastModifiedBy>Iva Herrmannová</cp:lastModifiedBy>
  <cp:revision>11</cp:revision>
  <dcterms:created xsi:type="dcterms:W3CDTF">2013-10-10T17:54:50Z</dcterms:created>
  <dcterms:modified xsi:type="dcterms:W3CDTF">2013-11-17T13:31:46Z</dcterms:modified>
</cp:coreProperties>
</file>