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2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7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98987AA-CD0F-4217-9AA6-EC2DB3888E38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33AF15B-59A2-4837-A37E-2C811762B0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icksburgBlockade.jpg" TargetMode="External"/><Relationship Id="rId3" Type="http://schemas.openxmlformats.org/officeDocument/2006/relationships/hyperlink" Target="http://commons.wikimedia.org/wiki/File:Archduke_Franz_Ferdinand_of_Austria_-_b&amp;w.jpg" TargetMode="External"/><Relationship Id="rId7" Type="http://schemas.openxmlformats.org/officeDocument/2006/relationships/hyperlink" Target="http://cs.wikipedia.org/wiki/Soubor:Austerlitz-baron-Pascal.jpg" TargetMode="External"/><Relationship Id="rId2" Type="http://schemas.openxmlformats.org/officeDocument/2006/relationships/hyperlink" Target="http://commons.wikimedia.org/wiki/File:Defenestration-prague-161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estminster_Knight.jpg" TargetMode="External"/><Relationship Id="rId11" Type="http://schemas.openxmlformats.org/officeDocument/2006/relationships/hyperlink" Target="http://cs.wikipedia.org/wiki/Soubor:Vietnamtunnel.jpg" TargetMode="External"/><Relationship Id="rId5" Type="http://schemas.openxmlformats.org/officeDocument/2006/relationships/hyperlink" Target="http://commons.wikimedia.org/wiki/File:Vandals_plundering.jpg" TargetMode="External"/><Relationship Id="rId10" Type="http://schemas.openxmlformats.org/officeDocument/2006/relationships/hyperlink" Target="http://cs.wikipedia.org/wiki/Soubor:Nagasakibomb.jpg" TargetMode="External"/><Relationship Id="rId4" Type="http://schemas.openxmlformats.org/officeDocument/2006/relationships/hyperlink" Target="http://cs.wikipedia.org/wiki/Soubor:Battle_of_Issus.jpg" TargetMode="External"/><Relationship Id="rId9" Type="http://schemas.openxmlformats.org/officeDocument/2006/relationships/hyperlink" Target="http://cs.wikipedia.org/wiki/Soubor:Approaching_Omah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5532760"/>
              </p:ext>
            </p:extLst>
          </p:nvPr>
        </p:nvGraphicFramePr>
        <p:xfrm>
          <a:off x="-35559" y="23517"/>
          <a:ext cx="9085788" cy="681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2159462" imgH="1620060" progId="PowerPoint.Show.8">
                  <p:embed/>
                </p:oleObj>
              </mc:Choice>
              <mc:Fallback>
                <p:oleObj name="Prezentace" r:id="rId3" imgW="2159462" imgH="1620060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35559" y="23517"/>
                        <a:ext cx="9085788" cy="6813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72648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VÁLKY V DĚJINÁCH LIDSTVA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40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VÁLEK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Bilaterální válka – mezi dvěma státy.</a:t>
            </a:r>
          </a:p>
          <a:p>
            <a:r>
              <a:rPr lang="cs-CZ" dirty="0" smtClean="0"/>
              <a:t>Občanská válka – uvnitř státu mezi dvěma či více bojujícími stranami.</a:t>
            </a:r>
          </a:p>
          <a:p>
            <a:r>
              <a:rPr lang="cs-CZ" dirty="0" smtClean="0"/>
              <a:t>Světová válka – dotýkající se zemí celého světa.</a:t>
            </a:r>
          </a:p>
          <a:p>
            <a:endParaRPr lang="cs-CZ" dirty="0"/>
          </a:p>
          <a:p>
            <a:r>
              <a:rPr lang="cs-CZ" dirty="0" smtClean="0"/>
              <a:t>Útočná válka – vyvolána agresorem.</a:t>
            </a:r>
          </a:p>
          <a:p>
            <a:r>
              <a:rPr lang="cs-CZ" dirty="0" smtClean="0"/>
              <a:t>Obranná válka – obrana proti agresorovi.</a:t>
            </a:r>
          </a:p>
          <a:p>
            <a:r>
              <a:rPr lang="cs-CZ" dirty="0" smtClean="0"/>
              <a:t>Asymetrická válka – s nevyváženým poměrem sil.</a:t>
            </a:r>
          </a:p>
          <a:p>
            <a:endParaRPr lang="cs-CZ" dirty="0"/>
          </a:p>
          <a:p>
            <a:r>
              <a:rPr lang="cs-CZ" dirty="0" smtClean="0"/>
              <a:t>Náboženská válka – vyvolaná z pohnutek víry.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28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VÁLEK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Ideologická válka – vedená z ideologických pohnutek – boj za určitou vizi, často vedený i přes masmédia.</a:t>
            </a:r>
          </a:p>
          <a:p>
            <a:r>
              <a:rPr lang="cs-CZ" dirty="0" smtClean="0"/>
              <a:t>Studená válka – vyhraněná podoba ideologické války, bez faktických a reálných bojových střetů, vedená na poli propagandy a vyhroceného zbrojení.</a:t>
            </a:r>
          </a:p>
          <a:p>
            <a:endParaRPr lang="cs-CZ" dirty="0"/>
          </a:p>
          <a:p>
            <a:r>
              <a:rPr lang="cs-CZ" dirty="0" smtClean="0"/>
              <a:t>Biologická válka.</a:t>
            </a:r>
          </a:p>
          <a:p>
            <a:r>
              <a:rPr lang="cs-CZ" dirty="0" smtClean="0"/>
              <a:t>Chemická válka.</a:t>
            </a:r>
          </a:p>
          <a:p>
            <a:r>
              <a:rPr lang="cs-CZ" dirty="0" smtClean="0"/>
              <a:t>Jaderná válka.</a:t>
            </a:r>
          </a:p>
          <a:p>
            <a:r>
              <a:rPr lang="cs-CZ" dirty="0" smtClean="0"/>
              <a:t>Partyzánská válka.</a:t>
            </a:r>
          </a:p>
          <a:p>
            <a:endParaRPr lang="cs-CZ" dirty="0"/>
          </a:p>
          <a:p>
            <a:r>
              <a:rPr lang="cs-CZ" dirty="0" smtClean="0"/>
              <a:t>Blesková válka (Blitzkrieg).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13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CASUS BELLI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Incident, událost, záminka pro vyhlášení války.</a:t>
            </a:r>
          </a:p>
          <a:p>
            <a:r>
              <a:rPr lang="cs-CZ" dirty="0" smtClean="0"/>
              <a:t>Z nejznámějších:</a:t>
            </a:r>
          </a:p>
          <a:p>
            <a:pPr marL="457200" indent="-457200">
              <a:buAutoNum type="alphaLcParenR"/>
            </a:pPr>
            <a:r>
              <a:rPr lang="cs-CZ" dirty="0" smtClean="0"/>
              <a:t>2.(3.) pražská defenestrace 1618 – rozpoutání 30tileté války.</a:t>
            </a:r>
          </a:p>
          <a:p>
            <a:pPr marL="457200" indent="-457200">
              <a:buAutoNum type="alphaLcParenR"/>
            </a:pPr>
            <a:r>
              <a:rPr lang="cs-CZ" dirty="0" smtClean="0"/>
              <a:t>Sarajevský atentát na následníka </a:t>
            </a:r>
            <a:r>
              <a:rPr lang="cs-CZ" dirty="0" err="1" smtClean="0"/>
              <a:t>rakousko</a:t>
            </a:r>
            <a:r>
              <a:rPr lang="cs-CZ" dirty="0" smtClean="0"/>
              <a:t> uherského trůnu, Ferdinanda d´Este – červen 1914.</a:t>
            </a:r>
          </a:p>
          <a:p>
            <a:pPr marL="457200" indent="-457200">
              <a:buAutoNum type="alphaLcParenR"/>
            </a:pPr>
            <a:r>
              <a:rPr lang="cs-CZ" dirty="0" smtClean="0"/>
              <a:t>Fingované přepadení vysílací stanice v Gliwicích, 31.8.1939 – napadení Polska, rozpoutání 2.světové války.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148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VÁLEK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 značné míry shodné s typologií válek. Z nejčastějších:</a:t>
            </a:r>
          </a:p>
          <a:p>
            <a:pPr marL="457200" indent="-457200">
              <a:buAutoNum type="alphaLcParenR"/>
            </a:pPr>
            <a:r>
              <a:rPr lang="cs-CZ" dirty="0"/>
              <a:t>T</a:t>
            </a:r>
            <a:r>
              <a:rPr lang="cs-CZ" dirty="0" smtClean="0"/>
              <a:t>eritoriální, touha po zisku. Též koloniální.</a:t>
            </a:r>
          </a:p>
          <a:p>
            <a:pPr marL="457200" indent="-457200">
              <a:buAutoNum type="alphaLcParenR"/>
            </a:pPr>
            <a:r>
              <a:rPr lang="cs-CZ" dirty="0" smtClean="0"/>
              <a:t>Politické, zde často i války občanské.</a:t>
            </a:r>
          </a:p>
          <a:p>
            <a:pPr marL="457200" indent="-457200">
              <a:buAutoNum type="alphaLcParenR"/>
            </a:pPr>
            <a:r>
              <a:rPr lang="cs-CZ" dirty="0" smtClean="0"/>
              <a:t>Náboženské a ideologické.</a:t>
            </a:r>
          </a:p>
          <a:p>
            <a:pPr marL="457200" indent="-4572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52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A TAKTIKA BOJE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Obrovské proměny v celé chronologii válek – způsob a vedení boje se zásadně proměňovaly,  též zbraně.</a:t>
            </a:r>
          </a:p>
          <a:p>
            <a:r>
              <a:rPr lang="cs-CZ" dirty="0" smtClean="0"/>
              <a:t>Chetitské válečnictví.</a:t>
            </a:r>
          </a:p>
          <a:p>
            <a:r>
              <a:rPr lang="cs-CZ" dirty="0" smtClean="0"/>
              <a:t>Starořecké válečnictví, makedonská falanga.</a:t>
            </a:r>
          </a:p>
          <a:p>
            <a:r>
              <a:rPr lang="cs-CZ" dirty="0" smtClean="0"/>
              <a:t>Starořímské válečnictví, římské legie.</a:t>
            </a:r>
          </a:p>
          <a:p>
            <a:r>
              <a:rPr lang="cs-CZ" dirty="0" smtClean="0"/>
              <a:t>Středověké válečnictví, rytíři, křižáci.</a:t>
            </a:r>
          </a:p>
          <a:p>
            <a:r>
              <a:rPr lang="cs-CZ" dirty="0" smtClean="0"/>
              <a:t>Raně novověké a novověké válečnictví – mušketýři, </a:t>
            </a:r>
            <a:r>
              <a:rPr lang="cs-CZ" dirty="0" err="1" smtClean="0"/>
              <a:t>pikanýři</a:t>
            </a:r>
            <a:r>
              <a:rPr lang="cs-CZ" dirty="0" smtClean="0"/>
              <a:t>, napoleonská vojska.</a:t>
            </a:r>
          </a:p>
          <a:p>
            <a:r>
              <a:rPr lang="cs-CZ" dirty="0" smtClean="0"/>
              <a:t>Válečnictví 20.st. – překonání  tradičních zákopových válek, souboje na souši, ve vzduchu i ve vodách za širokého použití techniky.</a:t>
            </a:r>
          </a:p>
          <a:p>
            <a:r>
              <a:rPr lang="cs-CZ" dirty="0" smtClean="0"/>
              <a:t>Válečnictví 21.století – nejmodernější technologie, jaderný potencionál, balistické střely,…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559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VÁLKY VE STAROVĚKU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Řecko – perské války – 499 – 448 B.C.</a:t>
            </a:r>
          </a:p>
          <a:p>
            <a:r>
              <a:rPr lang="cs-CZ" dirty="0" smtClean="0"/>
              <a:t>Peloponéské války – 431 – 404 B.C.</a:t>
            </a:r>
          </a:p>
          <a:p>
            <a:r>
              <a:rPr lang="cs-CZ" dirty="0" smtClean="0"/>
              <a:t>Tažení Alexandra Makedonského – 334 – 323 B.C.</a:t>
            </a:r>
          </a:p>
          <a:p>
            <a:r>
              <a:rPr lang="cs-CZ" dirty="0" smtClean="0"/>
              <a:t>Punské války – 264 – 146 B.C.</a:t>
            </a:r>
          </a:p>
          <a:p>
            <a:r>
              <a:rPr lang="cs-CZ" dirty="0" smtClean="0"/>
              <a:t>Caesarova tažení – 58 – 45 B.C.</a:t>
            </a:r>
          </a:p>
          <a:p>
            <a:r>
              <a:rPr lang="cs-CZ" dirty="0" smtClean="0"/>
              <a:t>Občanské války v Římě – 44 – 31 B.C.</a:t>
            </a:r>
          </a:p>
          <a:p>
            <a:r>
              <a:rPr lang="cs-CZ" dirty="0" smtClean="0"/>
              <a:t>První židovská válka – 66 – 70 n.l.</a:t>
            </a:r>
          </a:p>
          <a:p>
            <a:r>
              <a:rPr lang="cs-CZ" dirty="0" smtClean="0"/>
              <a:t>Povstání Bar </a:t>
            </a:r>
            <a:r>
              <a:rPr lang="cs-CZ" dirty="0" err="1" smtClean="0"/>
              <a:t>Kochby</a:t>
            </a:r>
            <a:r>
              <a:rPr lang="cs-CZ" dirty="0" smtClean="0"/>
              <a:t> a druhá židovská válka – 132 – 135 n.l.</a:t>
            </a:r>
          </a:p>
          <a:p>
            <a:r>
              <a:rPr lang="cs-CZ" dirty="0" smtClean="0"/>
              <a:t>Barbarské vpády do Evropy – od r.375 n.l. a během 5.st., </a:t>
            </a:r>
            <a:r>
              <a:rPr lang="cs-CZ" smtClean="0"/>
              <a:t>476 vyvrácení Říma.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3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VÁLKY VE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1096 – 1291 – křížové výpravy do Svaté země.</a:t>
            </a:r>
          </a:p>
          <a:p>
            <a:r>
              <a:rPr lang="cs-CZ" dirty="0" smtClean="0"/>
              <a:t>1223 – 1480 – vpády Mongolů do ruských knížectví.</a:t>
            </a:r>
          </a:p>
          <a:p>
            <a:r>
              <a:rPr lang="cs-CZ" dirty="0" smtClean="0"/>
              <a:t>1337 – 1453 – Stoletá válka, konflikt mezi Anglií a Francií.</a:t>
            </a:r>
          </a:p>
          <a:p>
            <a:r>
              <a:rPr lang="cs-CZ" dirty="0" smtClean="0"/>
              <a:t>1420 – 1436 – husitské války.</a:t>
            </a:r>
          </a:p>
          <a:p>
            <a:r>
              <a:rPr lang="cs-CZ" dirty="0" smtClean="0"/>
              <a:t>1455 – 1485 – </a:t>
            </a:r>
            <a:r>
              <a:rPr lang="cs-CZ" dirty="0"/>
              <a:t>V</a:t>
            </a:r>
            <a:r>
              <a:rPr lang="cs-CZ" dirty="0" smtClean="0"/>
              <a:t>álka růží.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699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Války v novověku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1562 – 1598 – hugenotské války ve Francii (celkem 8).</a:t>
            </a:r>
          </a:p>
          <a:p>
            <a:r>
              <a:rPr lang="cs-CZ" dirty="0" smtClean="0"/>
              <a:t>1568 – 1648 – </a:t>
            </a:r>
            <a:r>
              <a:rPr lang="cs-CZ" dirty="0" err="1" smtClean="0"/>
              <a:t>tzv.osmdesátiletá</a:t>
            </a:r>
            <a:r>
              <a:rPr lang="cs-CZ" dirty="0" smtClean="0"/>
              <a:t> válka mezi Nizozemím a Španělskem, zakončená uznáním nezávislosti Nizozemí na Španělsku.</a:t>
            </a:r>
          </a:p>
          <a:p>
            <a:r>
              <a:rPr lang="cs-CZ" dirty="0" smtClean="0"/>
              <a:t>1618 – 1648 – třicetiletá válka mezi Katolickou ligou a Protestantskou unií.</a:t>
            </a:r>
          </a:p>
          <a:p>
            <a:r>
              <a:rPr lang="cs-CZ" dirty="0" smtClean="0"/>
              <a:t>1700 – 1721 – Severní válka mezi Švédskem a Ruskem.</a:t>
            </a:r>
          </a:p>
          <a:p>
            <a:r>
              <a:rPr lang="cs-CZ" dirty="0" smtClean="0"/>
              <a:t>1701 – 1714 – války o španělské dědictví.</a:t>
            </a:r>
          </a:p>
          <a:p>
            <a:r>
              <a:rPr lang="cs-CZ" dirty="0" smtClean="0"/>
              <a:t>1740 – 1748 – války o habsburské dědictví.</a:t>
            </a:r>
          </a:p>
          <a:p>
            <a:r>
              <a:rPr lang="cs-CZ" dirty="0" smtClean="0"/>
              <a:t>1756 – 1763 – Sedmiletá válka.</a:t>
            </a:r>
          </a:p>
          <a:p>
            <a:r>
              <a:rPr lang="cs-CZ" dirty="0" smtClean="0"/>
              <a:t>1775 – 1783 – válka za nezávislost v USA.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8730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Válka v moderních dějinách (19.st.)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1792 – 1802 – francouzské revoluční války</a:t>
            </a:r>
          </a:p>
          <a:p>
            <a:r>
              <a:rPr lang="cs-CZ" dirty="0" smtClean="0"/>
              <a:t>1803 – 1815 – napoleonské války.</a:t>
            </a:r>
          </a:p>
          <a:p>
            <a:r>
              <a:rPr lang="cs-CZ" dirty="0" smtClean="0"/>
              <a:t>1853 – 1856 – Krymská válka.</a:t>
            </a:r>
          </a:p>
          <a:p>
            <a:r>
              <a:rPr lang="cs-CZ" dirty="0" smtClean="0"/>
              <a:t>1861 – 1865 – Občanská válka v USA.</a:t>
            </a:r>
          </a:p>
          <a:p>
            <a:r>
              <a:rPr lang="cs-CZ" dirty="0" smtClean="0"/>
              <a:t>1866 – prusko</a:t>
            </a:r>
            <a:r>
              <a:rPr lang="cs-CZ" dirty="0"/>
              <a:t>-</a:t>
            </a:r>
            <a:r>
              <a:rPr lang="cs-CZ" dirty="0" smtClean="0"/>
              <a:t>rakouská válka.</a:t>
            </a:r>
          </a:p>
          <a:p>
            <a:r>
              <a:rPr lang="cs-CZ" dirty="0" smtClean="0"/>
              <a:t>1869 – 1871 – prusko-francouzská válka.</a:t>
            </a:r>
          </a:p>
          <a:p>
            <a:r>
              <a:rPr lang="cs-CZ" dirty="0" smtClean="0"/>
              <a:t>1877 – 1878 – rusko-turecká válka.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198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Války v moderních dějinách (20.st.)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1880 – 1902 – búrské války.</a:t>
            </a:r>
          </a:p>
          <a:p>
            <a:r>
              <a:rPr lang="cs-CZ" dirty="0" smtClean="0"/>
              <a:t>1904 – 1905 – rusko-japonská válka.</a:t>
            </a:r>
          </a:p>
          <a:p>
            <a:r>
              <a:rPr lang="cs-CZ" dirty="0" smtClean="0"/>
              <a:t>1914 – 1918 – první světová válka.</a:t>
            </a:r>
          </a:p>
          <a:p>
            <a:r>
              <a:rPr lang="cs-CZ" dirty="0" smtClean="0"/>
              <a:t>1935 – válka v Habeši</a:t>
            </a:r>
          </a:p>
          <a:p>
            <a:r>
              <a:rPr lang="cs-CZ" dirty="0" smtClean="0"/>
              <a:t>1936 – 1939 – španělská občanská válka.</a:t>
            </a:r>
          </a:p>
          <a:p>
            <a:r>
              <a:rPr lang="cs-CZ" dirty="0" smtClean="0"/>
              <a:t>1937 – 1945 – japonsko-čínská válka.</a:t>
            </a:r>
          </a:p>
          <a:p>
            <a:r>
              <a:rPr lang="cs-CZ" dirty="0" smtClean="0"/>
              <a:t>1939 – 1945 – druhá světová válka.</a:t>
            </a:r>
          </a:p>
          <a:p>
            <a:r>
              <a:rPr lang="cs-CZ" dirty="0" smtClean="0"/>
              <a:t>1950 – 1953 – korejská válka.</a:t>
            </a:r>
          </a:p>
          <a:p>
            <a:r>
              <a:rPr lang="cs-CZ" dirty="0" smtClean="0"/>
              <a:t>1964 – 1975 – válka ve Vietnamu.</a:t>
            </a:r>
          </a:p>
          <a:p>
            <a:r>
              <a:rPr lang="cs-CZ" dirty="0" smtClean="0"/>
              <a:t>1948 – 1982 – války v oblasti Blízkého východu.</a:t>
            </a:r>
          </a:p>
          <a:p>
            <a:r>
              <a:rPr lang="cs-CZ" dirty="0" smtClean="0"/>
              <a:t>1979 – 1989 – sovětská invaze v Afghánistánu.</a:t>
            </a:r>
          </a:p>
          <a:p>
            <a:r>
              <a:rPr lang="cs-CZ" dirty="0" smtClean="0"/>
              <a:t>1982 – válka o Falklandy.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552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Války v moderních dějinách (20.st.)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1990 – 91 – válka v Zálivu.</a:t>
            </a:r>
          </a:p>
          <a:p>
            <a:r>
              <a:rPr lang="cs-CZ" dirty="0" smtClean="0"/>
              <a:t>1991 – 1995 – občanská válka v Jugoslávii.</a:t>
            </a:r>
          </a:p>
          <a:p>
            <a:r>
              <a:rPr lang="cs-CZ" dirty="0" smtClean="0"/>
              <a:t>1998 – 1999 – válka </a:t>
            </a:r>
            <a:r>
              <a:rPr lang="cs-CZ" smtClean="0"/>
              <a:t>v Kosovu.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466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KONFLIKTY 21.STOLETÍ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2001 – současnost – operace Trvalá svoboda (též válka proti terorismu, vyhlášená USA proti jakýmkoliv formám terorismu).</a:t>
            </a:r>
          </a:p>
          <a:p>
            <a:r>
              <a:rPr lang="cs-CZ" dirty="0" smtClean="0"/>
              <a:t>2003 – 2011 – válka v Iráku (též Druhá válka v Zálivu).</a:t>
            </a:r>
          </a:p>
          <a:p>
            <a:r>
              <a:rPr lang="cs-CZ" dirty="0" smtClean="0"/>
              <a:t>2003 – 2009 – konflikt v </a:t>
            </a:r>
            <a:r>
              <a:rPr lang="cs-CZ" dirty="0" err="1" smtClean="0"/>
              <a:t>Dárfúru</a:t>
            </a:r>
            <a:r>
              <a:rPr lang="cs-CZ" dirty="0" smtClean="0"/>
              <a:t> (mezi černošským obyvatelstvem a islámskou vládou v Súdánu).</a:t>
            </a:r>
          </a:p>
          <a:p>
            <a:r>
              <a:rPr lang="cs-CZ" dirty="0" smtClean="0"/>
              <a:t>2008 – válka v Jižní </a:t>
            </a:r>
            <a:r>
              <a:rPr lang="cs-CZ" dirty="0" err="1" smtClean="0"/>
              <a:t>Osetii</a:t>
            </a:r>
            <a:r>
              <a:rPr lang="cs-CZ" dirty="0"/>
              <a:t> </a:t>
            </a:r>
            <a:r>
              <a:rPr lang="cs-CZ" dirty="0" smtClean="0"/>
              <a:t>(anexe ruské armády do Gruzie).</a:t>
            </a:r>
          </a:p>
          <a:p>
            <a:r>
              <a:rPr lang="cs-CZ" dirty="0" smtClean="0"/>
              <a:t>2011 – vojenská intervence v </a:t>
            </a:r>
            <a:r>
              <a:rPr lang="cs-CZ" dirty="0" err="1" smtClean="0"/>
              <a:t>Libyii</a:t>
            </a:r>
            <a:r>
              <a:rPr lang="cs-CZ" dirty="0" smtClean="0"/>
              <a:t>.</a:t>
            </a:r>
          </a:p>
          <a:p>
            <a:r>
              <a:rPr lang="cs-CZ" dirty="0" smtClean="0"/>
              <a:t>2011 – 2013  – konflikt v Sýrii.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1283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dirty="0" smtClean="0"/>
              <a:t>OBRAZOVÁ ČÁST</a:t>
            </a:r>
          </a:p>
          <a:p>
            <a:pPr marL="0" indent="0" algn="ctr">
              <a:buNone/>
            </a:pPr>
            <a:r>
              <a:rPr lang="cs-CZ" sz="8000" dirty="0" smtClean="0"/>
              <a:t>+ ÚKOLY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2797165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O KTEROU UDÁLOST SE JEDNÁ? BLÍŽE OKOMENTUJTE – MÍSTO, ROK, AKTÉŘI, CO NÁSLEDOVALO?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35219"/>
            <a:ext cx="6480720" cy="4850539"/>
          </a:xfrm>
        </p:spPr>
      </p:pic>
    </p:spTree>
    <p:extLst>
      <p:ext uri="{BB962C8B-B14F-4D97-AF65-F5344CB8AC3E}">
        <p14:creationId xmlns:p14="http://schemas.microsoft.com/office/powerpoint/2010/main" val="642157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KTERÁ OSOBNOST JE ZDE VYOBRAZENA? JAKÉ JSOU BLIŽŠÍ OKOLNOSTI JEJÍ SMRTI? CO OZNAČUJE TERMÍN „CASUS BELLI“?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362" y="1600200"/>
            <a:ext cx="3539276" cy="4873625"/>
          </a:xfrm>
        </p:spPr>
      </p:pic>
    </p:spTree>
    <p:extLst>
      <p:ext uri="{BB962C8B-B14F-4D97-AF65-F5344CB8AC3E}">
        <p14:creationId xmlns:p14="http://schemas.microsoft.com/office/powerpoint/2010/main" val="97330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KTEŘÍ DVA SOUPEŘI SE STŘETLI V BITVĚ U ISSU? KE KTERÉMU VÁLEČNICTVÍ LZE VÝJEV PŘIŘADIT? CO ZNAMENÁ POJEM „FALANGA“?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00808"/>
            <a:ext cx="8213840" cy="3600400"/>
          </a:xfrm>
        </p:spPr>
      </p:pic>
    </p:spTree>
    <p:extLst>
      <p:ext uri="{BB962C8B-B14F-4D97-AF65-F5344CB8AC3E}">
        <p14:creationId xmlns:p14="http://schemas.microsoft.com/office/powerpoint/2010/main" val="32623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KTERÁ UDÁLOST JE ZDE VYOBRAZENA? NÁPOVĚDOU BUDIŽ I ZOBECNĚLÉ OZNAČENÍ PRO NIČITELE.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404" y="1600200"/>
            <a:ext cx="6757192" cy="4873625"/>
          </a:xfrm>
        </p:spPr>
      </p:pic>
    </p:spTree>
    <p:extLst>
      <p:ext uri="{BB962C8B-B14F-4D97-AF65-F5344CB8AC3E}">
        <p14:creationId xmlns:p14="http://schemas.microsoft.com/office/powerpoint/2010/main" val="38660031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POPIŠTE ATRIBUTY STŘEDOVĚKÉHO RYTÍŘE. PROTI KOMU BYLY VE STŘEDOVĚKU VEDENY KŘÍŽOVÉ VÝPRAVY?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525478"/>
            <a:ext cx="3114689" cy="4783842"/>
          </a:xfrm>
        </p:spPr>
      </p:pic>
    </p:spTree>
    <p:extLst>
      <p:ext uri="{BB962C8B-B14F-4D97-AF65-F5344CB8AC3E}">
        <p14:creationId xmlns:p14="http://schemas.microsoft.com/office/powerpoint/2010/main" val="37156528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ZDE JE VYOBRAZENA BITVA U SLAVKOVA. KDY SE ODEHRÁLA A S JAKÝM VÝSLEDKEM? POD JAKÝM JINÝM NÁZVEM VEŠLA DO DĚJIN?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79447"/>
            <a:ext cx="7467600" cy="3715131"/>
          </a:xfrm>
        </p:spPr>
      </p:pic>
    </p:spTree>
    <p:extLst>
      <p:ext uri="{BB962C8B-B14F-4D97-AF65-F5344CB8AC3E}">
        <p14:creationId xmlns:p14="http://schemas.microsoft.com/office/powerpoint/2010/main" val="1444330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TATO VÁLKA 19.STOLETÍ SI ZÍSKALA OZNAČENÍ „PRVNÍ MODERNÍM ZPŮSOBEM VEDENÁ VÁLKA“.O KTERÝ KONFLIKT ŠLO?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644782"/>
            <a:ext cx="6760708" cy="4808554"/>
          </a:xfrm>
        </p:spPr>
      </p:pic>
    </p:spTree>
    <p:extLst>
      <p:ext uri="{BB962C8B-B14F-4D97-AF65-F5344CB8AC3E}">
        <p14:creationId xmlns:p14="http://schemas.microsoft.com/office/powerpoint/2010/main" val="10949511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VYLODĚNÍ SPOJENCŮ V EVROPĚ BĚHEM 2.SVĚTOVÉ VÁLKY. JAK NAZÝVÁME TUTO OPERACI? KDY PROBĚHLA? NA KTERÉ PLÁŽI PROBĚHLY NEJKRVAVĚJŠÍ BOJE?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988840"/>
            <a:ext cx="6007704" cy="4303018"/>
          </a:xfrm>
        </p:spPr>
      </p:pic>
    </p:spTree>
    <p:extLst>
      <p:ext uri="{BB962C8B-B14F-4D97-AF65-F5344CB8AC3E}">
        <p14:creationId xmlns:p14="http://schemas.microsoft.com/office/powerpoint/2010/main" val="42356298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VÝBUCH JADERNÝCH NÁLOŽÍ (ZDE NAD NAGASAKI) ZAPOČAL NOVOU ÉRU VE VÁLEČNICTVÍ.KDYSE TAK STALO? KDO ZKONSTRUOVAL 1.JADERNOU NÁLOŽ?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2200" y="1600200"/>
            <a:ext cx="4077599" cy="4873625"/>
          </a:xfrm>
        </p:spPr>
      </p:pic>
    </p:spTree>
    <p:extLst>
      <p:ext uri="{BB962C8B-B14F-4D97-AF65-F5344CB8AC3E}">
        <p14:creationId xmlns:p14="http://schemas.microsoft.com/office/powerpoint/2010/main" val="22273543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28215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VÝJEV Z VÁLKY VE VIETNAMU</a:t>
            </a:r>
            <a:r>
              <a:rPr lang="cs-CZ" dirty="0" smtClean="0"/>
              <a:t>. </a:t>
            </a:r>
            <a:r>
              <a:rPr lang="cs-CZ" sz="2400" dirty="0" smtClean="0"/>
              <a:t>KDY A PROČ PROBĚHL TENTO KONFLIKT? JAKÉ JE VAŠE OSOBNÍ HODNOCENÍ ROLE USA V TOMTO KONFLIKTU? 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392" y="1600200"/>
            <a:ext cx="4849216" cy="4873625"/>
          </a:xfrm>
        </p:spPr>
      </p:pic>
    </p:spTree>
    <p:extLst>
      <p:ext uri="{BB962C8B-B14F-4D97-AF65-F5344CB8AC3E}">
        <p14:creationId xmlns:p14="http://schemas.microsoft.com/office/powerpoint/2010/main" val="21002143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www.wikipedia.cz</a:t>
            </a:r>
            <a:endParaRPr lang="cs-CZ" dirty="0" smtClean="0"/>
          </a:p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7335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JOHANN PHILIPP ABELINUS.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commons.wikimedia.org/wiki/File:Defenestration-prague-1618.jpg</a:t>
            </a:r>
            <a:endParaRPr lang="cs-CZ" dirty="0" smtClean="0"/>
          </a:p>
          <a:p>
            <a:r>
              <a:rPr lang="it-IT" dirty="0"/>
              <a:t>CARL PIETZNER. </a:t>
            </a:r>
            <a:r>
              <a:rPr lang="it-IT" i="1" dirty="0"/>
              <a:t>wikipedia</a:t>
            </a:r>
            <a:r>
              <a:rPr lang="it-IT" dirty="0"/>
              <a:t> [online]. [cit. 13.10.2013]. Dostupný na WWW: </a:t>
            </a:r>
            <a:r>
              <a:rPr lang="it-IT" dirty="0">
                <a:hlinkClick r:id="rId3"/>
              </a:rPr>
              <a:t>http://commons.wikimedia.org/wiki/File:Archduke_Franz_Ferdinand_of_Austria_-_</a:t>
            </a:r>
            <a:r>
              <a:rPr lang="it-IT" dirty="0" smtClean="0">
                <a:hlinkClick r:id="rId3"/>
              </a:rPr>
              <a:t>b%26w.jpg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cs.wikipedia.org/wiki/Soubor:Battle_of_Issus.jpg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commons.wikimedia.org/wiki/File:Vandals_plundering.jpg</a:t>
            </a:r>
            <a:endParaRPr lang="cs-CZ" dirty="0" smtClean="0"/>
          </a:p>
          <a:p>
            <a:r>
              <a:rPr lang="cs-CZ" dirty="0"/>
              <a:t>BRITISH LIBRARY.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cs.wikipedia.org/wiki/Soubor:Westminster_Knight.jpg</a:t>
            </a:r>
            <a:endParaRPr lang="cs-CZ" dirty="0" smtClean="0"/>
          </a:p>
          <a:p>
            <a:r>
              <a:rPr lang="fr-FR" dirty="0"/>
              <a:t>L’HISTOIRE PAR L’IMAGE [1], DIGITAL VERSION PRODUCED BY AGENCE PHOTOGRAPHIQUE DE LA RÉUNION DES MUSÉES NATIONAUX. </a:t>
            </a:r>
            <a:r>
              <a:rPr lang="fr-FR" i="1" dirty="0"/>
              <a:t>WIKIPEDIA</a:t>
            </a:r>
            <a:r>
              <a:rPr lang="fr-FR" dirty="0"/>
              <a:t> [online]. [cit. 13.10.2013]. Dostupný na WWW: </a:t>
            </a:r>
            <a:r>
              <a:rPr lang="fr-FR" dirty="0">
                <a:hlinkClick r:id="rId7"/>
              </a:rPr>
              <a:t>http://</a:t>
            </a:r>
            <a:r>
              <a:rPr lang="fr-FR" dirty="0" smtClean="0">
                <a:hlinkClick r:id="rId7"/>
              </a:rPr>
              <a:t>cs.wikipedia.org/wiki/Soubor:Austerlitz-baron-Pascal.jpg</a:t>
            </a:r>
            <a:endParaRPr lang="cs-CZ" dirty="0" smtClean="0"/>
          </a:p>
          <a:p>
            <a:r>
              <a:rPr lang="cs-CZ" dirty="0"/>
              <a:t>NEZNÁMÝ.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commons.wikimedia.org/wiki/File:VicksburgBlockade.jpg</a:t>
            </a:r>
            <a:endParaRPr lang="cs-CZ" dirty="0" smtClean="0"/>
          </a:p>
          <a:p>
            <a:r>
              <a:rPr lang="cs-CZ" dirty="0"/>
              <a:t>TAAK.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cs.wikipedia.org/wiki/Soubor:Approaching_Omaha.jpg</a:t>
            </a:r>
            <a:endParaRPr lang="cs-CZ" dirty="0" smtClean="0"/>
          </a:p>
          <a:p>
            <a:r>
              <a:rPr lang="cs-CZ" dirty="0" smtClean="0"/>
              <a:t>CHARLES LEVY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13.10.2013].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cs.wikipedia.org/wiki/Soubor:Nagasakibomb.jpg</a:t>
            </a:r>
            <a:endParaRPr lang="cs-CZ" dirty="0" smtClean="0"/>
          </a:p>
          <a:p>
            <a:r>
              <a:rPr lang="en-US" dirty="0"/>
              <a:t>HOWARD C. BREEDLOVE. </a:t>
            </a:r>
            <a:r>
              <a:rPr lang="en-US" i="1" dirty="0" err="1"/>
              <a:t>wikipedia</a:t>
            </a:r>
            <a:r>
              <a:rPr lang="en-US" dirty="0"/>
              <a:t> [online]. [cit. 13.10.2013].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11"/>
              </a:rPr>
              <a:t>http://</a:t>
            </a:r>
            <a:r>
              <a:rPr lang="en-US" dirty="0" smtClean="0">
                <a:hlinkClick r:id="rId11"/>
              </a:rPr>
              <a:t>cs.wikipedia.org/wiki/Soubor:Vietnamtunnel.jpg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0884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186</TotalTime>
  <Words>1229</Words>
  <Application>Microsoft Office PowerPoint</Application>
  <PresentationFormat>Předvádění na obrazovce (4:3)</PresentationFormat>
  <Paragraphs>133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Arkýř</vt:lpstr>
      <vt:lpstr>Microsoft PowerPoint 97-2003 Presentation</vt:lpstr>
      <vt:lpstr>Prezentace aplikace PowerPoint</vt:lpstr>
      <vt:lpstr>VÁLKY V DĚJINÁCH LIDSTVA</vt:lpstr>
      <vt:lpstr>TYPOLOGIE VÁLEK</vt:lpstr>
      <vt:lpstr>TYPOLOGIE VÁLEK - POKRAČOVÁNÍ</vt:lpstr>
      <vt:lpstr>CASUS BELLI</vt:lpstr>
      <vt:lpstr>PŘÍČINY VÁLEK</vt:lpstr>
      <vt:lpstr>STRATEGIE A TAKTIKA BOJE</vt:lpstr>
      <vt:lpstr>VÁLKY VE STAROVĚKU</vt:lpstr>
      <vt:lpstr>VÁLKY VE STŘEDOVĚKU</vt:lpstr>
      <vt:lpstr>Války v novověku</vt:lpstr>
      <vt:lpstr>Válka v moderních dějinách (19.st.)</vt:lpstr>
      <vt:lpstr>Války v moderních dějinách (20.st.)</vt:lpstr>
      <vt:lpstr>Války v moderních dějinách (20.st.)</vt:lpstr>
      <vt:lpstr>KONFLIKTY 21.STOLETÍ</vt:lpstr>
      <vt:lpstr>Prezentace aplikace PowerPoint</vt:lpstr>
      <vt:lpstr>O KTEROU UDÁLOST SE JEDNÁ? BLÍŽE OKOMENTUJTE – MÍSTO, ROK, AKTÉŘI, CO NÁSLEDOVALO?</vt:lpstr>
      <vt:lpstr>KTERÁ OSOBNOST JE ZDE VYOBRAZENA? JAKÉ JSOU BLIŽŠÍ OKOLNOSTI JEJÍ SMRTI? CO OZNAČUJE TERMÍN „CASUS BELLI“?</vt:lpstr>
      <vt:lpstr>KTEŘÍ DVA SOUPEŘI SE STŘETLI V BITVĚ U ISSU? KE KTERÉMU VÁLEČNICTVÍ LZE VÝJEV PŘIŘADIT? CO ZNAMENÁ POJEM „FALANGA“?</vt:lpstr>
      <vt:lpstr>KTERÁ UDÁLOST JE ZDE VYOBRAZENA? NÁPOVĚDOU BUDIŽ I ZOBECNĚLÉ OZNAČENÍ PRO NIČITELE.</vt:lpstr>
      <vt:lpstr>POPIŠTE ATRIBUTY STŘEDOVĚKÉHO RYTÍŘE. PROTI KOMU BYLY VE STŘEDOVĚKU VEDENY KŘÍŽOVÉ VÝPRAVY?</vt:lpstr>
      <vt:lpstr>ZDE JE VYOBRAZENA BITVA U SLAVKOVA. KDY SE ODEHRÁLA A S JAKÝM VÝSLEDKEM? POD JAKÝM JINÝM NÁZVEM VEŠLA DO DĚJIN?</vt:lpstr>
      <vt:lpstr>TATO VÁLKA 19.STOLETÍ SI ZÍSKALA OZNAČENÍ „PRVNÍ MODERNÍM ZPŮSOBEM VEDENÁ VÁLKA“.O KTERÝ KONFLIKT ŠLO?</vt:lpstr>
      <vt:lpstr>VYLODĚNÍ SPOJENCŮ V EVROPĚ BĚHEM 2.SVĚTOVÉ VÁLKY. JAK NAZÝVÁME TUTO OPERACI? KDY PROBĚHLA? NA KTERÉ PLÁŽI PROBĚHLY NEJKRVAVĚJŠÍ BOJE?</vt:lpstr>
      <vt:lpstr>VÝBUCH JADERNÝCH NÁLOŽÍ (ZDE NAD NAGASAKI) ZAPOČAL NOVOU ÉRU VE VÁLEČNICTVÍ.KDYSE TAK STALO? KDO ZKONSTRUOVAL 1.JADERNOU NÁLOŽ?</vt:lpstr>
      <vt:lpstr>VÝJEV Z VÁLKY VE VIETNAMU. KDY A PROČ PROBĚHL TENTO KONFLIKT? JAKÉ JE VAŠE OSOBNÍ HODNOCENÍ ROLE USA V TOMTO KONFLIKTU? </vt:lpstr>
      <vt:lpstr>použité zdroje</vt:lpstr>
      <vt:lpstr>POUŽITÉ OBRÁZKY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VÁLKY V DĚJINÁCH LIDSTVA</dc:title>
  <dc:creator>ivan</dc:creator>
  <cp:lastModifiedBy>Iva Herrmannová</cp:lastModifiedBy>
  <cp:revision>21</cp:revision>
  <dcterms:created xsi:type="dcterms:W3CDTF">2013-10-06T19:22:38Z</dcterms:created>
  <dcterms:modified xsi:type="dcterms:W3CDTF">2013-11-17T13:32:29Z</dcterms:modified>
</cp:coreProperties>
</file>