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59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36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FBF0A8-6A7E-44FA-82BB-66F7211A61DC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4DC37-EDCA-4B84-9B38-880A9CD39DF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Warsaw_Pact_Logo.svg" TargetMode="External"/><Relationship Id="rId3" Type="http://schemas.openxmlformats.org/officeDocument/2006/relationships/hyperlink" Target="http://cs.wikipedia.org/wiki/Soubor:Flag_of_the_Soviet_Union.svg" TargetMode="External"/><Relationship Id="rId7" Type="http://schemas.openxmlformats.org/officeDocument/2006/relationships/hyperlink" Target="http://cs.wikipedia.org/wiki/Soubor:Flag_of_NATO.svg" TargetMode="External"/><Relationship Id="rId2" Type="http://schemas.openxmlformats.org/officeDocument/2006/relationships/hyperlink" Target="http://cs.wikipedia.org/wiki/Soubor:Flag_of_the_United_States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iserneVorhang.png" TargetMode="External"/><Relationship Id="rId5" Type="http://schemas.openxmlformats.org/officeDocument/2006/relationships/hyperlink" Target="http://cs.wikipedia.org/wiki/Soubor:Map-Germany-1945.svg" TargetMode="External"/><Relationship Id="rId10" Type="http://schemas.openxmlformats.org/officeDocument/2006/relationships/hyperlink" Target="http://cs.wikipedia.org/wiki/Soubor:Neil_Armstrong_pose.jpg" TargetMode="External"/><Relationship Id="rId4" Type="http://schemas.openxmlformats.org/officeDocument/2006/relationships/hyperlink" Target="http://cs.wikipedia.org/wiki/Soubor:EasternBloc_BorderChange38-48.svg" TargetMode="External"/><Relationship Id="rId9" Type="http://schemas.openxmlformats.org/officeDocument/2006/relationships/hyperlink" Target="http://cs.wikipedia.org/wiki/Soubor:Gagarin_in_Sweden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7846583"/>
              </p:ext>
            </p:extLst>
          </p:nvPr>
        </p:nvGraphicFramePr>
        <p:xfrm>
          <a:off x="0" y="-99392"/>
          <a:ext cx="9143677" cy="71449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3" imgW="3878753" imgH="2907670" progId="PowerPoint.Show.8">
                  <p:embed/>
                </p:oleObj>
              </mc:Choice>
              <mc:Fallback>
                <p:oleObj name="Prezentace" r:id="rId3" imgW="3878753" imgH="2907670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-99392"/>
                        <a:ext cx="9143677" cy="71449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24541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CHARAKTERISTIKA STUDENÉ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1947 - 1991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0923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ÚVODNÍ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7125112" cy="5184576"/>
          </a:xfrm>
        </p:spPr>
        <p:txBody>
          <a:bodyPr>
            <a:normAutofit/>
          </a:bodyPr>
          <a:lstStyle/>
          <a:p>
            <a:r>
              <a:rPr lang="cs-CZ" b="1" dirty="0" smtClean="0"/>
              <a:t>Konflikt mezi Západem a Východem </a:t>
            </a:r>
            <a:r>
              <a:rPr lang="cs-CZ" dirty="0" smtClean="0"/>
              <a:t>– americkou a sovětskou sférou vlivu – vyvolaný důsledky druhé světové války (hlubší kořeny i ve válce samotné) a odlišnými světy demokracie a totality.</a:t>
            </a:r>
          </a:p>
          <a:p>
            <a:r>
              <a:rPr lang="cs-CZ" b="1" dirty="0" smtClean="0"/>
              <a:t>Konflikt se vyznačoval </a:t>
            </a:r>
            <a:r>
              <a:rPr lang="cs-CZ" dirty="0" smtClean="0"/>
              <a:t>vyhraněnou rétorikou obou stran, závody na poli zbrojení (Sovětský svaz ve finále </a:t>
            </a:r>
            <a:r>
              <a:rPr lang="cs-CZ" dirty="0" err="1" smtClean="0"/>
              <a:t>tzv.“uzbrojen</a:t>
            </a:r>
            <a:r>
              <a:rPr lang="cs-CZ" dirty="0" smtClean="0"/>
              <a:t>“), na sportovních kolbištích, v oblasti vědy (hlavně dobývání vesmíru), stranění účastníkům lokálních konfliktů a participace v nich (válka v Koreji, Karibská krize,…) – </a:t>
            </a:r>
            <a:r>
              <a:rPr lang="cs-CZ" dirty="0" err="1" smtClean="0"/>
              <a:t>tzv.zástupné</a:t>
            </a:r>
            <a:r>
              <a:rPr lang="cs-CZ" dirty="0" smtClean="0"/>
              <a:t> války. Špionáže.</a:t>
            </a:r>
          </a:p>
          <a:p>
            <a:r>
              <a:rPr lang="cs-CZ" dirty="0" smtClean="0"/>
              <a:t>V Evropě se jedná též o </a:t>
            </a:r>
            <a:r>
              <a:rPr lang="cs-CZ" b="1" dirty="0" smtClean="0"/>
              <a:t>„železnou oponu“</a:t>
            </a:r>
            <a:r>
              <a:rPr lang="cs-CZ" dirty="0" smtClean="0"/>
              <a:t> mezi zeměmi západní Evropy a sovětského bloku.</a:t>
            </a:r>
          </a:p>
          <a:p>
            <a:r>
              <a:rPr lang="cs-CZ" dirty="0" smtClean="0"/>
              <a:t>V důsledku rozkolu vznikla i dvě doposud největší vojenská uskupení – </a:t>
            </a:r>
            <a:r>
              <a:rPr lang="cs-CZ" b="1" dirty="0" smtClean="0"/>
              <a:t>Varšavská smlouva a NATO.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96272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NEJVĚTŠÍ SOUPEŘI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24944"/>
            <a:ext cx="4247652" cy="2235326"/>
          </a:xfrm>
        </p:spPr>
      </p:pic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488" y="2967831"/>
            <a:ext cx="3470275" cy="1735137"/>
          </a:xfrm>
        </p:spPr>
      </p:pic>
    </p:spTree>
    <p:extLst>
      <p:ext uri="{BB962C8B-B14F-4D97-AF65-F5344CB8AC3E}">
        <p14:creationId xmlns:p14="http://schemas.microsoft.com/office/powerpoint/2010/main" val="1150979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SFÉRA SOVĚTSKÉHO VLIVU V EVROPĚ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656" y="1806575"/>
            <a:ext cx="2496687" cy="4052888"/>
          </a:xfrm>
        </p:spPr>
      </p:pic>
    </p:spTree>
    <p:extLst>
      <p:ext uri="{BB962C8B-B14F-4D97-AF65-F5344CB8AC3E}">
        <p14:creationId xmlns:p14="http://schemas.microsoft.com/office/powerpoint/2010/main" val="3425689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OKUPAČNÍ ZÓNY NĚMECKA PO R.1945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551" y="1806575"/>
            <a:ext cx="4768898" cy="4052888"/>
          </a:xfrm>
        </p:spPr>
      </p:pic>
    </p:spTree>
    <p:extLst>
      <p:ext uri="{BB962C8B-B14F-4D97-AF65-F5344CB8AC3E}">
        <p14:creationId xmlns:p14="http://schemas.microsoft.com/office/powerpoint/2010/main" val="2247008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EVROPA ROZDĚLENÁ ŽELEZNOU OPONOU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9170" y="1806575"/>
            <a:ext cx="3985659" cy="4052888"/>
          </a:xfrm>
        </p:spPr>
      </p:pic>
    </p:spTree>
    <p:extLst>
      <p:ext uri="{BB962C8B-B14F-4D97-AF65-F5344CB8AC3E}">
        <p14:creationId xmlns:p14="http://schemas.microsoft.com/office/powerpoint/2010/main" val="2117757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NATO, VZNIK 1949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0075" y="1806575"/>
            <a:ext cx="5403850" cy="4052888"/>
          </a:xfrm>
        </p:spPr>
      </p:pic>
    </p:spTree>
    <p:extLst>
      <p:ext uri="{BB962C8B-B14F-4D97-AF65-F5344CB8AC3E}">
        <p14:creationId xmlns:p14="http://schemas.microsoft.com/office/powerpoint/2010/main" val="2936185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VARŠAVSKÁ SMLOUVA, VZNIK 1955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6806" y="1806575"/>
            <a:ext cx="3350387" cy="4052888"/>
          </a:xfrm>
        </p:spPr>
      </p:pic>
    </p:spTree>
    <p:extLst>
      <p:ext uri="{BB962C8B-B14F-4D97-AF65-F5344CB8AC3E}">
        <p14:creationId xmlns:p14="http://schemas.microsoft.com/office/powerpoint/2010/main" val="165115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JURIJ GAGARIN, 12.4.1961 JAKO PRVNÍ OBLETĚL ZEMĚKOULI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800" y="2613819"/>
            <a:ext cx="1676400" cy="2438400"/>
          </a:xfrm>
        </p:spPr>
      </p:pic>
    </p:spTree>
    <p:extLst>
      <p:ext uri="{BB962C8B-B14F-4D97-AF65-F5344CB8AC3E}">
        <p14:creationId xmlns:p14="http://schemas.microsoft.com/office/powerpoint/2010/main" val="7774330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NEIL ARMSTRONG, 1.ČLOVĚK NA MĚSÍCI, 21.7.1969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2000" y="2213769"/>
            <a:ext cx="2540000" cy="3238500"/>
          </a:xfrm>
        </p:spPr>
      </p:pic>
    </p:spTree>
    <p:extLst>
      <p:ext uri="{BB962C8B-B14F-4D97-AF65-F5344CB8AC3E}">
        <p14:creationId xmlns:p14="http://schemas.microsoft.com/office/powerpoint/2010/main" val="30790682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PŘEHLED KONFLIKTŮ S VYSOKÝM MEZINÁRODNÍM NAPĚTÍM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16832"/>
            <a:ext cx="7125112" cy="4627501"/>
          </a:xfrm>
        </p:spPr>
        <p:txBody>
          <a:bodyPr>
            <a:noAutofit/>
          </a:bodyPr>
          <a:lstStyle/>
          <a:p>
            <a:pPr>
              <a:buAutoNum type="arabicParenR"/>
            </a:pPr>
            <a:r>
              <a:rPr lang="cs-CZ" sz="2400" dirty="0" smtClean="0"/>
              <a:t>Berlínská blokáda – 1948 – 49</a:t>
            </a:r>
          </a:p>
          <a:p>
            <a:pPr>
              <a:buAutoNum type="arabicParenR"/>
            </a:pPr>
            <a:r>
              <a:rPr lang="cs-CZ" sz="2400" dirty="0" smtClean="0"/>
              <a:t>Korejská válka – 1950 – 53</a:t>
            </a:r>
          </a:p>
          <a:p>
            <a:pPr>
              <a:buAutoNum type="arabicParenR"/>
            </a:pPr>
            <a:r>
              <a:rPr lang="cs-CZ" sz="2400" dirty="0" smtClean="0"/>
              <a:t>Válka ve Vietnamu – 1959 – 1975</a:t>
            </a:r>
          </a:p>
          <a:p>
            <a:pPr>
              <a:buAutoNum type="arabicParenR"/>
            </a:pPr>
            <a:r>
              <a:rPr lang="cs-CZ" sz="2400" dirty="0" smtClean="0"/>
              <a:t>Druhá berlínská krize – 1961</a:t>
            </a:r>
          </a:p>
          <a:p>
            <a:pPr>
              <a:buAutoNum type="arabicParenR"/>
            </a:pPr>
            <a:r>
              <a:rPr lang="cs-CZ" sz="2400" dirty="0" smtClean="0"/>
              <a:t>Karibská krize – 1962</a:t>
            </a:r>
          </a:p>
          <a:p>
            <a:pPr>
              <a:buAutoNum type="arabicParenR"/>
            </a:pPr>
            <a:r>
              <a:rPr lang="cs-CZ" sz="2400" dirty="0" smtClean="0"/>
              <a:t>Sovětská válka v Afghánistánu – 1979 – 1989</a:t>
            </a:r>
          </a:p>
          <a:p>
            <a:pPr>
              <a:buAutoNum type="arabicParenR"/>
            </a:pPr>
            <a:r>
              <a:rPr lang="cs-CZ" sz="2400" dirty="0" smtClean="0"/>
              <a:t>Nelze opomenout značný počet různých jaderných zkoušek na obou stranách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970258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17.10.2013].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cs.wikipedia.org/wiki/Soubor:Flag_of_the_United_States.svg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17.10.2013].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cs.wikipedia.org/wiki/Soubor:Flag_of_the_Soviet_Union.svg</a:t>
            </a:r>
            <a:endParaRPr lang="cs-CZ" dirty="0" smtClean="0"/>
          </a:p>
          <a:p>
            <a:r>
              <a:rPr lang="cs-CZ" dirty="0"/>
              <a:t>MOSEDSCHURTE. </a:t>
            </a:r>
            <a:r>
              <a:rPr lang="cs-CZ" i="1" dirty="0" err="1"/>
              <a:t>wikipedia</a:t>
            </a:r>
            <a:r>
              <a:rPr lang="cs-CZ" dirty="0"/>
              <a:t> [online]. [cit. 17.10.2013].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cs.wikipedia.org/wiki/Soubor:EasternBloc_BorderChange38-48.svg</a:t>
            </a:r>
            <a:endParaRPr lang="cs-CZ" dirty="0" smtClean="0"/>
          </a:p>
          <a:p>
            <a:r>
              <a:rPr lang="cs-CZ" dirty="0"/>
              <a:t>52 PICKUP. </a:t>
            </a:r>
            <a:r>
              <a:rPr lang="cs-CZ" i="1" dirty="0" err="1"/>
              <a:t>Wikipedia</a:t>
            </a:r>
            <a:r>
              <a:rPr lang="cs-CZ" dirty="0"/>
              <a:t> [online]. [cit. 17.10.2013].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cs.wikipedia.org/wiki/Soubor:Map-Germany-1945.svg</a:t>
            </a:r>
            <a:endParaRPr lang="cs-CZ" dirty="0" smtClean="0"/>
          </a:p>
          <a:p>
            <a:r>
              <a:rPr lang="pt-BR" dirty="0"/>
              <a:t>CHRISTOPH LINGG, E PLURIBUS ANTHONY. </a:t>
            </a:r>
            <a:r>
              <a:rPr lang="pt-BR" i="1" dirty="0"/>
              <a:t>wikipedia</a:t>
            </a:r>
            <a:r>
              <a:rPr lang="pt-BR" dirty="0"/>
              <a:t> [online]. [cit. 17.10.2013].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cs.wikipedia.org/wiki/Soubor:EiserneVorhang.png</a:t>
            </a:r>
            <a:endParaRPr lang="cs-CZ" dirty="0" smtClean="0"/>
          </a:p>
          <a:p>
            <a:r>
              <a:rPr lang="cs-CZ" dirty="0"/>
              <a:t>MYSID. </a:t>
            </a:r>
            <a:r>
              <a:rPr lang="cs-CZ" i="1" dirty="0" err="1"/>
              <a:t>wikipedia</a:t>
            </a:r>
            <a:r>
              <a:rPr lang="cs-CZ" dirty="0"/>
              <a:t> [online]. [cit. 17.10.2013].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cs.wikipedia.org/wiki/Soubor:Flag_of_NATO.svg</a:t>
            </a:r>
            <a:endParaRPr lang="cs-CZ" dirty="0" smtClean="0"/>
          </a:p>
          <a:p>
            <a:r>
              <a:rPr lang="cs-CZ" dirty="0"/>
              <a:t>FENN-O-MANIC. </a:t>
            </a:r>
            <a:r>
              <a:rPr lang="cs-CZ" i="1" dirty="0" err="1"/>
              <a:t>wikipedia</a:t>
            </a:r>
            <a:r>
              <a:rPr lang="cs-CZ" dirty="0"/>
              <a:t> [online]. [cit. 17.10.2013].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cs.wikipedia.org/wiki/Soubor:Warsaw_Pact_Logo.svg</a:t>
            </a:r>
            <a:endParaRPr lang="cs-CZ" dirty="0" smtClean="0"/>
          </a:p>
          <a:p>
            <a:r>
              <a:rPr lang="cs-CZ" dirty="0"/>
              <a:t>ARKIV, SYDSVENSKAN. </a:t>
            </a:r>
            <a:r>
              <a:rPr lang="cs-CZ" i="1" dirty="0" err="1"/>
              <a:t>wikipedia</a:t>
            </a:r>
            <a:r>
              <a:rPr lang="cs-CZ" dirty="0"/>
              <a:t> [online]. [cit. 17.10.2013].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cs.wikipedia.org/wiki/Soubor:Gagarin_in_Sweden.jpg</a:t>
            </a:r>
            <a:endParaRPr lang="cs-CZ" dirty="0" smtClean="0"/>
          </a:p>
          <a:p>
            <a:r>
              <a:rPr lang="cs-CZ" dirty="0"/>
              <a:t>NASA. </a:t>
            </a:r>
            <a:r>
              <a:rPr lang="cs-CZ" i="1" dirty="0" err="1"/>
              <a:t>wikipedia</a:t>
            </a:r>
            <a:r>
              <a:rPr lang="cs-CZ" dirty="0"/>
              <a:t> [online]. [cit. 17.10.2013].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cs.wikipedia.org/wiki/Soubor:Neil_Armstrong_pose.jpg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9687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práce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333875"/>
      </p:ext>
    </p:extLst>
  </p:cSld>
  <p:clrMapOvr>
    <a:masterClrMapping/>
  </p:clrMapOvr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</TotalTime>
  <Words>401</Words>
  <Application>Microsoft Office PowerPoint</Application>
  <PresentationFormat>Předvádění na obrazovce (4:3)</PresentationFormat>
  <Paragraphs>40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Winter</vt:lpstr>
      <vt:lpstr>Microsoft PowerPoint 97-2003 Presentation</vt:lpstr>
      <vt:lpstr>Prezentace aplikace PowerPoint</vt:lpstr>
      <vt:lpstr>ZÁKLADNÍ CHARAKTERISTIKA STUDENÉ VÁLKY</vt:lpstr>
      <vt:lpstr>ÚVODNÍ CHARAKTERISTIKA</vt:lpstr>
      <vt:lpstr>NEJVĚTŠÍ SOUPEŘI</vt:lpstr>
      <vt:lpstr>SFÉRA SOVĚTSKÉHO VLIVU V EVROPĚ</vt:lpstr>
      <vt:lpstr>OKUPAČNÍ ZÓNY NĚMECKA PO R.1945</vt:lpstr>
      <vt:lpstr>EVROPA ROZDĚLENÁ ŽELEZNOU OPONOU</vt:lpstr>
      <vt:lpstr>NATO, VZNIK 1949</vt:lpstr>
      <vt:lpstr>VARŠAVSKÁ SMLOUVA, VZNIK 1955</vt:lpstr>
      <vt:lpstr>JURIJ GAGARIN, 12.4.1961 JAKO PRVNÍ OBLETĚL ZEMĚKOULI</vt:lpstr>
      <vt:lpstr>NEIL ARMSTRONG, 1.ČLOVĚK NA MĚSÍCI, 21.7.1969</vt:lpstr>
      <vt:lpstr>PŘEHLED KONFLIKTŮ S VYSOKÝM MEZINÁRODNÍM NAPĚTÍM</vt:lpstr>
      <vt:lpstr>POUŽITÉ OBRÁZKY 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CHARAKTERISTIKA STUDENÉ VÁLKY</dc:title>
  <dc:creator>ivan</dc:creator>
  <cp:lastModifiedBy>Iva Herrmannová</cp:lastModifiedBy>
  <cp:revision>10</cp:revision>
  <dcterms:created xsi:type="dcterms:W3CDTF">2013-10-17T15:04:46Z</dcterms:created>
  <dcterms:modified xsi:type="dcterms:W3CDTF">2013-11-17T13:44:28Z</dcterms:modified>
</cp:coreProperties>
</file>