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7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62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6BEFEAF-3C45-40A1-B089-B5AADDC55DBD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6F7D108-E567-4735-B236-60E046C2881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ouglas_MacArthur_58-61.jpg" TargetMode="External"/><Relationship Id="rId3" Type="http://schemas.openxmlformats.org/officeDocument/2006/relationships/hyperlink" Target="http://cs.wikipedia.org/wiki/Soubor:South_Vietnam_-_The_final_days_1975.jpg" TargetMode="External"/><Relationship Id="rId7" Type="http://schemas.openxmlformats.org/officeDocument/2006/relationships/hyperlink" Target="http://commons.wikimedia.org/wiki/File:Afghanistan_Ethnolinguistic_Groups_1997.jpg" TargetMode="External"/><Relationship Id="rId2" Type="http://schemas.openxmlformats.org/officeDocument/2006/relationships/hyperlink" Target="http://cs.wikipedia.org/wiki/Soubor:Korean_war_1950-1953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ormer_Yugoslavia_wartime_animation_92-95.gif" TargetMode="External"/><Relationship Id="rId5" Type="http://schemas.openxmlformats.org/officeDocument/2006/relationships/hyperlink" Target="http://cs.wikipedia.org/wiki/Soubor:Operation_Desert_Storm.jpg" TargetMode="External"/><Relationship Id="rId10" Type="http://schemas.openxmlformats.org/officeDocument/2006/relationships/hyperlink" Target="http://commons.wikimedia.org/wiki/File:The_Pentagon_US_Department_of_Defense_building.jpg?uselang=cs" TargetMode="External"/><Relationship Id="rId4" Type="http://schemas.openxmlformats.org/officeDocument/2006/relationships/hyperlink" Target="http://commons.wikimedia.org/wiki/File:LocationCuba.svg?uselang=cs" TargetMode="External"/><Relationship Id="rId9" Type="http://schemas.openxmlformats.org/officeDocument/2006/relationships/hyperlink" Target="http://cs.wikipedia.org/wiki/Soubor:John_Kennedy,_Nikita_Khrushchev_1961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3879473"/>
              </p:ext>
            </p:extLst>
          </p:nvPr>
        </p:nvGraphicFramePr>
        <p:xfrm>
          <a:off x="-468560" y="28988"/>
          <a:ext cx="9512548" cy="71335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2941187" imgH="2206714" progId="PowerPoint.Show.8">
                  <p:embed/>
                </p:oleObj>
              </mc:Choice>
              <mc:Fallback>
                <p:oleObj name="Prezentace" r:id="rId3" imgW="2941187" imgH="220671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468560" y="28988"/>
                        <a:ext cx="9512548" cy="71335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4617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OHNISKA NAPĚTÍ A KONFLIKTŮ VE SVĚTĚ 2.POLOVINY 20.STOLETÍ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VÝBĚR VÁLEČNÝCH KONFLIKTŮ A KRIZOVÝCH UDÁLOSTÍ Z 2.POLOVINY 20.STOLETÍ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85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147248" cy="12172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SVĚT 2.POLOVINY 20.STOLETÍ – ÚVODNÍ CHARAKTERISTIKA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6886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Vyrovnávání se s následky 2.světové války, nové rozdělení světa, posuny hranic, osamostatňování se řady států, proces dekolonizace.</a:t>
            </a:r>
          </a:p>
          <a:p>
            <a:r>
              <a:rPr lang="cs-CZ" dirty="0" smtClean="0"/>
              <a:t>Rozdělený svět – západní demokratický svět, totalitní a v mnohém izolovaný svět Východu (sféry sovětského vlivu) a země „třetího světa“, </a:t>
            </a:r>
            <a:r>
              <a:rPr lang="cs-CZ" dirty="0" err="1" smtClean="0"/>
              <a:t>tj.dříve</a:t>
            </a:r>
            <a:r>
              <a:rPr lang="cs-CZ" dirty="0" smtClean="0"/>
              <a:t> takzvané rozvojové země, dnes vnímáno spíše jako země s nestabilní politickou a ekonomickou situací.</a:t>
            </a:r>
          </a:p>
          <a:p>
            <a:r>
              <a:rPr lang="cs-CZ" dirty="0" smtClean="0"/>
              <a:t>Svět trvale ohrožený jaderným nebezpečím.</a:t>
            </a:r>
          </a:p>
          <a:p>
            <a:r>
              <a:rPr lang="cs-CZ" dirty="0" smtClean="0"/>
              <a:t>Svět zasažený humanitárními katastrofami, jež jsou vyvolávány lidmi samotnými i činností přírody (zemětřesení, záplavy, hurikány,…)</a:t>
            </a:r>
          </a:p>
          <a:p>
            <a:r>
              <a:rPr lang="cs-CZ" dirty="0" smtClean="0"/>
              <a:t>Svět vojenských konfliktů a ohnisek napětí.</a:t>
            </a:r>
          </a:p>
          <a:p>
            <a:r>
              <a:rPr lang="cs-CZ" dirty="0" smtClean="0"/>
              <a:t>Stále rostoucí úloha OSN, Nato a humanitárních organizací při řešení konfliktů.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06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VÝCHOZÍ PŘEHLED OHNISEK NAPĚTÍ VE SVĚTĚ V LETECH 1945 - 2000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47260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INDOČÍNA – původně oblast zájmů Francie, proti Francii Vietnam. 1946 – 54. Následně americká intervence ve Vietnamu v letech 1964 – 1975.</a:t>
            </a:r>
          </a:p>
          <a:p>
            <a:r>
              <a:rPr lang="cs-CZ" dirty="0" smtClean="0"/>
              <a:t>OBLAST BLÍZKÉHO VÝCHODU (PŘEDNÍHO VÝCHODU) A PERSKÉHO ZÁLIVU – v 2.pol.20.st.prakticky oblast kontinuálně probíhajících konfliktů mezi islámskými státy na 1 straně a Izraelem a USA (a jím podporovanými státy).</a:t>
            </a:r>
          </a:p>
          <a:p>
            <a:r>
              <a:rPr lang="cs-CZ" dirty="0" smtClean="0"/>
              <a:t>OBLAST STŘEDNÍHO VÝCHODU – Kašmír, Afghánistán, hlavně 70. a 90.léta.</a:t>
            </a:r>
          </a:p>
          <a:p>
            <a:r>
              <a:rPr lang="cs-CZ" dirty="0" smtClean="0"/>
              <a:t>AFRIKA – nestabilní režimy v řadě afrických států, prakticky od 40.let po současnost. Hlavně Angola, Súdán, Somálsko a další.</a:t>
            </a:r>
          </a:p>
          <a:p>
            <a:r>
              <a:rPr lang="cs-CZ" dirty="0" smtClean="0"/>
              <a:t>KARIBSKÁ OBLAST, KUBA – 60.léta, 1962, USA versus SSSR (+Kuba).</a:t>
            </a:r>
          </a:p>
          <a:p>
            <a:r>
              <a:rPr lang="cs-CZ" dirty="0" smtClean="0"/>
              <a:t>SEVERNÍ KOREA – agresivní rétorika a jaderné testy tamního režimu. Od 50.let po současnost.</a:t>
            </a:r>
          </a:p>
        </p:txBody>
      </p:sp>
    </p:spTree>
    <p:extLst>
      <p:ext uri="{BB962C8B-B14F-4D97-AF65-F5344CB8AC3E}">
        <p14:creationId xmlns:p14="http://schemas.microsoft.com/office/powerpoint/2010/main" val="208359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DOPLŇUJÍCÍ PŘEHLED OHNISEK NAPĚTÍ V EVROPĚ V LETCH 1945 - 2000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ROZDĚLENÉ NĚMECKO A ROZDĚLENÝ BERLÍN – 2 berlínské krize, 1948 – 49, 1958 – 61.</a:t>
            </a:r>
          </a:p>
          <a:p>
            <a:r>
              <a:rPr lang="cs-CZ" dirty="0" smtClean="0"/>
              <a:t>OBLAST BALKÁNU – občanská válka v Řecku 1944 – 49, rozpad Jugoslávie, občanská válka v Jugoslávii, válka v Kosovu – 1991 – 1999.</a:t>
            </a:r>
          </a:p>
          <a:p>
            <a:r>
              <a:rPr lang="cs-CZ" dirty="0" smtClean="0"/>
              <a:t>SEVERNÍ IRSKO – 1.polovina 90.let, aktivity PIRA proti britským politickým představitelům.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65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257850"/>
          </a:xfrm>
        </p:spPr>
        <p:txBody>
          <a:bodyPr>
            <a:normAutofit/>
          </a:bodyPr>
          <a:lstStyle/>
          <a:p>
            <a:r>
              <a:rPr lang="cs-CZ" sz="8800" dirty="0" smtClean="0"/>
              <a:t>OBRAZOVÁ ČÁST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96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KOREA 1950 - 53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250390"/>
            <a:ext cx="3182318" cy="5607610"/>
          </a:xfrm>
        </p:spPr>
      </p:pic>
    </p:spTree>
    <p:extLst>
      <p:ext uri="{BB962C8B-B14F-4D97-AF65-F5344CB8AC3E}">
        <p14:creationId xmlns:p14="http://schemas.microsoft.com/office/powerpoint/2010/main" val="103429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VIETNAM 1964 - 75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42" y="1412776"/>
            <a:ext cx="8392830" cy="5445224"/>
          </a:xfrm>
        </p:spPr>
      </p:pic>
    </p:spTree>
    <p:extLst>
      <p:ext uri="{BB962C8B-B14F-4D97-AF65-F5344CB8AC3E}">
        <p14:creationId xmlns:p14="http://schemas.microsoft.com/office/powerpoint/2010/main" val="209067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KUBA 1962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148" y="2060848"/>
            <a:ext cx="8640958" cy="4320479"/>
          </a:xfrm>
        </p:spPr>
      </p:pic>
    </p:spTree>
    <p:extLst>
      <p:ext uri="{BB962C8B-B14F-4D97-AF65-F5344CB8AC3E}">
        <p14:creationId xmlns:p14="http://schemas.microsoft.com/office/powerpoint/2010/main" val="3194612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AFGHÁNISTÁN 1979 – 89, 1992/2001- SOUČASNOST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19" y="1661054"/>
            <a:ext cx="5105759" cy="5080314"/>
          </a:xfrm>
        </p:spPr>
      </p:pic>
    </p:spTree>
    <p:extLst>
      <p:ext uri="{BB962C8B-B14F-4D97-AF65-F5344CB8AC3E}">
        <p14:creationId xmlns:p14="http://schemas.microsoft.com/office/powerpoint/2010/main" val="118984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VÁLKA V ZÁLIVU 1992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24765"/>
            <a:ext cx="7133646" cy="5020303"/>
          </a:xfrm>
        </p:spPr>
      </p:pic>
    </p:spTree>
    <p:extLst>
      <p:ext uri="{BB962C8B-B14F-4D97-AF65-F5344CB8AC3E}">
        <p14:creationId xmlns:p14="http://schemas.microsoft.com/office/powerpoint/2010/main" val="297531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JUGOSLÁVIE A JEJÍ ROZPAD 1992 - 95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740" y="1882775"/>
            <a:ext cx="5684520" cy="4572000"/>
          </a:xfrm>
        </p:spPr>
      </p:pic>
    </p:spTree>
    <p:extLst>
      <p:ext uri="{BB962C8B-B14F-4D97-AF65-F5344CB8AC3E}">
        <p14:creationId xmlns:p14="http://schemas.microsoft.com/office/powerpoint/2010/main" val="288334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257850"/>
          </a:xfrm>
        </p:spPr>
        <p:txBody>
          <a:bodyPr>
            <a:normAutofit/>
          </a:bodyPr>
          <a:lstStyle/>
          <a:p>
            <a:r>
              <a:rPr lang="cs-CZ" sz="8000" dirty="0" smtClean="0"/>
              <a:t>ÚKOLOVÁ ČÁST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967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ZJISTĚTE: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8358" indent="-514350">
              <a:buAutoNum type="arabicParenR"/>
            </a:pPr>
            <a:r>
              <a:rPr lang="cs-CZ" dirty="0" smtClean="0"/>
              <a:t>Jméno velitele amerických ozbrojených sil v korejském konfliktu.</a:t>
            </a:r>
          </a:p>
          <a:p>
            <a:pPr marL="578358" indent="-514350">
              <a:buAutoNum type="arabicParenR"/>
            </a:pPr>
            <a:r>
              <a:rPr lang="cs-CZ" dirty="0" smtClean="0"/>
              <a:t>Kteří dva vrchní politici byli zainteresováni v řešení kubánské krize?</a:t>
            </a:r>
          </a:p>
          <a:p>
            <a:pPr marL="578358" indent="-514350">
              <a:buAutoNum type="arabicParenR"/>
            </a:pPr>
            <a:r>
              <a:rPr lang="cs-CZ" dirty="0" smtClean="0"/>
              <a:t>Co / koho má veřejnost vnímat pod </a:t>
            </a:r>
            <a:r>
              <a:rPr lang="cs-CZ" smtClean="0"/>
              <a:t>označením Pentagon?</a:t>
            </a:r>
          </a:p>
          <a:p>
            <a:pPr marL="578358" indent="-514350">
              <a:buAutoNum type="arabicParenR"/>
            </a:pPr>
            <a:endParaRPr lang="cs-CZ" dirty="0" smtClean="0"/>
          </a:p>
          <a:p>
            <a:pPr marL="578358" indent="-514350">
              <a:buAutoNum type="arabicParenR"/>
            </a:pPr>
            <a:endParaRPr lang="cs-CZ" dirty="0" smtClean="0"/>
          </a:p>
          <a:p>
            <a:pPr marL="578358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263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DOUGLAS MACARTHUR, GENERÁLNÍ VELITEL SIL USA V KOREJI (OT.Č1)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910604"/>
            <a:ext cx="3991718" cy="4470724"/>
          </a:xfrm>
        </p:spPr>
      </p:pic>
    </p:spTree>
    <p:extLst>
      <p:ext uri="{BB962C8B-B14F-4D97-AF65-F5344CB8AC3E}">
        <p14:creationId xmlns:p14="http://schemas.microsoft.com/office/powerpoint/2010/main" val="11950342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J.F.KENNEDY A N.S.CHRUŠČOV (OT.2)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32736"/>
            <a:ext cx="5730388" cy="4448591"/>
          </a:xfrm>
        </p:spPr>
      </p:pic>
    </p:spTree>
    <p:extLst>
      <p:ext uri="{BB962C8B-B14F-4D97-AF65-F5344CB8AC3E}">
        <p14:creationId xmlns:p14="http://schemas.microsoft.com/office/powerpoint/2010/main" val="2847487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PENTAGON, SÍDLO MINISTERSTVA OBRANY USA(OT.Č.3)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16832"/>
            <a:ext cx="7231628" cy="4564964"/>
          </a:xfrm>
        </p:spPr>
      </p:pic>
    </p:spTree>
    <p:extLst>
      <p:ext uri="{BB962C8B-B14F-4D97-AF65-F5344CB8AC3E}">
        <p14:creationId xmlns:p14="http://schemas.microsoft.com/office/powerpoint/2010/main" val="18736649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ROKE.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cs.wikipedia.org/wiki/Soubor:Korean_war_1950-1953.gif</a:t>
            </a:r>
            <a:endParaRPr lang="cs-CZ" dirty="0" smtClean="0"/>
          </a:p>
          <a:p>
            <a:r>
              <a:rPr lang="cs-CZ" dirty="0"/>
              <a:t>US ARMY.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3"/>
              </a:rPr>
              <a:t>http://cs.wikipedia.org/wiki/Soubor:South_Vietnam_-_</a:t>
            </a:r>
            <a:r>
              <a:rPr lang="cs-CZ" dirty="0" smtClean="0">
                <a:hlinkClick r:id="rId3"/>
              </a:rPr>
              <a:t>The_final_days_1975.jpg</a:t>
            </a:r>
            <a:endParaRPr lang="cs-CZ" dirty="0" smtClean="0"/>
          </a:p>
          <a:p>
            <a:r>
              <a:rPr lang="cs-CZ" dirty="0"/>
              <a:t>VARDION.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commons.wikimedia.org/wiki/File:LocationCuba.svg?uselang=cs</a:t>
            </a:r>
            <a:endParaRPr lang="cs-CZ" dirty="0" smtClean="0"/>
          </a:p>
          <a:p>
            <a:r>
              <a:rPr lang="cs-CZ" dirty="0"/>
              <a:t>US ARMY.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cs.wikipedia.org/wiki/Soubor:Operation_Desert_Storm.jpg</a:t>
            </a:r>
            <a:endParaRPr lang="cs-CZ" dirty="0" smtClean="0"/>
          </a:p>
          <a:p>
            <a:r>
              <a:rPr lang="cs-CZ" dirty="0"/>
              <a:t>ESEMONO.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cs.wikipedia.org/wiki/Soubor:Former_Yugoslavia_wartime_animation_92-95.gif</a:t>
            </a:r>
            <a:endParaRPr lang="cs-CZ" dirty="0"/>
          </a:p>
          <a:p>
            <a:r>
              <a:rPr lang="cs-CZ" dirty="0"/>
              <a:t>U.S.CENTRAL INTELLIGENCE AGENCY.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commons.wikimedia.org/wiki/File:Afghanistan_Ethnolinguistic_Groups_1997.jpg</a:t>
            </a:r>
            <a:endParaRPr lang="cs-CZ" dirty="0" smtClean="0"/>
          </a:p>
          <a:p>
            <a:r>
              <a:rPr lang="cs-CZ" dirty="0"/>
              <a:t>US ARMY.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cs.wikipedia.org/wiki/Soubor:Douglas_MacArthur_58-61.jpg</a:t>
            </a:r>
            <a:endParaRPr lang="cs-CZ" dirty="0" smtClean="0"/>
          </a:p>
          <a:p>
            <a:r>
              <a:rPr lang="cs-CZ" dirty="0"/>
              <a:t>JFK LIBRARY.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9"/>
              </a:rPr>
              <a:t>http://cs.wikipedia.org/wiki/Soubor:John_Kennedy,_</a:t>
            </a:r>
            <a:r>
              <a:rPr lang="cs-CZ" dirty="0" smtClean="0">
                <a:hlinkClick r:id="rId9"/>
              </a:rPr>
              <a:t>Nikita_Khrushchev_1961.jpg</a:t>
            </a:r>
            <a:endParaRPr lang="cs-CZ" dirty="0" smtClean="0"/>
          </a:p>
          <a:p>
            <a:r>
              <a:rPr lang="cs-CZ" dirty="0"/>
              <a:t>US ARMY. </a:t>
            </a:r>
            <a:r>
              <a:rPr lang="cs-CZ" i="1" dirty="0" err="1"/>
              <a:t>wikipedia</a:t>
            </a:r>
            <a:r>
              <a:rPr lang="cs-CZ" dirty="0"/>
              <a:t> [online]. [cit. 20.10.2013].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commons.wikimedia.org/wiki/File:The_Pentagon_US_Department_of_Defense_building.jpg?uselang=cs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6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práce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4249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104</TotalTime>
  <Words>611</Words>
  <Application>Microsoft Office PowerPoint</Application>
  <PresentationFormat>Předvádění na obrazovce (4:3)</PresentationFormat>
  <Paragraphs>54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Talent</vt:lpstr>
      <vt:lpstr>Microsoft PowerPoint 97-2003 Presentation</vt:lpstr>
      <vt:lpstr>Prezentace aplikace PowerPoint</vt:lpstr>
      <vt:lpstr>OHNISKA NAPĚTÍ A KONFLIKTŮ VE SVĚTĚ 2.POLOVINY 20.STOLETÍ</vt:lpstr>
      <vt:lpstr>SVĚT 2.POLOVINY 20.STOLETÍ – ÚVODNÍ CHARAKTERISTIKA</vt:lpstr>
      <vt:lpstr>VÝCHOZÍ PŘEHLED OHNISEK NAPĚTÍ VE SVĚTĚ V LETECH 1945 - 2000</vt:lpstr>
      <vt:lpstr>DOPLŇUJÍCÍ PŘEHLED OHNISEK NAPĚTÍ V EVROPĚ V LETCH 1945 - 2000</vt:lpstr>
      <vt:lpstr>OBRAZOVÁ ČÁST</vt:lpstr>
      <vt:lpstr>KOREA 1950 - 53</vt:lpstr>
      <vt:lpstr>VIETNAM 1964 - 75</vt:lpstr>
      <vt:lpstr>KUBA 1962</vt:lpstr>
      <vt:lpstr>AFGHÁNISTÁN 1979 – 89, 1992/2001- SOUČASNOST</vt:lpstr>
      <vt:lpstr>VÁLKA V ZÁLIVU 1992</vt:lpstr>
      <vt:lpstr>JUGOSLÁVIE A JEJÍ ROZPAD 1992 - 95</vt:lpstr>
      <vt:lpstr>ÚKOLOVÁ ČÁST</vt:lpstr>
      <vt:lpstr>ZJISTĚTE:</vt:lpstr>
      <vt:lpstr>DOUGLAS MACARTHUR, GENERÁLNÍ VELITEL SIL USA V KOREJI (OT.Č1)</vt:lpstr>
      <vt:lpstr>J.F.KENNEDY A N.S.CHRUŠČOV (OT.2)</vt:lpstr>
      <vt:lpstr>PENTAGON, SÍDLO MINISTERSTVA OBRANY USA(OT.Č.3) </vt:lpstr>
      <vt:lpstr>POUŽITÉ 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OHNISKA NAPĚTÍ A KONFLIKTŮ VE SVĚTĚ 2.POLOVINY 20.STOLETÍ</dc:title>
  <dc:creator>Ivan Nývlt</dc:creator>
  <cp:lastModifiedBy>Iva Herrmannová</cp:lastModifiedBy>
  <cp:revision>13</cp:revision>
  <dcterms:created xsi:type="dcterms:W3CDTF">2013-10-20T12:29:20Z</dcterms:created>
  <dcterms:modified xsi:type="dcterms:W3CDTF">2013-11-17T13:33:36Z</dcterms:modified>
</cp:coreProperties>
</file>