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2" r:id="rId2"/>
    <p:sldId id="256" r:id="rId3"/>
    <p:sldId id="257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59" r:id="rId14"/>
    <p:sldId id="270" r:id="rId15"/>
    <p:sldId id="258" r:id="rId16"/>
    <p:sldId id="267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936" y="-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9EFB48-3D9D-4DCC-8C77-225409DF5AA6}" type="datetimeFigureOut">
              <a:rPr lang="cs-CZ" smtClean="0"/>
              <a:t>17.11.2013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B1997DF-5760-4B23-9027-176248348C9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PowerPoint_97-2003_Presentation1.ppt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nel%C3%A1ky.jpg" TargetMode="External"/><Relationship Id="rId3" Type="http://schemas.openxmlformats.org/officeDocument/2006/relationships/hyperlink" Target="http://cs.wikipedia.org/wiki/Soubor:%C5%A0koda_Superb_by_Edisteewr.JPG" TargetMode="External"/><Relationship Id="rId7" Type="http://schemas.openxmlformats.org/officeDocument/2006/relationships/hyperlink" Target="http://cs.wikipedia.org/wiki/Soubor:1_EURO_RE-15.jpeg" TargetMode="External"/><Relationship Id="rId12" Type="http://schemas.openxmlformats.org/officeDocument/2006/relationships/hyperlink" Target="http://cs.wikipedia.org/wiki/Soubor:Flag_of_the_Czech_Republic.svg" TargetMode="External"/><Relationship Id="rId2" Type="http://schemas.openxmlformats.org/officeDocument/2006/relationships/hyperlink" Target="http://cs.wikipedia.org/wiki/Soubor:Wheel_Ir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NGCop_053.jpg" TargetMode="External"/><Relationship Id="rId11" Type="http://schemas.openxmlformats.org/officeDocument/2006/relationships/hyperlink" Target="http://commons.wikimedia.org/wiki/File:Milkau_Oberer_Teil_der_Stele_mit_dem_Text_von_Hammurapis_Gesetzescode_369-2.jpg" TargetMode="External"/><Relationship Id="rId5" Type="http://schemas.openxmlformats.org/officeDocument/2006/relationships/hyperlink" Target="http://commons.wikimedia.org/wiki/File:Sharp_b2.gif" TargetMode="External"/><Relationship Id="rId10" Type="http://schemas.openxmlformats.org/officeDocument/2006/relationships/hyperlink" Target="http://commons.wikimedia.org/wiki/File:John_Deere_tractors_at_Werktuigendagen_2009.jpg" TargetMode="External"/><Relationship Id="rId4" Type="http://schemas.openxmlformats.org/officeDocument/2006/relationships/hyperlink" Target="http://commons.wikimedia.org/wiki/File:Biface_de_St_Acheul_MHNT.jpg" TargetMode="External"/><Relationship Id="rId9" Type="http://schemas.openxmlformats.org/officeDocument/2006/relationships/hyperlink" Target="http://commons.wikimedia.org/wiki/File:Handgaffelplog.jpg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HIV_Epidem.png" TargetMode="External"/><Relationship Id="rId3" Type="http://schemas.openxmlformats.org/officeDocument/2006/relationships/hyperlink" Target="http://cs.wikipedia.org/wiki/Soubor:Cuneiform_script.jpg" TargetMode="External"/><Relationship Id="rId7" Type="http://schemas.openxmlformats.org/officeDocument/2006/relationships/hyperlink" Target="http://commons.wikimedia.org/wiki/File:One_of_the_first_condoms.jpg" TargetMode="External"/><Relationship Id="rId2" Type="http://schemas.openxmlformats.org/officeDocument/2006/relationships/hyperlink" Target="http://cs.wikipedia.org/wiki/Soubor:Internet_map_1024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HIV-positive_female_entrepreneur_(7242130014).jpg" TargetMode="External"/><Relationship Id="rId5" Type="http://schemas.openxmlformats.org/officeDocument/2006/relationships/hyperlink" Target="http://cs.wikipedia.org/wiki/Soubor:Heathrow_T5.jpg" TargetMode="External"/><Relationship Id="rId4" Type="http://schemas.openxmlformats.org/officeDocument/2006/relationships/hyperlink" Target="http://cs.wikipedia.org/wiki/Soubor:Lord_Frederick_Leighton_FLL006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95273360"/>
              </p:ext>
            </p:extLst>
          </p:nvPr>
        </p:nvGraphicFramePr>
        <p:xfrm>
          <a:off x="-18270" y="116632"/>
          <a:ext cx="9160247" cy="686939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Prezentace" r:id="rId3" imgW="3779418" imgH="2834474" progId="PowerPoint.Show.8">
                  <p:embed/>
                </p:oleObj>
              </mc:Choice>
              <mc:Fallback>
                <p:oleObj name="Prezentace" r:id="rId3" imgW="3779418" imgH="2834474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18270" y="116632"/>
                        <a:ext cx="9160247" cy="686939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97445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TEHDY A DNES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ODKAZ HISTORIE DNEŠKU, POROVNÁNÍ SOUČASNOSTI S HISTORIÍ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9110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04800" y="5949280"/>
            <a:ext cx="8610600" cy="3435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Kde a kdy vzniklo?</a:t>
            </a:r>
            <a:endParaRPr lang="cs-CZ" dirty="0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Zjistěte, kolik motorových vozidel je evidováno v </a:t>
            </a:r>
            <a:r>
              <a:rPr lang="cs-CZ" dirty="0" err="1" smtClean="0"/>
              <a:t>čr</a:t>
            </a:r>
            <a:r>
              <a:rPr lang="cs-CZ" dirty="0" smtClean="0"/>
              <a:t> dnes.</a:t>
            </a:r>
            <a:endParaRPr lang="cs-CZ" dirty="0"/>
          </a:p>
        </p:txBody>
      </p:sp>
      <p:pic>
        <p:nvPicPr>
          <p:cNvPr id="11" name="Zástupný symbol pro obsah 10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673309"/>
            <a:ext cx="3141206" cy="3483883"/>
          </a:xfrm>
        </p:spPr>
      </p:pic>
      <p:pic>
        <p:nvPicPr>
          <p:cNvPr id="12" name="Zástupný symbol pro obsah 11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700808"/>
            <a:ext cx="4542400" cy="3406799"/>
          </a:xfrm>
        </p:spPr>
      </p:pic>
    </p:spTree>
    <p:extLst>
      <p:ext uri="{BB962C8B-B14F-4D97-AF65-F5344CB8AC3E}">
        <p14:creationId xmlns:p14="http://schemas.microsoft.com/office/powerpoint/2010/main" val="198163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Kdy a kým byl užíván tento nástroj a zbraň v jednom?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O jakou zbraň se jedná zde?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960669"/>
            <a:ext cx="3034914" cy="3628571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953642"/>
            <a:ext cx="2669356" cy="3563590"/>
          </a:xfrm>
        </p:spPr>
      </p:pic>
    </p:spTree>
    <p:extLst>
      <p:ext uri="{BB962C8B-B14F-4D97-AF65-F5344CB8AC3E}">
        <p14:creationId xmlns:p14="http://schemas.microsoft.com/office/powerpoint/2010/main" val="3676402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Kdy vznikl tento text? Jakou měl funkci?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Kdo je autorem slov soudobé české hymny? Kdy text vznikl?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4633243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„Svatý Václave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vévodo České země</a:t>
            </a:r>
            <a:br>
              <a:rPr lang="cs-CZ" dirty="0"/>
            </a:br>
            <a:r>
              <a:rPr lang="cs-CZ" dirty="0" err="1"/>
              <a:t>kněže</a:t>
            </a:r>
            <a:r>
              <a:rPr lang="cs-CZ" dirty="0"/>
              <a:t> náš</a:t>
            </a:r>
            <a:br>
              <a:rPr lang="cs-CZ" dirty="0"/>
            </a:br>
            <a:r>
              <a:rPr lang="cs-CZ" dirty="0"/>
              <a:t>pros za </a:t>
            </a:r>
            <a:r>
              <a:rPr lang="cs-CZ" dirty="0" err="1"/>
              <a:t>ny</a:t>
            </a:r>
            <a:r>
              <a:rPr lang="cs-CZ" dirty="0"/>
              <a:t> Boha</a:t>
            </a:r>
            <a:br>
              <a:rPr lang="cs-CZ" dirty="0"/>
            </a:br>
            <a:r>
              <a:rPr lang="cs-CZ" dirty="0"/>
              <a:t>svatého Ducha</a:t>
            </a:r>
            <a:br>
              <a:rPr lang="cs-CZ" dirty="0"/>
            </a:br>
            <a:r>
              <a:rPr lang="cs-CZ" dirty="0" err="1"/>
              <a:t>Kyrieleison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>Nebeské toť dvorstvo krásné</a:t>
            </a:r>
            <a:br>
              <a:rPr lang="cs-CZ" dirty="0"/>
            </a:br>
            <a:r>
              <a:rPr lang="cs-CZ" dirty="0"/>
              <a:t>blaze tomu ktož tam pojde</a:t>
            </a:r>
            <a:br>
              <a:rPr lang="cs-CZ" dirty="0"/>
            </a:br>
            <a:r>
              <a:rPr lang="cs-CZ" dirty="0"/>
              <a:t>život věčny</a:t>
            </a:r>
            <a:br>
              <a:rPr lang="cs-CZ" dirty="0"/>
            </a:br>
            <a:r>
              <a:rPr lang="cs-CZ" dirty="0"/>
              <a:t>oheň jasný</a:t>
            </a:r>
            <a:br>
              <a:rPr lang="cs-CZ" dirty="0"/>
            </a:br>
            <a:r>
              <a:rPr lang="cs-CZ" dirty="0"/>
              <a:t>svatého Ducha</a:t>
            </a:r>
            <a:br>
              <a:rPr lang="cs-CZ" dirty="0"/>
            </a:br>
            <a:r>
              <a:rPr lang="cs-CZ" dirty="0" err="1"/>
              <a:t>Kyrieleison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r>
              <a:rPr lang="cs-CZ" dirty="0"/>
              <a:t>Pomoci tvé </a:t>
            </a:r>
            <a:r>
              <a:rPr lang="cs-CZ" dirty="0" err="1"/>
              <a:t>žádámy</a:t>
            </a:r>
            <a:r>
              <a:rPr lang="cs-CZ" dirty="0"/>
              <a:t/>
            </a:r>
            <a:br>
              <a:rPr lang="cs-CZ" dirty="0"/>
            </a:br>
            <a:r>
              <a:rPr lang="cs-CZ" dirty="0" err="1"/>
              <a:t>smyluj</a:t>
            </a:r>
            <a:r>
              <a:rPr lang="cs-CZ" dirty="0"/>
              <a:t> se nad námi</a:t>
            </a:r>
            <a:br>
              <a:rPr lang="cs-CZ" dirty="0"/>
            </a:br>
            <a:r>
              <a:rPr lang="cs-CZ" dirty="0"/>
              <a:t>utěš smutné</a:t>
            </a:r>
            <a:br>
              <a:rPr lang="cs-CZ" dirty="0"/>
            </a:br>
            <a:r>
              <a:rPr lang="cs-CZ" dirty="0" err="1"/>
              <a:t>odžeň</a:t>
            </a:r>
            <a:r>
              <a:rPr lang="cs-CZ" dirty="0"/>
              <a:t> vše zlé</a:t>
            </a:r>
            <a:br>
              <a:rPr lang="cs-CZ" dirty="0"/>
            </a:br>
            <a:r>
              <a:rPr lang="cs-CZ" dirty="0" smtClean="0"/>
              <a:t>Svaty </a:t>
            </a:r>
            <a:r>
              <a:rPr lang="cs-CZ" dirty="0"/>
              <a:t>Václave</a:t>
            </a:r>
            <a:br>
              <a:rPr lang="cs-CZ" dirty="0"/>
            </a:br>
            <a:r>
              <a:rPr lang="cs-CZ" dirty="0" err="1" smtClean="0"/>
              <a:t>Kyrieleison</a:t>
            </a:r>
            <a:r>
              <a:rPr lang="cs-CZ" dirty="0" smtClean="0"/>
              <a:t>“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„Kde </a:t>
            </a:r>
            <a:r>
              <a:rPr lang="cs-CZ" dirty="0"/>
              <a:t>domov můj,</a:t>
            </a:r>
            <a:br>
              <a:rPr lang="cs-CZ" dirty="0"/>
            </a:br>
            <a:r>
              <a:rPr lang="cs-CZ" dirty="0"/>
              <a:t>kde domov můj.</a:t>
            </a:r>
            <a:br>
              <a:rPr lang="cs-CZ" dirty="0"/>
            </a:br>
            <a:r>
              <a:rPr lang="cs-CZ" dirty="0"/>
              <a:t>Voda hučí po lučinách,</a:t>
            </a:r>
            <a:br>
              <a:rPr lang="cs-CZ" dirty="0"/>
            </a:br>
            <a:r>
              <a:rPr lang="cs-CZ" dirty="0"/>
              <a:t>bory šumí po skalinách,</a:t>
            </a:r>
            <a:br>
              <a:rPr lang="cs-CZ" dirty="0"/>
            </a:br>
            <a:r>
              <a:rPr lang="cs-CZ" dirty="0"/>
              <a:t>v sadě skví se jara květ,</a:t>
            </a:r>
            <a:br>
              <a:rPr lang="cs-CZ" dirty="0"/>
            </a:br>
            <a:r>
              <a:rPr lang="cs-CZ" dirty="0"/>
              <a:t>zemský ráj to na pohled!</a:t>
            </a:r>
            <a:br>
              <a:rPr lang="cs-CZ" dirty="0"/>
            </a:br>
            <a:r>
              <a:rPr lang="cs-CZ" dirty="0"/>
              <a:t>A to je ta krásná země,</a:t>
            </a:r>
            <a:br>
              <a:rPr lang="cs-CZ" dirty="0"/>
            </a:br>
            <a:r>
              <a:rPr lang="cs-CZ" dirty="0"/>
              <a:t>země česká, domov můj,</a:t>
            </a:r>
            <a:br>
              <a:rPr lang="cs-CZ" dirty="0"/>
            </a:br>
            <a:r>
              <a:rPr lang="cs-CZ" dirty="0"/>
              <a:t>země česká, domov můj</a:t>
            </a:r>
            <a:r>
              <a:rPr lang="cs-CZ" dirty="0" smtClean="0"/>
              <a:t>!“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34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Jak se nazývala, Kde a kdy byla užívána tato mince?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Kolik států tuto měnu užívá jako společné platidlo?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88" y="2196287"/>
            <a:ext cx="4291012" cy="2181264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204864"/>
            <a:ext cx="2290985" cy="2290985"/>
          </a:xfrm>
        </p:spPr>
      </p:pic>
    </p:spTree>
    <p:extLst>
      <p:ext uri="{BB962C8B-B14F-4D97-AF65-F5344CB8AC3E}">
        <p14:creationId xmlns:p14="http://schemas.microsoft.com/office/powerpoint/2010/main" val="2187513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1444" y="692696"/>
            <a:ext cx="4290556" cy="792088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Kdo a kdy stavěl </a:t>
            </a:r>
            <a:r>
              <a:rPr lang="cs-CZ" dirty="0" err="1" smtClean="0"/>
              <a:t>tzv.oppida</a:t>
            </a:r>
            <a:r>
              <a:rPr lang="cs-CZ" dirty="0" smtClean="0"/>
              <a:t>? (zde </a:t>
            </a:r>
            <a:r>
              <a:rPr lang="cs-CZ" dirty="0" err="1" smtClean="0"/>
              <a:t>stradonice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890042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Také sídliště – kdy byla stavěna tato? V čem se radikálně liší od pravěkého sídliště?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988" y="1785802"/>
            <a:ext cx="4146996" cy="311024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032" y="1847280"/>
            <a:ext cx="4394594" cy="2949871"/>
          </a:xfrm>
        </p:spPr>
      </p:pic>
    </p:spTree>
    <p:extLst>
      <p:ext uri="{BB962C8B-B14F-4D97-AF65-F5344CB8AC3E}">
        <p14:creationId xmlns:p14="http://schemas.microsoft.com/office/powerpoint/2010/main" val="43987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Vysvětlete pojem „extenzivní zemědělství“. Jaké jsou jeho atributy?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Vysvětlete pojem „intenzivní zemědělství“. Jaké jsou jeho atributy?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7714" y="1915319"/>
            <a:ext cx="3337560" cy="2743200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3" y="1956174"/>
            <a:ext cx="4063219" cy="2696961"/>
          </a:xfrm>
        </p:spPr>
      </p:pic>
    </p:spTree>
    <p:extLst>
      <p:ext uri="{BB962C8B-B14F-4D97-AF65-F5344CB8AC3E}">
        <p14:creationId xmlns:p14="http://schemas.microsoft.com/office/powerpoint/2010/main" val="2399440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O jaký zákoník se jedná? Jaký právní princip představoval?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890042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Jaký typ zákona představuje ústava české republiky? Jaké další typy zákonů uplatňujeme?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3" y="1394066"/>
            <a:ext cx="3326020" cy="4123166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1858004"/>
            <a:ext cx="4289425" cy="2857829"/>
          </a:xfrm>
        </p:spPr>
      </p:pic>
    </p:spTree>
    <p:extLst>
      <p:ext uri="{BB962C8B-B14F-4D97-AF65-F5344CB8AC3E}">
        <p14:creationId xmlns:p14="http://schemas.microsoft.com/office/powerpoint/2010/main" val="223951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1444" y="476672"/>
            <a:ext cx="4290556" cy="72008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Odkdy nám slouží písmo jako pramen pro poznávání Historie?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476672"/>
            <a:ext cx="4292241" cy="829840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cs-CZ" dirty="0" smtClean="0"/>
              <a:t>Odkdy jako běžní uživatelé používáme internet jako nástroj pro poznávání „všeho“?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321620"/>
            <a:ext cx="2520280" cy="3998081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2031" y="1316038"/>
            <a:ext cx="3941762" cy="3941762"/>
          </a:xfrm>
        </p:spPr>
      </p:pic>
    </p:spTree>
    <p:extLst>
      <p:ext uri="{BB962C8B-B14F-4D97-AF65-F5344CB8AC3E}">
        <p14:creationId xmlns:p14="http://schemas.microsoft.com/office/powerpoint/2010/main" val="374315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1444" y="260648"/>
            <a:ext cx="4290556" cy="104586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 jakému antickému mýtu se váže vyobrazené?  Kdy se  člověk prvně skutečně vznesl nad zem?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476672"/>
            <a:ext cx="4292241" cy="829840"/>
          </a:xfrm>
        </p:spPr>
        <p:txBody>
          <a:bodyPr>
            <a:normAutofit/>
          </a:bodyPr>
          <a:lstStyle/>
          <a:p>
            <a:r>
              <a:rPr lang="cs-CZ" dirty="0" smtClean="0"/>
              <a:t>Zde je 3.největší letiště světa a největší v </a:t>
            </a:r>
            <a:r>
              <a:rPr lang="cs-CZ" dirty="0" err="1" smtClean="0"/>
              <a:t>evropě</a:t>
            </a:r>
            <a:r>
              <a:rPr lang="cs-CZ" dirty="0" smtClean="0"/>
              <a:t>. Které?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484784"/>
            <a:ext cx="3006512" cy="4092957"/>
          </a:xfrm>
        </p:spPr>
      </p:pic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4914" y="2238690"/>
            <a:ext cx="4792711" cy="2342437"/>
          </a:xfrm>
        </p:spPr>
      </p:pic>
    </p:spTree>
    <p:extLst>
      <p:ext uri="{BB962C8B-B14F-4D97-AF65-F5344CB8AC3E}">
        <p14:creationId xmlns:p14="http://schemas.microsoft.com/office/powerpoint/2010/main" val="2060711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Kde prvně byl užit? Z čeho byl původně zhotoven?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Které země se v současnosti nejvíce potýkají s nákazou virem </a:t>
            </a:r>
            <a:r>
              <a:rPr lang="cs-CZ" dirty="0" err="1" smtClean="0"/>
              <a:t>hiv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00596"/>
            <a:ext cx="1846704" cy="4088643"/>
          </a:xfrm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132856"/>
            <a:ext cx="4539341" cy="3024336"/>
          </a:xfrm>
        </p:spPr>
      </p:pic>
    </p:spTree>
    <p:extLst>
      <p:ext uri="{BB962C8B-B14F-4D97-AF65-F5344CB8AC3E}">
        <p14:creationId xmlns:p14="http://schemas.microsoft.com/office/powerpoint/2010/main" val="1577666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úkolů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97954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45719"/>
          </a:xfrm>
        </p:spPr>
        <p:txBody>
          <a:bodyPr>
            <a:normAutofit fontScale="25000" lnSpcReduction="20000"/>
          </a:bodyPr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51520" y="188640"/>
            <a:ext cx="4290556" cy="4853136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1) Mezopotámie, před 7.000 lety.</a:t>
            </a:r>
          </a:p>
          <a:p>
            <a:r>
              <a:rPr lang="cs-CZ" dirty="0" smtClean="0"/>
              <a:t>2) Starý a střední paleolit, již Homo </a:t>
            </a:r>
            <a:r>
              <a:rPr lang="cs-CZ" dirty="0" err="1" smtClean="0"/>
              <a:t>habilis</a:t>
            </a:r>
            <a:r>
              <a:rPr lang="cs-CZ" dirty="0" smtClean="0"/>
              <a:t>.</a:t>
            </a:r>
          </a:p>
          <a:p>
            <a:r>
              <a:rPr lang="cs-CZ" dirty="0" smtClean="0"/>
              <a:t>3) Církevní chorál, kořeny již ve 12.století.</a:t>
            </a:r>
          </a:p>
          <a:p>
            <a:r>
              <a:rPr lang="cs-CZ" dirty="0" smtClean="0"/>
              <a:t>4) Obolos, Athény, 5.s.tpř.n.l.</a:t>
            </a:r>
          </a:p>
          <a:p>
            <a:r>
              <a:rPr lang="cs-CZ" dirty="0" smtClean="0"/>
              <a:t>5) Keltové, 400 </a:t>
            </a:r>
            <a:r>
              <a:rPr lang="cs-CZ" dirty="0" err="1" smtClean="0"/>
              <a:t>př.n.l</a:t>
            </a:r>
            <a:r>
              <a:rPr lang="cs-CZ" dirty="0" smtClean="0"/>
              <a:t> – 0 (Stradonice 120 př.nl. – 0)</a:t>
            </a:r>
          </a:p>
          <a:p>
            <a:r>
              <a:rPr lang="cs-CZ" dirty="0" smtClean="0"/>
              <a:t>6) Extenzivní zemědělství – neexpanzivní obhospodařování půdy.</a:t>
            </a:r>
          </a:p>
          <a:p>
            <a:r>
              <a:rPr lang="cs-CZ" dirty="0" smtClean="0"/>
              <a:t>7) </a:t>
            </a:r>
            <a:r>
              <a:rPr lang="cs-CZ" dirty="0" err="1" smtClean="0"/>
              <a:t>Chammurapiho</a:t>
            </a:r>
            <a:r>
              <a:rPr lang="cs-CZ" dirty="0" smtClean="0"/>
              <a:t> zákoník, odvetné právo.</a:t>
            </a:r>
          </a:p>
          <a:p>
            <a:r>
              <a:rPr lang="cs-CZ" dirty="0" smtClean="0"/>
              <a:t>8) Od 4.tis.př.n.l.</a:t>
            </a:r>
          </a:p>
          <a:p>
            <a:r>
              <a:rPr lang="cs-CZ" dirty="0" smtClean="0"/>
              <a:t>9) </a:t>
            </a:r>
            <a:r>
              <a:rPr lang="cs-CZ" dirty="0" err="1" smtClean="0"/>
              <a:t>Daidalos</a:t>
            </a:r>
            <a:r>
              <a:rPr lang="cs-CZ" dirty="0" smtClean="0"/>
              <a:t> a Ikaros. 1783, let montgolfiéry.</a:t>
            </a:r>
          </a:p>
          <a:p>
            <a:r>
              <a:rPr lang="cs-CZ" dirty="0" smtClean="0"/>
              <a:t>10) V 17.st., na dvoře Karla </a:t>
            </a:r>
            <a:r>
              <a:rPr lang="cs-CZ" dirty="0" err="1" smtClean="0"/>
              <a:t>II.Stuarta</a:t>
            </a:r>
            <a:r>
              <a:rPr lang="cs-CZ" dirty="0" smtClean="0"/>
              <a:t>, ale jinak už ve starověkém Egyptě.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730" y="116632"/>
            <a:ext cx="4288536" cy="5472608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1) cca 6.6 </a:t>
            </a:r>
            <a:r>
              <a:rPr lang="cs-CZ" dirty="0" err="1" smtClean="0"/>
              <a:t>mil.vozidel</a:t>
            </a:r>
            <a:endParaRPr lang="cs-CZ" dirty="0" smtClean="0"/>
          </a:p>
          <a:p>
            <a:r>
              <a:rPr lang="cs-CZ" dirty="0" smtClean="0"/>
              <a:t>2) jaderná hlavice Sharp b2</a:t>
            </a:r>
          </a:p>
          <a:p>
            <a:r>
              <a:rPr lang="cs-CZ" dirty="0" smtClean="0"/>
              <a:t>3) Josef Kajetán Tyl, 1834, českou státní hymnou v rámci federace od 1990, poté od 1993.</a:t>
            </a:r>
          </a:p>
          <a:p>
            <a:r>
              <a:rPr lang="cs-CZ" dirty="0" smtClean="0"/>
              <a:t>4) 17 z 28 států EU.</a:t>
            </a:r>
          </a:p>
          <a:p>
            <a:r>
              <a:rPr lang="cs-CZ" dirty="0" smtClean="0"/>
              <a:t>5) Panelové sídliště (Praha – Řepy), 70.-80.l.20.s.t</a:t>
            </a:r>
          </a:p>
          <a:p>
            <a:r>
              <a:rPr lang="cs-CZ" dirty="0" smtClean="0"/>
              <a:t>6) Intenzivní zemědělství – obhospodařování půdy všemi dostupnými prostředky, </a:t>
            </a:r>
            <a:r>
              <a:rPr lang="cs-CZ" dirty="0" err="1" smtClean="0"/>
              <a:t>vč.nasazení</a:t>
            </a:r>
            <a:r>
              <a:rPr lang="cs-CZ" dirty="0" smtClean="0"/>
              <a:t> chemie, velkostrojů,…</a:t>
            </a:r>
          </a:p>
          <a:p>
            <a:r>
              <a:rPr lang="cs-CZ" dirty="0" smtClean="0"/>
              <a:t>7) Základní (ústavní) zákon ČR, publikovaný ve Sbírce zákonů pod č.1/1993</a:t>
            </a:r>
          </a:p>
          <a:p>
            <a:r>
              <a:rPr lang="cs-CZ" dirty="0" smtClean="0"/>
              <a:t>8) První IE (Internet Explorer) v r.1995</a:t>
            </a:r>
          </a:p>
          <a:p>
            <a:r>
              <a:rPr lang="cs-CZ" dirty="0" smtClean="0"/>
              <a:t>9) </a:t>
            </a:r>
            <a:r>
              <a:rPr lang="cs-CZ" dirty="0" err="1" smtClean="0"/>
              <a:t>Hethrow</a:t>
            </a:r>
            <a:r>
              <a:rPr lang="cs-CZ" dirty="0" smtClean="0"/>
              <a:t> (v r.2011 odbaveno 69,4 </a:t>
            </a:r>
            <a:r>
              <a:rPr lang="cs-CZ" dirty="0" err="1" smtClean="0"/>
              <a:t>mil.cestujících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10) </a:t>
            </a:r>
            <a:r>
              <a:rPr lang="cs-CZ" dirty="0" err="1" smtClean="0"/>
              <a:t>Viz.mapka</a:t>
            </a:r>
            <a:r>
              <a:rPr lang="cs-CZ" dirty="0" smtClean="0"/>
              <a:t> (</a:t>
            </a:r>
            <a:r>
              <a:rPr lang="cs-CZ" dirty="0" err="1" smtClean="0"/>
              <a:t>next</a:t>
            </a:r>
            <a:r>
              <a:rPr lang="cs-CZ" dirty="0" smtClean="0"/>
              <a:t> slade)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577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K otázce č.10 – míra </a:t>
            </a:r>
            <a:r>
              <a:rPr lang="cs-CZ" dirty="0" err="1" smtClean="0"/>
              <a:t>hiv</a:t>
            </a:r>
            <a:r>
              <a:rPr lang="cs-CZ" dirty="0" smtClean="0"/>
              <a:t> epidemie ve světě</a:t>
            </a:r>
            <a:endParaRPr lang="cs-CZ" dirty="0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213" y="2060000"/>
            <a:ext cx="8744273" cy="4033296"/>
          </a:xfrm>
        </p:spPr>
      </p:pic>
    </p:spTree>
    <p:extLst>
      <p:ext uri="{BB962C8B-B14F-4D97-AF65-F5344CB8AC3E}">
        <p14:creationId xmlns:p14="http://schemas.microsoft.com/office/powerpoint/2010/main" val="1114662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899174"/>
          </a:xfrm>
        </p:spPr>
        <p:txBody>
          <a:bodyPr>
            <a:normAutofit fontScale="47500" lnSpcReduction="20000"/>
          </a:bodyPr>
          <a:lstStyle/>
          <a:p>
            <a:r>
              <a:rPr lang="cs-CZ" dirty="0"/>
              <a:t>ZERESHK.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cs.wikipedia.org/wiki/Soubor:Wheel_Iran.jpg</a:t>
            </a:r>
            <a:endParaRPr lang="cs-CZ" dirty="0" smtClean="0"/>
          </a:p>
          <a:p>
            <a:r>
              <a:rPr lang="cs-CZ" dirty="0"/>
              <a:t>EDIESTEEWER.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3"/>
              </a:rPr>
              <a:t>http://cs.wikipedia.org/wiki/Soubor:%</a:t>
            </a:r>
            <a:r>
              <a:rPr lang="cs-CZ" dirty="0" smtClean="0">
                <a:hlinkClick r:id="rId3"/>
              </a:rPr>
              <a:t>C5%A0koda_Superb_by_Edisteewr.JPG</a:t>
            </a:r>
            <a:endParaRPr lang="cs-CZ" dirty="0" smtClean="0"/>
          </a:p>
          <a:p>
            <a:r>
              <a:rPr lang="cs-CZ" dirty="0"/>
              <a:t>DIDIER DESCOUENS.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commons.wikimedia.org/wiki/File:Biface_de_St_Acheul_MHNT.jpg</a:t>
            </a:r>
            <a:endParaRPr lang="cs-CZ" dirty="0" smtClean="0"/>
          </a:p>
          <a:p>
            <a:r>
              <a:rPr lang="cs-CZ" dirty="0"/>
              <a:t>UNITED STATES GOVERMENT.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commons.wikimedia.org/wiki/File:Sharp_b2.gif</a:t>
            </a:r>
            <a:endParaRPr lang="cs-CZ" dirty="0" smtClean="0"/>
          </a:p>
          <a:p>
            <a:r>
              <a:rPr lang="cs-CZ" dirty="0"/>
              <a:t>CLASSICAL NUMISMATIC GROUP, INC.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cs.wikipedia.org/wiki/Soubor:SNGCop_053.jpg</a:t>
            </a:r>
            <a:endParaRPr lang="cs-CZ" dirty="0" smtClean="0"/>
          </a:p>
          <a:p>
            <a:r>
              <a:rPr lang="cs-CZ" dirty="0"/>
              <a:t>ALBORZAGROS.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cs.wikipedia.org/wiki/Soubor:1_EURO_RE-15.jpeg</a:t>
            </a:r>
            <a:endParaRPr lang="cs-CZ" dirty="0" smtClean="0"/>
          </a:p>
          <a:p>
            <a:r>
              <a:rPr lang="cs-CZ" dirty="0"/>
              <a:t>CHE.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cs.wikipedia.org/wiki/Soubor:Panel%C3%A1ky.jpg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commons.wikimedia.org/wiki/File:Handgaffelplog.jpg</a:t>
            </a:r>
            <a:endParaRPr lang="cs-CZ" dirty="0" smtClean="0"/>
          </a:p>
          <a:p>
            <a:r>
              <a:rPr lang="cs-CZ" dirty="0"/>
              <a:t>WERKTUIGENDAGEN.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commons.wikimedia.org/wiki/File:John_Deere_tractors_at_Werktuigendagen_2009.jpg</a:t>
            </a:r>
            <a:endParaRPr lang="cs-CZ" dirty="0" smtClean="0"/>
          </a:p>
          <a:p>
            <a:r>
              <a:rPr lang="cs-CZ" dirty="0"/>
              <a:t>FRITZ - MILKAU - DIA - SAMMLUNG.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commons.wikimedia.org/wiki/File:Milkau_Oberer_Teil_der_Stele_mit_dem_Text_von_Hammurapis_Gesetzescode_369-2.jpg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cs.wikipedia.org/wiki/Soubor:Flag_of_the_Czech_Republic.svg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021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/>
              <a:t>THE OPTE PROJECT.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cs.wikipedia.org/wiki/Soubor:Internet_map_1024.jpg</a:t>
            </a:r>
            <a:endParaRPr lang="cs-CZ" dirty="0" smtClean="0"/>
          </a:p>
          <a:p>
            <a:r>
              <a:rPr lang="cs-CZ" dirty="0"/>
              <a:t>NEUVEDEN.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cs.wikipedia.org/wiki/Soubor:Cuneiform_script.jpg</a:t>
            </a:r>
            <a:endParaRPr lang="cs-CZ" dirty="0" smtClean="0"/>
          </a:p>
          <a:p>
            <a:r>
              <a:rPr lang="cs-CZ" dirty="0"/>
              <a:t>ART RENEVAL CENTER.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cs.wikipedia.org/wiki/Soubor:Lord_Frederick_Leighton_FLL006.jpg</a:t>
            </a:r>
            <a:endParaRPr lang="cs-CZ" dirty="0" smtClean="0"/>
          </a:p>
          <a:p>
            <a:r>
              <a:rPr lang="cs-CZ" dirty="0"/>
              <a:t>WARREN ROHNER.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cs.wikipedia.org/wiki/Soubor:Heathrow_T5.jpg</a:t>
            </a:r>
            <a:endParaRPr lang="cs-CZ" dirty="0" smtClean="0"/>
          </a:p>
          <a:p>
            <a:r>
              <a:rPr lang="cs-CZ" dirty="0"/>
              <a:t>USAID AFRICA BUREA.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6"/>
              </a:rPr>
              <a:t>http://commons.wikimedia.org/wiki/File:HIV-positive_female_entrepreneur_(7242130014).</a:t>
            </a:r>
            <a:r>
              <a:rPr lang="cs-CZ" dirty="0" smtClean="0">
                <a:hlinkClick r:id="rId6"/>
              </a:rPr>
              <a:t>jpg</a:t>
            </a:r>
            <a:endParaRPr lang="cs-CZ" dirty="0" smtClean="0"/>
          </a:p>
          <a:p>
            <a:r>
              <a:rPr lang="cs-CZ" dirty="0"/>
              <a:t>ME.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commons.wikimedia.org/wiki/File:One_of_the_first_condoms.jpg</a:t>
            </a:r>
            <a:endParaRPr lang="cs-CZ" dirty="0" smtClean="0"/>
          </a:p>
          <a:p>
            <a:r>
              <a:rPr lang="cs-CZ" dirty="0"/>
              <a:t>PDH. </a:t>
            </a:r>
            <a:r>
              <a:rPr lang="cs-CZ" i="1" dirty="0" err="1"/>
              <a:t>wikipedia</a:t>
            </a:r>
            <a:r>
              <a:rPr lang="cs-CZ" dirty="0"/>
              <a:t> [online]. [cit. 28.10.2013]. 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cs.wikipedia.org/wiki/Soubor:HIV_Epidem.png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3811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 autora.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137738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154</TotalTime>
  <Words>841</Words>
  <Application>Microsoft Office PowerPoint</Application>
  <PresentationFormat>Předvádění na obrazovce (4:3)</PresentationFormat>
  <Paragraphs>93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Cesta</vt:lpstr>
      <vt:lpstr>Microsoft PowerPoint 97-2003 Presentation</vt:lpstr>
      <vt:lpstr>Prezentace aplikace PowerPoint</vt:lpstr>
      <vt:lpstr>TEHDY A DNES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Řešení úkolů</vt:lpstr>
      <vt:lpstr>K otázce č.10 – míra hiv epidemie ve světě</vt:lpstr>
      <vt:lpstr>Použité obrázky</vt:lpstr>
      <vt:lpstr>Použité obrázky II.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TEHDY A DNES</dc:title>
  <dc:creator>Ivan Nývlt</dc:creator>
  <cp:lastModifiedBy>Iva Herrmannová</cp:lastModifiedBy>
  <cp:revision>16</cp:revision>
  <dcterms:created xsi:type="dcterms:W3CDTF">2013-10-28T11:35:24Z</dcterms:created>
  <dcterms:modified xsi:type="dcterms:W3CDTF">2013-11-17T13:36:04Z</dcterms:modified>
</cp:coreProperties>
</file>