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ppt" ContentType="application/vnd.ms-powerpoint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72" r:id="rId17"/>
    <p:sldId id="273" r:id="rId18"/>
    <p:sldId id="274" r:id="rId19"/>
    <p:sldId id="275" r:id="rId20"/>
    <p:sldId id="258" r:id="rId21"/>
    <p:sldId id="269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E570D-5052-437C-9410-ED513FD7473A}" type="datetimeFigureOut">
              <a:rPr lang="cs-CZ" smtClean="0"/>
              <a:t>17.11.2013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078BA-DDD2-4E98-954E-19E93E377A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2490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E570D-5052-437C-9410-ED513FD7473A}" type="datetimeFigureOut">
              <a:rPr lang="cs-CZ" smtClean="0"/>
              <a:t>17.11.2013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078BA-DDD2-4E98-954E-19E93E377A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9345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E570D-5052-437C-9410-ED513FD7473A}" type="datetimeFigureOut">
              <a:rPr lang="cs-CZ" smtClean="0"/>
              <a:t>17.11.2013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078BA-DDD2-4E98-954E-19E93E377A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12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E570D-5052-437C-9410-ED513FD7473A}" type="datetimeFigureOut">
              <a:rPr lang="cs-CZ" smtClean="0"/>
              <a:t>17.11.2013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078BA-DDD2-4E98-954E-19E93E377A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8352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E570D-5052-437C-9410-ED513FD7473A}" type="datetimeFigureOut">
              <a:rPr lang="cs-CZ" smtClean="0"/>
              <a:t>17.11.2013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078BA-DDD2-4E98-954E-19E93E377A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39041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E570D-5052-437C-9410-ED513FD7473A}" type="datetimeFigureOut">
              <a:rPr lang="cs-CZ" smtClean="0"/>
              <a:t>17.11.2013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078BA-DDD2-4E98-954E-19E93E377A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94595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E570D-5052-437C-9410-ED513FD7473A}" type="datetimeFigureOut">
              <a:rPr lang="cs-CZ" smtClean="0"/>
              <a:t>17.11.2013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078BA-DDD2-4E98-954E-19E93E377A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99228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E570D-5052-437C-9410-ED513FD7473A}" type="datetimeFigureOut">
              <a:rPr lang="cs-CZ" smtClean="0"/>
              <a:t>17.11.2013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078BA-DDD2-4E98-954E-19E93E377A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64568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E570D-5052-437C-9410-ED513FD7473A}" type="datetimeFigureOut">
              <a:rPr lang="cs-CZ" smtClean="0"/>
              <a:t>17.11.2013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078BA-DDD2-4E98-954E-19E93E377A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3468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E570D-5052-437C-9410-ED513FD7473A}" type="datetimeFigureOut">
              <a:rPr lang="cs-CZ" smtClean="0"/>
              <a:t>17.11.2013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078BA-DDD2-4E98-954E-19E93E377A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6058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E570D-5052-437C-9410-ED513FD7473A}" type="datetimeFigureOut">
              <a:rPr lang="cs-CZ" smtClean="0"/>
              <a:t>17.11.2013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078BA-DDD2-4E98-954E-19E93E377A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5558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FE570D-5052-437C-9410-ED513FD7473A}" type="datetimeFigureOut">
              <a:rPr lang="cs-CZ" smtClean="0"/>
              <a:t>17.11.2013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D078BA-DDD2-4E98-954E-19E93E377A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1226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PowerPoint_97-2003_Presentation1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An_MSF_health_worker_examines_a_malnourished_child.jpg" TargetMode="External"/><Relationship Id="rId3" Type="http://schemas.openxmlformats.org/officeDocument/2006/relationships/hyperlink" Target="http://cs.wikipedia.org/wiki/Soubor:Kadesh.jpg" TargetMode="External"/><Relationship Id="rId7" Type="http://schemas.openxmlformats.org/officeDocument/2006/relationships/hyperlink" Target="http://cs.wikipedia.org/wiki/Soubor:Mother_Teresa_1985_cropped.jpg" TargetMode="External"/><Relationship Id="rId2" Type="http://schemas.openxmlformats.org/officeDocument/2006/relationships/hyperlink" Target="http://cs.wikipedia.org/wiki/Soubor:Black_Peace_Dove.sv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Henry_Dunant-young.jpg" TargetMode="External"/><Relationship Id="rId5" Type="http://schemas.openxmlformats.org/officeDocument/2006/relationships/hyperlink" Target="http://cs.wikipedia.org/wiki/Soubor:Flag_of_the_Red_Cross.svg" TargetMode="External"/><Relationship Id="rId4" Type="http://schemas.openxmlformats.org/officeDocument/2006/relationships/hyperlink" Target="http://cs.wikipedia.org/wiki/Soubor:Nuremberg_chronicles_f_251v_2_(Georgius_rex_bohemie).jpg" TargetMode="External"/><Relationship Id="rId9" Type="http://schemas.openxmlformats.org/officeDocument/2006/relationships/hyperlink" Target="http://cs.wikipedia.org/wiki/Soubor:League_of_Nations_Anachronous_Map.PNG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Flag_of_the_United_Nations.svg" TargetMode="External"/><Relationship Id="rId2" Type="http://schemas.openxmlformats.org/officeDocument/2006/relationships/hyperlink" Target="http://cs.wikipedia.org/wiki/Soubor:President_Woodrow_Wilson_portrait_December_2_1912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Soubor:UNSC_Summit_2005.jpg" TargetMode="External"/><Relationship Id="rId4" Type="http://schemas.openxmlformats.org/officeDocument/2006/relationships/hyperlink" Target="http://cs.wikipedia.org/wiki/Soubor:United_Nations_HQ_-_New_York_City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47520105"/>
              </p:ext>
            </p:extLst>
          </p:nvPr>
        </p:nvGraphicFramePr>
        <p:xfrm>
          <a:off x="27112" y="31901"/>
          <a:ext cx="9116888" cy="66967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Prezentace" r:id="rId3" imgW="2834654" imgH="2125945" progId="PowerPoint.Show.8">
                  <p:embed/>
                </p:oleObj>
              </mc:Choice>
              <mc:Fallback>
                <p:oleObj name="Prezentace" r:id="rId3" imgW="2834654" imgH="2125945" progId="PowerPoint.Show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7112" y="31901"/>
                        <a:ext cx="9116888" cy="669674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21478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VIZE MÍROVÉHO ŽITÍ V EVROPĚ A VE SVĚTĚ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PŘEHLED NAPLNĚNÝCH I NENAPLNĚNÝCH VIZÍ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98438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MÍR – O JAKÝ STAV SE JEDNÁ?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094452"/>
            <a:ext cx="4038600" cy="3537459"/>
          </a:xfrm>
        </p:spPr>
      </p:pic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2420888"/>
            <a:ext cx="3461519" cy="3461519"/>
          </a:xfrm>
        </p:spPr>
      </p:pic>
    </p:spTree>
    <p:extLst>
      <p:ext uri="{BB962C8B-B14F-4D97-AF65-F5344CB8AC3E}">
        <p14:creationId xmlns:p14="http://schemas.microsoft.com/office/powerpoint/2010/main" val="10923379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MÍR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Stav dobré vůle mezi lidmi všeobecně.</a:t>
            </a:r>
          </a:p>
          <a:p>
            <a:r>
              <a:rPr lang="cs-CZ" dirty="0" smtClean="0"/>
              <a:t>Mezi státy a společenstvy stav, kdy ani jedna ze stran nevyužívá k prosazení svých cílů jakéhokoliv násilí.</a:t>
            </a:r>
          </a:p>
          <a:p>
            <a:r>
              <a:rPr lang="cs-CZ" dirty="0" smtClean="0"/>
              <a:t>Stav, kdy ani uvnitř jednotlivých států či společenstev nedochází k násilnému, agresivnímu řešení vzniklých (problematických) situací.</a:t>
            </a:r>
          </a:p>
          <a:p>
            <a:r>
              <a:rPr lang="cs-CZ" dirty="0" smtClean="0"/>
              <a:t>Opak válečného stavu a násilí všeobecně.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13297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800" dirty="0" smtClean="0"/>
              <a:t>PRVNÍ HISTORICKY DOLOŽENÁ MÍROVÁ SMLOUVA – PROSINEC 1270 PŘ.NL. MEZI EGYPTEM A CHETISKOU ŘÍŠÍ PO BITVĚ U KADEŠE</a:t>
            </a:r>
            <a:endParaRPr lang="cs-CZ" sz="28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9" y="1553688"/>
            <a:ext cx="3720286" cy="4971655"/>
          </a:xfrm>
        </p:spPr>
      </p:pic>
    </p:spTree>
    <p:extLst>
      <p:ext uri="{BB962C8B-B14F-4D97-AF65-F5344CB8AC3E}">
        <p14:creationId xmlns:p14="http://schemas.microsoft.com/office/powerpoint/2010/main" val="42192063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PAX ROMANA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Příklad snahy o vnitřní (i vnější) mír v římském impériu za doby vlády Octaviana Augusta (27 </a:t>
            </a:r>
            <a:r>
              <a:rPr lang="cs-CZ" dirty="0" err="1" smtClean="0"/>
              <a:t>př.n.l</a:t>
            </a:r>
            <a:r>
              <a:rPr lang="cs-CZ" dirty="0" smtClean="0"/>
              <a:t> – 14.n.l.) do doby vlády císaře </a:t>
            </a:r>
            <a:r>
              <a:rPr lang="cs-CZ" dirty="0" err="1" smtClean="0"/>
              <a:t>Commoda</a:t>
            </a:r>
            <a:r>
              <a:rPr lang="cs-CZ" dirty="0" smtClean="0"/>
              <a:t> (177 – 192).</a:t>
            </a:r>
          </a:p>
          <a:p>
            <a:r>
              <a:rPr lang="cs-CZ" dirty="0" smtClean="0"/>
              <a:t>Jde spíše o mír prosazený politickou mocí, která nemá soupeře ( v dějinách tak poté následují i Pax </a:t>
            </a:r>
            <a:r>
              <a:rPr lang="cs-CZ" dirty="0" err="1" smtClean="0"/>
              <a:t>Mongolica</a:t>
            </a:r>
            <a:r>
              <a:rPr lang="cs-CZ" dirty="0" smtClean="0"/>
              <a:t>, Pax </a:t>
            </a:r>
            <a:r>
              <a:rPr lang="cs-CZ" dirty="0" err="1" smtClean="0"/>
              <a:t>Britannica</a:t>
            </a:r>
            <a:r>
              <a:rPr lang="cs-CZ" dirty="0" smtClean="0"/>
              <a:t>, či Pax </a:t>
            </a:r>
            <a:r>
              <a:rPr lang="cs-CZ" dirty="0" err="1" smtClean="0"/>
              <a:t>Americana</a:t>
            </a:r>
            <a:r>
              <a:rPr lang="cs-CZ" dirty="0" smtClean="0"/>
              <a:t>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04977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200" dirty="0" smtClean="0"/>
              <a:t>1462 – PLÁN MEZINÁRODNÍ MÍROVÉ ORGANIZACE JIŘÍHO Z PODĚBRAD – „SMLOUVA O NASTOLENÍ MÍRU V CELÉM KŘESŤANSTVU“</a:t>
            </a:r>
            <a:endParaRPr lang="cs-CZ" sz="32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2555624"/>
            <a:ext cx="4326570" cy="3788152"/>
          </a:xfrm>
        </p:spPr>
      </p:pic>
    </p:spTree>
    <p:extLst>
      <p:ext uri="{BB962C8B-B14F-4D97-AF65-F5344CB8AC3E}">
        <p14:creationId xmlns:p14="http://schemas.microsoft.com/office/powerpoint/2010/main" val="19841033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200" dirty="0" smtClean="0"/>
              <a:t>MEZINÁRODNÍ ČERVENÝ KŘÍŽ, ORGANIZACE ZALOŽENÁ R.1863 V DŮSLEDKU VÁLEČNÝCH ZVĚRSTEV </a:t>
            </a:r>
            <a:endParaRPr lang="cs-CZ" sz="32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405" y="1600200"/>
            <a:ext cx="6793190" cy="4525963"/>
          </a:xfrm>
        </p:spPr>
      </p:pic>
    </p:spTree>
    <p:extLst>
      <p:ext uri="{BB962C8B-B14F-4D97-AF65-F5344CB8AC3E}">
        <p14:creationId xmlns:p14="http://schemas.microsoft.com/office/powerpoint/2010/main" val="20683451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HENRI DUNANT, JEDEN ZE ZAKLADATELŮ MČK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1443712"/>
            <a:ext cx="3424000" cy="4793600"/>
          </a:xfrm>
        </p:spPr>
      </p:pic>
    </p:spTree>
    <p:extLst>
      <p:ext uri="{BB962C8B-B14F-4D97-AF65-F5344CB8AC3E}">
        <p14:creationId xmlns:p14="http://schemas.microsoft.com/office/powerpoint/2010/main" val="11286215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HLAVNÍ MOTTO MČK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„SÍLA LIDSKOSTI“ (THE POWER OF HUMANITY).</a:t>
            </a:r>
          </a:p>
          <a:p>
            <a:r>
              <a:rPr lang="cs-CZ" dirty="0" smtClean="0"/>
              <a:t>Další zásady MČK: humanita, nestrannost, neutralita, nezávislost, dobrovolná služba, jednota, univerzálnost.</a:t>
            </a:r>
          </a:p>
          <a:p>
            <a:r>
              <a:rPr lang="cs-CZ" dirty="0" smtClean="0"/>
              <a:t>Poznámky: popudem k založení byla </a:t>
            </a:r>
            <a:r>
              <a:rPr lang="cs-CZ" dirty="0" err="1" smtClean="0"/>
              <a:t>rakousko</a:t>
            </a:r>
            <a:r>
              <a:rPr lang="cs-CZ" dirty="0" smtClean="0"/>
              <a:t> – italská bitva u Solferina v r. 1859. </a:t>
            </a:r>
          </a:p>
          <a:p>
            <a:r>
              <a:rPr lang="cs-CZ" dirty="0" smtClean="0"/>
              <a:t>Dnes má Mezinárodní červený kříž 189 členů (včetně mateřských organizací).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764921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NOBELOVA CENA ZA MÍR – UDĚLOVÁNA OD R.1901, JEDNA Z PĚTI NOBELOVÝCH CEN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Uděluje se jednotlivcům nebo organizacím ( to ji činí výjimečnou), jež </a:t>
            </a:r>
            <a:r>
              <a:rPr lang="cs-CZ" dirty="0" smtClean="0">
                <a:effectLst/>
              </a:rPr>
              <a:t>vykonali nejvíce pro bratrství mezi národy, zrušení nebo zmenšení existujících armád či pořádání a propagaci mírových kongresů. Na rozdíl od ostatních Nobelových cen ji neuděluje švédská Akademie věd, ale norský Nobelův výbor, jmenovaný norským parlamentem.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05234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PŘÍKLADY NOSITELŮ NOBELOVY CENY ZA MÍR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cs-CZ" dirty="0" smtClean="0"/>
              <a:t>Matka Tereza - 1979</a:t>
            </a:r>
            <a:endParaRPr lang="cs-CZ" dirty="0"/>
          </a:p>
        </p:txBody>
      </p:sp>
      <p:pic>
        <p:nvPicPr>
          <p:cNvPr id="10" name="Zástupný symbol pro obsah 9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448420"/>
            <a:ext cx="2973506" cy="3716883"/>
          </a:xfrm>
        </p:spPr>
      </p:pic>
      <p:sp>
        <p:nvSpPr>
          <p:cNvPr id="8" name="Zástupný symbol pro text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cs-CZ" dirty="0" smtClean="0"/>
              <a:t>Lékaři bez hranic - 1990</a:t>
            </a:r>
            <a:endParaRPr lang="cs-CZ" dirty="0"/>
          </a:p>
        </p:txBody>
      </p:sp>
      <p:pic>
        <p:nvPicPr>
          <p:cNvPr id="11" name="Zástupný symbol pro obsah 10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4179" y="2174875"/>
            <a:ext cx="2963466" cy="3951288"/>
          </a:xfrm>
        </p:spPr>
      </p:pic>
    </p:spTree>
    <p:extLst>
      <p:ext uri="{BB962C8B-B14F-4D97-AF65-F5344CB8AC3E}">
        <p14:creationId xmlns:p14="http://schemas.microsoft.com/office/powerpoint/2010/main" val="2718534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cs-CZ" sz="2400" dirty="0" smtClean="0"/>
              <a:t>SPOLEČNOST NÁRODŮ, VZNIKLA 28.6.1919 V PAŘÍŽI, SÍDLILA V ŽENEVĚ, PŮSOBILA V LETECH 1919 – 46, BĚHEM 2.SVĚT.VÁLKY PRAKTICKY POZBYLA NA VÝZNAMU</a:t>
            </a:r>
            <a:endParaRPr lang="cs-CZ" sz="2400" dirty="0"/>
          </a:p>
        </p:txBody>
      </p:sp>
      <p:pic>
        <p:nvPicPr>
          <p:cNvPr id="9" name="Zástupný symbol pro obsah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628800"/>
            <a:ext cx="8000568" cy="5090362"/>
          </a:xfrm>
        </p:spPr>
      </p:pic>
    </p:spTree>
    <p:extLst>
      <p:ext uri="{BB962C8B-B14F-4D97-AF65-F5344CB8AC3E}">
        <p14:creationId xmlns:p14="http://schemas.microsoft.com/office/powerpoint/2010/main" val="41611530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WOODROW WILSON, JEDEN Z DUCHOVNÍCH OTCŮ SN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1408469"/>
            <a:ext cx="4202842" cy="5116875"/>
          </a:xfrm>
        </p:spPr>
      </p:pic>
    </p:spTree>
    <p:extLst>
      <p:ext uri="{BB962C8B-B14F-4D97-AF65-F5344CB8AC3E}">
        <p14:creationId xmlns:p14="http://schemas.microsoft.com/office/powerpoint/2010/main" val="739018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44016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ORGANIZACE SPOJENÝCH NÁRODŮ, VZNIKLA 24.10.1945 V SAN FRANCISCU, SÍDLO V NEW YORKU, DNES MÁ 193 ČLENSKÝCH ZEMÍ</a:t>
            </a:r>
            <a:endParaRPr lang="cs-CZ" sz="28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405" y="1600200"/>
            <a:ext cx="6793190" cy="4525963"/>
          </a:xfrm>
        </p:spPr>
      </p:pic>
    </p:spTree>
    <p:extLst>
      <p:ext uri="{BB962C8B-B14F-4D97-AF65-F5344CB8AC3E}">
        <p14:creationId xmlns:p14="http://schemas.microsoft.com/office/powerpoint/2010/main" val="39770434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SÍDLO OSN V NEW YORKU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556792"/>
            <a:ext cx="6833990" cy="4666639"/>
          </a:xfrm>
        </p:spPr>
      </p:pic>
    </p:spTree>
    <p:extLst>
      <p:ext uri="{BB962C8B-B14F-4D97-AF65-F5344CB8AC3E}">
        <p14:creationId xmlns:p14="http://schemas.microsoft.com/office/powerpoint/2010/main" val="33348849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800" dirty="0" smtClean="0"/>
              <a:t>RADA BEZPEČNOSTI OSN – ORGÁN OSN ZODPOVĚDNÝ ZA ŘEŠENÍ KONFLIKTŮ VE SVĚTĚ, ZA ZAJIŠTĚNÍ SVĚTOVÉHO MÍRU A MEZINÁRODNÍ BEZPEČNOSTI </a:t>
            </a:r>
            <a:endParaRPr lang="cs-CZ" sz="28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700808"/>
            <a:ext cx="7134073" cy="4774555"/>
          </a:xfrm>
        </p:spPr>
      </p:pic>
    </p:spTree>
    <p:extLst>
      <p:ext uri="{BB962C8B-B14F-4D97-AF65-F5344CB8AC3E}">
        <p14:creationId xmlns:p14="http://schemas.microsoft.com/office/powerpoint/2010/main" val="41871070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ÚKOLY A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AutoNum type="arabicParenR"/>
            </a:pPr>
            <a:r>
              <a:rPr lang="cs-CZ" dirty="0" smtClean="0"/>
              <a:t>Kdo jsou stálí členové Rady bezpečnosti OSN?</a:t>
            </a:r>
          </a:p>
          <a:p>
            <a:pPr marL="514350" indent="-514350">
              <a:buAutoNum type="arabicParenR"/>
            </a:pPr>
            <a:r>
              <a:rPr lang="cs-CZ" dirty="0" smtClean="0"/>
              <a:t>Kolik nestálých členů volí Valné shromáždění OSN do Rady?</a:t>
            </a:r>
          </a:p>
          <a:p>
            <a:pPr marL="514350" indent="-514350">
              <a:buAutoNum type="arabicParenR"/>
            </a:pPr>
            <a:r>
              <a:rPr lang="cs-CZ" dirty="0" smtClean="0"/>
              <a:t>Jsou rezoluce Rady bezpečnosti OSN závazné? Jsou vynutitelné i silou?</a:t>
            </a:r>
          </a:p>
          <a:p>
            <a:pPr marL="514350" indent="-514350">
              <a:buAutoNum type="arabicParenR"/>
            </a:pPr>
            <a:r>
              <a:rPr lang="cs-CZ" dirty="0" smtClean="0"/>
              <a:t>Jaké jsou kompetence Rady bezpečnosti OSN?</a:t>
            </a:r>
          </a:p>
          <a:p>
            <a:pPr marL="514350" indent="-514350">
              <a:buAutoNum type="arabicParenR"/>
            </a:pPr>
            <a:r>
              <a:rPr lang="cs-CZ" dirty="0" smtClean="0"/>
              <a:t>Může jediný stálý člen RB OSN zablokovat (vetovat) rozhodnutí RB OSN?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89903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ÚKOLŮ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514350" indent="-514350">
              <a:buAutoNum type="arabicParenR"/>
            </a:pPr>
            <a:r>
              <a:rPr lang="cs-CZ" dirty="0" smtClean="0"/>
              <a:t>Čínská lidová republika, Francie, Velká Británie, Rusko a USA.</a:t>
            </a:r>
          </a:p>
          <a:p>
            <a:pPr marL="514350" indent="-514350">
              <a:buAutoNum type="arabicParenR"/>
            </a:pPr>
            <a:r>
              <a:rPr lang="cs-CZ" dirty="0" smtClean="0"/>
              <a:t>10.</a:t>
            </a:r>
          </a:p>
          <a:p>
            <a:pPr marL="514350" indent="-514350">
              <a:buAutoNum type="arabicParenR"/>
            </a:pPr>
            <a:r>
              <a:rPr lang="cs-CZ" dirty="0" smtClean="0"/>
              <a:t>Ano /ano.</a:t>
            </a:r>
          </a:p>
          <a:p>
            <a:pPr marL="514350" indent="-514350">
              <a:buAutoNum type="arabicParenR"/>
            </a:pPr>
            <a:r>
              <a:rPr lang="cs-CZ" dirty="0" smtClean="0"/>
              <a:t>Zachování míru ve světě, řešení sporů, úprava zbrojení, užití sankcí vůči narušiteli, vojenské akce proti agresorovi, navrhování kandidáta na generálního tajemníka OSN, společně s Valným shromážděním OSN volí soudce mezinárodního soudního dvora, předkládá zprávy o svém působení Valnému shromáždění OSN.</a:t>
            </a:r>
          </a:p>
          <a:p>
            <a:pPr marL="514350" indent="-514350">
              <a:buAutoNum type="arabicParenR"/>
            </a:pPr>
            <a:r>
              <a:rPr lang="cs-CZ" smtClean="0"/>
              <a:t>Ano.</a:t>
            </a:r>
            <a:endParaRPr lang="cs-CZ" dirty="0" smtClean="0"/>
          </a:p>
          <a:p>
            <a:pPr marL="514350" indent="-514350">
              <a:buAutoNum type="arabicParenR"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9950740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OBRÁZKY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55000" lnSpcReduction="20000"/>
          </a:bodyPr>
          <a:lstStyle/>
          <a:p>
            <a:r>
              <a:rPr lang="cs-CZ" dirty="0" smtClean="0">
                <a:effectLst/>
              </a:rPr>
              <a:t>VERVEXA. </a:t>
            </a:r>
            <a:r>
              <a:rPr lang="cs-CZ" i="1" dirty="0" err="1" smtClean="0">
                <a:effectLst/>
              </a:rPr>
              <a:t>wikipedia</a:t>
            </a:r>
            <a:r>
              <a:rPr lang="cs-CZ" dirty="0" smtClean="0">
                <a:effectLst/>
              </a:rPr>
              <a:t> [online]. [cit. 28.10.2013]. Dostupný na WWW: </a:t>
            </a:r>
            <a:r>
              <a:rPr lang="cs-CZ" dirty="0" smtClean="0">
                <a:effectLst/>
                <a:hlinkClick r:id="rId2"/>
              </a:rPr>
              <a:t>http://cs.wikipedia.org/wiki/Soubor:Black_Peace_Dove.svg</a:t>
            </a:r>
            <a:endParaRPr lang="cs-CZ" dirty="0" smtClean="0">
              <a:effectLst/>
            </a:endParaRPr>
          </a:p>
          <a:p>
            <a:r>
              <a:rPr lang="pt-BR" dirty="0" smtClean="0">
                <a:effectLst/>
              </a:rPr>
              <a:t>DEROR AVI. </a:t>
            </a:r>
            <a:r>
              <a:rPr lang="pt-BR" i="1" dirty="0" smtClean="0">
                <a:effectLst/>
              </a:rPr>
              <a:t>Wikipedia</a:t>
            </a:r>
            <a:r>
              <a:rPr lang="pt-BR" dirty="0" smtClean="0">
                <a:effectLst/>
              </a:rPr>
              <a:t> [online]. [cit. 28.10.2013]. Dostupný na WWW: </a:t>
            </a:r>
            <a:r>
              <a:rPr lang="pt-BR" dirty="0" smtClean="0">
                <a:effectLst/>
                <a:hlinkClick r:id="rId3"/>
              </a:rPr>
              <a:t>http://cs.wikipedia.org/wiki/Soubor:Kadesh.jpg</a:t>
            </a:r>
            <a:endParaRPr lang="cs-CZ" dirty="0" smtClean="0">
              <a:effectLst/>
            </a:endParaRPr>
          </a:p>
          <a:p>
            <a:r>
              <a:rPr lang="cs-CZ" dirty="0" smtClean="0">
                <a:effectLst/>
              </a:rPr>
              <a:t>MICHEL WOLGEMUT, WILHELM PLEYDENWURFF. </a:t>
            </a:r>
            <a:r>
              <a:rPr lang="cs-CZ" i="1" dirty="0" err="1" smtClean="0">
                <a:effectLst/>
              </a:rPr>
              <a:t>wikipedia</a:t>
            </a:r>
            <a:r>
              <a:rPr lang="cs-CZ" dirty="0" smtClean="0">
                <a:effectLst/>
              </a:rPr>
              <a:t> [online]. [cit. 28.10.2013]. Dostupný na WWW: </a:t>
            </a:r>
            <a:r>
              <a:rPr lang="cs-CZ" dirty="0" smtClean="0">
                <a:effectLst/>
                <a:hlinkClick r:id="rId4"/>
              </a:rPr>
              <a:t>http://cs.wikipedia.org/wiki/Soubor:Nuremberg_chronicles_f_251v_2_(Georgius_rex_bohemie).jpg</a:t>
            </a:r>
            <a:endParaRPr lang="cs-CZ" dirty="0" smtClean="0">
              <a:effectLst/>
            </a:endParaRPr>
          </a:p>
          <a:p>
            <a:r>
              <a:rPr lang="cs-CZ" dirty="0" smtClean="0">
                <a:effectLst/>
              </a:rPr>
              <a:t>JON HARALD SOBY. </a:t>
            </a:r>
            <a:r>
              <a:rPr lang="cs-CZ" i="1" dirty="0" err="1" smtClean="0">
                <a:effectLst/>
              </a:rPr>
              <a:t>wikipedia</a:t>
            </a:r>
            <a:r>
              <a:rPr lang="cs-CZ" dirty="0" smtClean="0">
                <a:effectLst/>
              </a:rPr>
              <a:t> [online]. [cit. 28.10.2013]. Dostupný na WWW: </a:t>
            </a:r>
            <a:r>
              <a:rPr lang="cs-CZ" dirty="0" smtClean="0">
                <a:effectLst/>
                <a:hlinkClick r:id="rId5"/>
              </a:rPr>
              <a:t>http://cs.wikipedia.org/wiki/Soubor:Flag_of_the_Red_Cross.svg</a:t>
            </a:r>
            <a:endParaRPr lang="cs-CZ" dirty="0" smtClean="0">
              <a:effectLst/>
            </a:endParaRPr>
          </a:p>
          <a:p>
            <a:r>
              <a:rPr lang="cs-CZ" dirty="0" smtClean="0">
                <a:effectLst/>
              </a:rPr>
              <a:t>NEUVEDEN. </a:t>
            </a:r>
            <a:r>
              <a:rPr lang="cs-CZ" i="1" dirty="0" err="1" smtClean="0">
                <a:effectLst/>
              </a:rPr>
              <a:t>wikipedia</a:t>
            </a:r>
            <a:r>
              <a:rPr lang="cs-CZ" dirty="0" smtClean="0">
                <a:effectLst/>
              </a:rPr>
              <a:t> [online]. [cit. 28.10.2013]. Dostupný na WWW: </a:t>
            </a:r>
            <a:r>
              <a:rPr lang="cs-CZ" dirty="0" smtClean="0">
                <a:effectLst/>
                <a:hlinkClick r:id="rId6"/>
              </a:rPr>
              <a:t>http://cs.wikipedia.org/wiki/Soubor:Henry_Dunant-young.jpg</a:t>
            </a:r>
            <a:endParaRPr lang="cs-CZ" dirty="0" smtClean="0">
              <a:effectLst/>
            </a:endParaRPr>
          </a:p>
          <a:p>
            <a:r>
              <a:rPr lang="cs-CZ" dirty="0" smtClean="0">
                <a:effectLst/>
              </a:rPr>
              <a:t>U.S.GOVERMENT. </a:t>
            </a:r>
            <a:r>
              <a:rPr lang="cs-CZ" i="1" dirty="0" err="1" smtClean="0">
                <a:effectLst/>
              </a:rPr>
              <a:t>wikipedia</a:t>
            </a:r>
            <a:r>
              <a:rPr lang="cs-CZ" dirty="0" smtClean="0">
                <a:effectLst/>
              </a:rPr>
              <a:t> [online]. [cit. 28.10.2013]. Dostupný na WWW: </a:t>
            </a:r>
            <a:r>
              <a:rPr lang="cs-CZ" dirty="0" smtClean="0">
                <a:effectLst/>
                <a:hlinkClick r:id="rId7"/>
              </a:rPr>
              <a:t>http://cs.wikipedia.org/wiki/Soubor:Mother_Teresa_1985_cropped.jpg</a:t>
            </a:r>
            <a:endParaRPr lang="cs-CZ" dirty="0" smtClean="0">
              <a:effectLst/>
            </a:endParaRPr>
          </a:p>
          <a:p>
            <a:r>
              <a:rPr lang="cs-CZ" dirty="0" smtClean="0">
                <a:effectLst/>
              </a:rPr>
              <a:t>UK DEPARTMENT FOR INTERNATIONAL DEVELOPMENT. </a:t>
            </a:r>
            <a:r>
              <a:rPr lang="cs-CZ" i="1" dirty="0" err="1" smtClean="0">
                <a:effectLst/>
              </a:rPr>
              <a:t>wikipedia</a:t>
            </a:r>
            <a:r>
              <a:rPr lang="cs-CZ" dirty="0" smtClean="0">
                <a:effectLst/>
              </a:rPr>
              <a:t> [online]. [cit. 28.10.2013]. Dostupný na WWW: </a:t>
            </a:r>
            <a:r>
              <a:rPr lang="cs-CZ" dirty="0" smtClean="0">
                <a:effectLst/>
                <a:hlinkClick r:id="rId8"/>
              </a:rPr>
              <a:t>http://cs.wikipedia.org/wiki/Soubor:An_MSF_health_worker_examines_a_malnourished_child.jpg</a:t>
            </a:r>
            <a:r>
              <a:rPr lang="cs-CZ" dirty="0" smtClean="0">
                <a:effectLst/>
              </a:rPr>
              <a:t>ALLARD POSTMAN. </a:t>
            </a:r>
            <a:r>
              <a:rPr lang="cs-CZ" i="1" dirty="0" err="1" smtClean="0">
                <a:effectLst/>
              </a:rPr>
              <a:t>wikipedia</a:t>
            </a:r>
            <a:r>
              <a:rPr lang="cs-CZ" dirty="0" smtClean="0">
                <a:effectLst/>
              </a:rPr>
              <a:t> [online]. [cit. 28.10.2013]. Dostupný na WWW: </a:t>
            </a:r>
            <a:r>
              <a:rPr lang="cs-CZ" dirty="0" smtClean="0">
                <a:effectLst/>
                <a:hlinkClick r:id="rId9"/>
              </a:rPr>
              <a:t>http://cs.wikipedia.org/wiki/Soubor:League_of_Nations_Anachronous_Map.PNG</a:t>
            </a:r>
            <a:endParaRPr lang="cs-CZ" dirty="0" smtClean="0">
              <a:effectLst/>
            </a:endParaRPr>
          </a:p>
          <a:p>
            <a:endParaRPr lang="cs-CZ" dirty="0" smtClean="0">
              <a:effectLst/>
            </a:endParaRPr>
          </a:p>
          <a:p>
            <a:endParaRPr lang="cs-CZ" dirty="0" smtClean="0">
              <a:effectLst/>
            </a:endParaRPr>
          </a:p>
          <a:p>
            <a:endParaRPr lang="cs-CZ" dirty="0" smtClean="0">
              <a:effectLst/>
            </a:endParaRPr>
          </a:p>
          <a:p>
            <a:endParaRPr lang="cs-CZ" dirty="0" smtClean="0">
              <a:effectLst/>
            </a:endParaRPr>
          </a:p>
          <a:p>
            <a:endParaRPr lang="cs-CZ" dirty="0" smtClean="0">
              <a:effectLst/>
            </a:endParaRPr>
          </a:p>
          <a:p>
            <a:endParaRPr lang="cs-CZ" dirty="0" smtClean="0">
              <a:effectLst/>
            </a:endParaRPr>
          </a:p>
          <a:p>
            <a:endParaRPr lang="cs-CZ" dirty="0" smtClean="0">
              <a:effectLst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6227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OBRÁZKY II.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>
                <a:effectLst/>
              </a:rPr>
              <a:t>PACH BROTHERS. </a:t>
            </a:r>
            <a:r>
              <a:rPr lang="cs-CZ" i="1" dirty="0" err="1" smtClean="0">
                <a:effectLst/>
              </a:rPr>
              <a:t>wikipedia</a:t>
            </a:r>
            <a:r>
              <a:rPr lang="cs-CZ" dirty="0" smtClean="0">
                <a:effectLst/>
              </a:rPr>
              <a:t> [online]. [cit. 28.10.2013]. Dostupný na WWW: </a:t>
            </a:r>
            <a:r>
              <a:rPr lang="cs-CZ" dirty="0" smtClean="0">
                <a:effectLst/>
                <a:hlinkClick r:id="rId2"/>
              </a:rPr>
              <a:t>http://cs.wikipedia.org/wiki/Soubor:President_Woodrow_Wilson_portrait_December_2_1912.jpg</a:t>
            </a:r>
            <a:endParaRPr lang="cs-CZ" dirty="0" smtClean="0">
              <a:effectLst/>
            </a:endParaRPr>
          </a:p>
          <a:p>
            <a:r>
              <a:rPr lang="cs-CZ" dirty="0" smtClean="0">
                <a:effectLst/>
              </a:rPr>
              <a:t>WILFRIED HUSS. </a:t>
            </a:r>
            <a:r>
              <a:rPr lang="cs-CZ" i="1" dirty="0" err="1" smtClean="0">
                <a:effectLst/>
              </a:rPr>
              <a:t>wikipedia</a:t>
            </a:r>
            <a:r>
              <a:rPr lang="cs-CZ" dirty="0" smtClean="0">
                <a:effectLst/>
              </a:rPr>
              <a:t> [online]. [cit. 28.10.2013]. Dostupný na WWW: </a:t>
            </a:r>
            <a:r>
              <a:rPr lang="cs-CZ" dirty="0" smtClean="0">
                <a:effectLst/>
                <a:hlinkClick r:id="rId3"/>
              </a:rPr>
              <a:t>http://cs.wikipedia.org/wiki/Soubor:Flag_of_the_United_Nations.svg</a:t>
            </a:r>
            <a:endParaRPr lang="cs-CZ" dirty="0" smtClean="0">
              <a:effectLst/>
            </a:endParaRPr>
          </a:p>
          <a:p>
            <a:r>
              <a:rPr lang="cs-CZ" dirty="0" smtClean="0">
                <a:effectLst/>
              </a:rPr>
              <a:t>DJMUTEX. </a:t>
            </a:r>
            <a:r>
              <a:rPr lang="cs-CZ" i="1" dirty="0" err="1" smtClean="0">
                <a:effectLst/>
              </a:rPr>
              <a:t>wikopedia</a:t>
            </a:r>
            <a:r>
              <a:rPr lang="cs-CZ" dirty="0" smtClean="0">
                <a:effectLst/>
              </a:rPr>
              <a:t> [online]. [cit. 28.10.2013]. Dostupný na WWW: </a:t>
            </a:r>
            <a:r>
              <a:rPr lang="cs-CZ" dirty="0" smtClean="0">
                <a:effectLst/>
                <a:hlinkClick r:id="rId4"/>
              </a:rPr>
              <a:t>http://cs.wikipedia.org/wiki/Soubor:United_Nations_HQ_-_New_York_City.jpg</a:t>
            </a:r>
            <a:endParaRPr lang="cs-CZ" dirty="0" smtClean="0">
              <a:effectLst/>
            </a:endParaRPr>
          </a:p>
          <a:p>
            <a:r>
              <a:rPr lang="cs-CZ" dirty="0" smtClean="0">
                <a:effectLst/>
              </a:rPr>
              <a:t>ERIC DRAPER. </a:t>
            </a:r>
            <a:r>
              <a:rPr lang="cs-CZ" i="1" dirty="0" err="1" smtClean="0">
                <a:effectLst/>
              </a:rPr>
              <a:t>wikipedia</a:t>
            </a:r>
            <a:r>
              <a:rPr lang="cs-CZ" dirty="0" smtClean="0">
                <a:effectLst/>
              </a:rPr>
              <a:t> [online]. [cit. 28.10.2013]. Dostupný na WWW: </a:t>
            </a:r>
            <a:r>
              <a:rPr lang="cs-CZ" dirty="0" smtClean="0">
                <a:effectLst/>
                <a:hlinkClick r:id="rId5"/>
              </a:rPr>
              <a:t>http://cs.wikipedia.org/wiki/Soubor:UNSC_Summit_2005.jpg</a:t>
            </a:r>
            <a:endParaRPr lang="cs-CZ" dirty="0" smtClean="0">
              <a:effectLst/>
            </a:endParaRPr>
          </a:p>
          <a:p>
            <a:endParaRPr lang="cs-CZ" dirty="0" smtClean="0">
              <a:effectLst/>
            </a:endParaRPr>
          </a:p>
          <a:p>
            <a:endParaRPr lang="cs-CZ" dirty="0" smtClean="0">
              <a:effectLst/>
            </a:endParaRPr>
          </a:p>
          <a:p>
            <a:endParaRPr lang="cs-CZ" dirty="0" smtClean="0">
              <a:effectLst/>
            </a:endParaRPr>
          </a:p>
          <a:p>
            <a:endParaRPr lang="cs-CZ" dirty="0" smtClean="0">
              <a:effectLst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00576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782</Words>
  <Application>Microsoft Office PowerPoint</Application>
  <PresentationFormat>Předvádění na obrazovce (4:3)</PresentationFormat>
  <Paragraphs>72</Paragraphs>
  <Slides>21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3" baseType="lpstr">
      <vt:lpstr>Motiv systému Office</vt:lpstr>
      <vt:lpstr>Microsoft PowerPoint 97-2003 Presentation</vt:lpstr>
      <vt:lpstr>Prezentace aplikace PowerPoint</vt:lpstr>
      <vt:lpstr>VIZE MÍROVÉHO ŽITÍ V EVROPĚ A VE SVĚTĚ</vt:lpstr>
      <vt:lpstr>MÍR – O JAKÝ STAV SE JEDNÁ?</vt:lpstr>
      <vt:lpstr>MÍR</vt:lpstr>
      <vt:lpstr>PRVNÍ HISTORICKY DOLOŽENÁ MÍROVÁ SMLOUVA – PROSINEC 1270 PŘ.NL. MEZI EGYPTEM A CHETISKOU ŘÍŠÍ PO BITVĚ U KADEŠE</vt:lpstr>
      <vt:lpstr>PAX ROMANA</vt:lpstr>
      <vt:lpstr>1462 – PLÁN MEZINÁRODNÍ MÍROVÉ ORGANIZACE JIŘÍHO Z PODĚBRAD – „SMLOUVA O NASTOLENÍ MÍRU V CELÉM KŘESŤANSTVU“</vt:lpstr>
      <vt:lpstr>MEZINÁRODNÍ ČERVENÝ KŘÍŽ, ORGANIZACE ZALOŽENÁ R.1863 V DŮSLEDKU VÁLEČNÝCH ZVĚRSTEV </vt:lpstr>
      <vt:lpstr>HENRI DUNANT, JEDEN ZE ZAKLADATELŮ MČK</vt:lpstr>
      <vt:lpstr>HLAVNÍ MOTTO MČK</vt:lpstr>
      <vt:lpstr>NOBELOVA CENA ZA MÍR – UDĚLOVÁNA OD R.1901, JEDNA Z PĚTI NOBELOVÝCH CEN</vt:lpstr>
      <vt:lpstr>PŘÍKLADY NOSITELŮ NOBELOVY CENY ZA MÍR</vt:lpstr>
      <vt:lpstr>SPOLEČNOST NÁRODŮ, VZNIKLA 28.6.1919 V PAŘÍŽI, SÍDLILA V ŽENEVĚ, PŮSOBILA V LETECH 1919 – 46, BĚHEM 2.SVĚT.VÁLKY PRAKTICKY POZBYLA NA VÝZNAMU</vt:lpstr>
      <vt:lpstr>WOODROW WILSON, JEDEN Z DUCHOVNÍCH OTCŮ SN</vt:lpstr>
      <vt:lpstr>ORGANIZACE SPOJENÝCH NÁRODŮ, VZNIKLA 24.10.1945 V SAN FRANCISCU, SÍDLO V NEW YORKU, DNES MÁ 193 ČLENSKÝCH ZEMÍ</vt:lpstr>
      <vt:lpstr>SÍDLO OSN V NEW YORKU</vt:lpstr>
      <vt:lpstr>RADA BEZPEČNOSTI OSN – ORGÁN OSN ZODPOVĚDNÝ ZA ŘEŠENÍ KONFLIKTŮ VE SVĚTĚ, ZA ZAJIŠTĚNÍ SVĚTOVÉHO MÍRU A MEZINÁRODNÍ BEZPEČNOSTI </vt:lpstr>
      <vt:lpstr>ÚKOLY A OTÁZKY</vt:lpstr>
      <vt:lpstr>ŘEŠENÍ ÚKOLŮ</vt:lpstr>
      <vt:lpstr>POUŽITÉ OBRÁZKY</vt:lpstr>
      <vt:lpstr>POUŽITÉ OBRÁZKY II.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VIZE MÍROVÉHO ŽITÍ V EVROPĚ A VE SVĚTĚ</dc:title>
  <dc:creator>Ivan Nývlt</dc:creator>
  <cp:lastModifiedBy>Iva Herrmannová</cp:lastModifiedBy>
  <cp:revision>12</cp:revision>
  <dcterms:created xsi:type="dcterms:W3CDTF">2013-10-28T17:34:11Z</dcterms:created>
  <dcterms:modified xsi:type="dcterms:W3CDTF">2013-11-17T13:36:32Z</dcterms:modified>
</cp:coreProperties>
</file>