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56" r:id="rId3"/>
    <p:sldId id="257" r:id="rId4"/>
    <p:sldId id="260" r:id="rId5"/>
    <p:sldId id="261" r:id="rId6"/>
    <p:sldId id="264" r:id="rId7"/>
    <p:sldId id="265" r:id="rId8"/>
    <p:sldId id="266" r:id="rId9"/>
    <p:sldId id="258" r:id="rId10"/>
    <p:sldId id="267" r:id="rId11"/>
    <p:sldId id="268" r:id="rId12"/>
    <p:sldId id="269" r:id="rId13"/>
    <p:sldId id="270" r:id="rId14"/>
    <p:sldId id="271" r:id="rId15"/>
    <p:sldId id="262" r:id="rId16"/>
    <p:sldId id="263" r:id="rId17"/>
    <p:sldId id="25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8" d="100"/>
          <a:sy n="48" d="100"/>
        </p:scale>
        <p:origin x="-112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B310345-7BD9-4AA8-810E-A885AA7A25AF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C98C1C5-0BAF-46D5-ADC5-08E569AADDE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310345-7BD9-4AA8-810E-A885AA7A25AF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98C1C5-0BAF-46D5-ADC5-08E569AADD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B310345-7BD9-4AA8-810E-A885AA7A25AF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BC98C1C5-0BAF-46D5-ADC5-08E569AADDE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310345-7BD9-4AA8-810E-A885AA7A25AF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98C1C5-0BAF-46D5-ADC5-08E569AADD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310345-7BD9-4AA8-810E-A885AA7A25AF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98C1C5-0BAF-46D5-ADC5-08E569AADD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310345-7BD9-4AA8-810E-A885AA7A25AF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98C1C5-0BAF-46D5-ADC5-08E569AADD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B310345-7BD9-4AA8-810E-A885AA7A25AF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98C1C5-0BAF-46D5-ADC5-08E569AADD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310345-7BD9-4AA8-810E-A885AA7A25AF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98C1C5-0BAF-46D5-ADC5-08E569AADD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310345-7BD9-4AA8-810E-A885AA7A25AF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98C1C5-0BAF-46D5-ADC5-08E569AADDE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310345-7BD9-4AA8-810E-A885AA7A25AF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98C1C5-0BAF-46D5-ADC5-08E569AADD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B310345-7BD9-4AA8-810E-A885AA7A25AF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C98C1C5-0BAF-46D5-ADC5-08E569AADD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B310345-7BD9-4AA8-810E-A885AA7A25AF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C98C1C5-0BAF-46D5-ADC5-08E569AADDE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oleObject" Target="../embeddings/Microsoft_PowerPoint_97-2003_Presentation1.ppt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olonisation_1550.png" TargetMode="External"/><Relationship Id="rId7" Type="http://schemas.openxmlformats.org/officeDocument/2006/relationships/hyperlink" Target="http://cs.wikipedia.org/wiki/Soubor:Colonisation_1974.png" TargetMode="External"/><Relationship Id="rId2" Type="http://schemas.openxmlformats.org/officeDocument/2006/relationships/hyperlink" Target="http://cs.wikipedia.org/wiki/Soubor:Colonisation2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olonization_1945.png" TargetMode="External"/><Relationship Id="rId5" Type="http://schemas.openxmlformats.org/officeDocument/2006/relationships/hyperlink" Target="http://cs.wikipedia.org/wiki/Soubor:Colonisation_1914.png" TargetMode="External"/><Relationship Id="rId4" Type="http://schemas.openxmlformats.org/officeDocument/2006/relationships/hyperlink" Target="http://cs.wikipedia.org/wiki/Soubor:Colonisation_1800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19459991"/>
              </p:ext>
            </p:extLst>
          </p:nvPr>
        </p:nvGraphicFramePr>
        <p:xfrm>
          <a:off x="10749" y="26334"/>
          <a:ext cx="9109943" cy="683166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Prezentace" r:id="rId4" imgW="3747386" imgH="2810315" progId="PowerPoint.Show.8">
                  <p:embed/>
                </p:oleObj>
              </mc:Choice>
              <mc:Fallback>
                <p:oleObj name="Prezentace" r:id="rId4" imgW="3747386" imgH="2810315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0749" y="26334"/>
                        <a:ext cx="9109943" cy="683166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75138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Kolonialismus a imperialismus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Základní přehled vývoje ve světě od roku 1492 do současnosti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0675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Základní pojmy a vysvětlení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KOLONIALISMUS = rozšiřování svrchovanosti určitého národa z jeho původního teritoria za účelem zlepšení životních</a:t>
            </a:r>
            <a:r>
              <a:rPr lang="cs-CZ" dirty="0"/>
              <a:t> </a:t>
            </a:r>
            <a:r>
              <a:rPr lang="cs-CZ" dirty="0" smtClean="0"/>
              <a:t>a  ekonomických podmínek. Zároveň dochází k využití ovládnutých území – v oblasti pracovních sil, nerostných surovin, trhu,…</a:t>
            </a:r>
          </a:p>
          <a:p>
            <a:r>
              <a:rPr lang="cs-CZ" dirty="0" smtClean="0"/>
              <a:t>KOLONIALISMUS  je chápán jako proces znevolňování a ovládání jiných území západoevropskými (případně i středo- a </a:t>
            </a:r>
            <a:r>
              <a:rPr lang="cs-CZ" dirty="0" err="1" smtClean="0"/>
              <a:t>východo</a:t>
            </a:r>
            <a:r>
              <a:rPr lang="cs-CZ" dirty="0" smtClean="0"/>
              <a:t>-) státy – od 16.st.do pol.20.st. (na rozdíl od antické nebo středověké KOLONIZACE – v podstatě proces přirozeného rozšiřování osídlení).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2649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Základní pojmy - pokračování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IMPERIALISMUS = v historickém vnímání proces rozšiřování impérií – hlavně britského impéria na konci 19.st. Expanzivní politika je obhajována a zdůvodňování zaváděním vyšší civilizační a kulturní úrovně do ovládaných teritorií. Z dalších se týká i plánů Německa na ovládnutí světa, Japonska na novou Asii, ale i USA a jejich role ve světě.</a:t>
            </a:r>
          </a:p>
          <a:p>
            <a:r>
              <a:rPr lang="cs-CZ" dirty="0" smtClean="0"/>
              <a:t>V ideologickém pojetí je IMPERIALISMUS posledním stádiem kapitalismu (podle názorů </a:t>
            </a:r>
            <a:r>
              <a:rPr lang="cs-CZ" dirty="0" err="1" smtClean="0"/>
              <a:t>V.I.Lenina</a:t>
            </a:r>
            <a:r>
              <a:rPr lang="cs-CZ" dirty="0" smtClean="0"/>
              <a:t>).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0806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Se kterými zeměmi je spjat moderní kolonialismus?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Anglie / Velká Británie</a:t>
            </a:r>
          </a:p>
          <a:p>
            <a:r>
              <a:rPr lang="cs-CZ" dirty="0" smtClean="0"/>
              <a:t>Francie</a:t>
            </a:r>
          </a:p>
          <a:p>
            <a:r>
              <a:rPr lang="cs-CZ" dirty="0" smtClean="0"/>
              <a:t>Španělsko</a:t>
            </a:r>
          </a:p>
          <a:p>
            <a:r>
              <a:rPr lang="cs-CZ" dirty="0" smtClean="0"/>
              <a:t>Portugalsko</a:t>
            </a:r>
          </a:p>
          <a:p>
            <a:r>
              <a:rPr lang="cs-CZ" dirty="0" smtClean="0"/>
              <a:t>Itálie </a:t>
            </a:r>
          </a:p>
          <a:p>
            <a:r>
              <a:rPr lang="cs-CZ" dirty="0" smtClean="0"/>
              <a:t>Nizozemí</a:t>
            </a:r>
          </a:p>
          <a:p>
            <a:r>
              <a:rPr lang="cs-CZ" dirty="0" smtClean="0"/>
              <a:t>Belgie</a:t>
            </a:r>
          </a:p>
          <a:p>
            <a:r>
              <a:rPr lang="cs-CZ" dirty="0" smtClean="0"/>
              <a:t>Švédsko</a:t>
            </a:r>
          </a:p>
          <a:p>
            <a:r>
              <a:rPr lang="cs-CZ" dirty="0" smtClean="0"/>
              <a:t>Dánsko </a:t>
            </a:r>
          </a:p>
          <a:p>
            <a:r>
              <a:rPr lang="cs-CZ" dirty="0" smtClean="0"/>
              <a:t>Rusko</a:t>
            </a:r>
          </a:p>
          <a:p>
            <a:r>
              <a:rPr lang="cs-CZ" dirty="0" smtClean="0"/>
              <a:t>Německo</a:t>
            </a:r>
          </a:p>
          <a:p>
            <a:r>
              <a:rPr lang="cs-CZ" dirty="0" smtClean="0"/>
              <a:t>Japonsko</a:t>
            </a:r>
          </a:p>
          <a:p>
            <a:r>
              <a:rPr lang="cs-CZ" dirty="0" smtClean="0"/>
              <a:t>USA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6171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Dějiny kolonialismu – stručný přehled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Iberská koloniální expanze – počátky u Portugalců v 2.pol.15.st. – západní břehy Afriky, cesty do Asie, poté Španělé a jejich objevné plavby – 1492 – Nový svět. Zde vydrancování a porobení civilizací Aztéků a Inků poč.16.st. 1492 – smlouva z </a:t>
            </a:r>
            <a:r>
              <a:rPr lang="cs-CZ" dirty="0" err="1" smtClean="0"/>
              <a:t>Tordesillas</a:t>
            </a:r>
            <a:r>
              <a:rPr lang="cs-CZ" dirty="0" smtClean="0"/>
              <a:t> – rozdělení zájmových sfér mezi Portugalci a Španěly.</a:t>
            </a:r>
          </a:p>
          <a:p>
            <a:pPr marL="514350" indent="-514350">
              <a:buAutoNum type="arabicParenR"/>
            </a:pPr>
            <a:r>
              <a:rPr lang="cs-CZ" dirty="0" smtClean="0"/>
              <a:t>17.st. – nástup Anglie, Francie a Nizozemí. Pokračující kolonizace Nového světa, Nizozemci úspěšní v JV Asii. Mezi Francií a Velkou Británií střety během Sedmileté války i v Novém světě, potvrzena role Británie jako koloniální velmoci.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8269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Dějiny kolonialismu - pokračování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514350" indent="-514350">
              <a:buAutoNum type="arabicParenR" startAt="3"/>
            </a:pPr>
            <a:r>
              <a:rPr lang="cs-CZ" dirty="0" smtClean="0"/>
              <a:t>18.st. – nástup Ruska jako koloniální mocnosti – hlavně směrem do Asie a až na Aljašku (Rusy osídlena mezi 1741 – 1867, pak prodána USA). V Africe kolonizace území Brity – obchod s otroky, export do Nového světa. V 2.pol.18.st. a na poč.19.st.jistá krize kolonialismu – války za nezávislost v Americe (</a:t>
            </a:r>
            <a:r>
              <a:rPr lang="cs-CZ" dirty="0" err="1" smtClean="0"/>
              <a:t>vč.zemí</a:t>
            </a:r>
            <a:r>
              <a:rPr lang="cs-CZ" dirty="0" smtClean="0"/>
              <a:t> Latinské Ameriky).</a:t>
            </a:r>
          </a:p>
          <a:p>
            <a:pPr marL="514350" indent="-514350">
              <a:buAutoNum type="arabicParenR" startAt="3"/>
            </a:pPr>
            <a:r>
              <a:rPr lang="cs-CZ" dirty="0" smtClean="0"/>
              <a:t>19.st. – britský imperialismus, masivní kolonizace Afriky i jinými evropskými zeměmi (Francie, Belgie, Nizozemí, Itálie,…)</a:t>
            </a:r>
          </a:p>
          <a:p>
            <a:pPr marL="514350" indent="-514350">
              <a:buAutoNum type="arabicParenR" startAt="3"/>
            </a:pPr>
            <a:r>
              <a:rPr lang="cs-CZ" dirty="0" smtClean="0"/>
              <a:t>1914 – 18 – 1.světová válka jako důsledek snah o nové rozdělení – přerozdělení světa a jeho </a:t>
            </a:r>
            <a:r>
              <a:rPr lang="cs-CZ" dirty="0" err="1" smtClean="0"/>
              <a:t>bohatsví</a:t>
            </a:r>
            <a:r>
              <a:rPr lang="cs-CZ" dirty="0" smtClean="0"/>
              <a:t>.</a:t>
            </a:r>
          </a:p>
          <a:p>
            <a:pPr marL="514350" indent="-514350">
              <a:buAutoNum type="arabicParenR" startAt="3"/>
            </a:pPr>
            <a:r>
              <a:rPr lang="cs-CZ" dirty="0" smtClean="0"/>
              <a:t>1931 – japonská expanze na čínská území, 1937 propuknutí </a:t>
            </a:r>
            <a:r>
              <a:rPr lang="cs-CZ" dirty="0" err="1" smtClean="0"/>
              <a:t>japonsko</a:t>
            </a:r>
            <a:r>
              <a:rPr lang="cs-CZ" dirty="0" smtClean="0"/>
              <a:t>–čínské války, rozpoutání druhé světové války – 1939 – 45.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9456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Dějiny kolonialismu - pokračování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 startAt="7"/>
            </a:pPr>
            <a:r>
              <a:rPr lang="cs-CZ" dirty="0" smtClean="0"/>
              <a:t>Éra 1945 – 1990 – období </a:t>
            </a:r>
            <a:r>
              <a:rPr lang="cs-CZ" dirty="0" err="1" smtClean="0"/>
              <a:t>tzv.dekolonizace</a:t>
            </a:r>
            <a:r>
              <a:rPr lang="cs-CZ" dirty="0" smtClean="0"/>
              <a:t> = národně osvobozeneckých procesů vedoucích k rozpadu celosvětového koloniálního panství evropských zemích. Nejintenzivněji probíhala v Asii a </a:t>
            </a:r>
            <a:r>
              <a:rPr lang="cs-CZ" smtClean="0"/>
              <a:t>v Africe.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9106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94872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Animace Průběhu kolonizace ve světě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1484785"/>
            <a:ext cx="8829048" cy="4680520"/>
          </a:xfrm>
        </p:spPr>
      </p:pic>
    </p:spTree>
    <p:extLst>
      <p:ext uri="{BB962C8B-B14F-4D97-AF65-F5344CB8AC3E}">
        <p14:creationId xmlns:p14="http://schemas.microsoft.com/office/powerpoint/2010/main" val="459629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Koloniální panství v r.1550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276872"/>
            <a:ext cx="8643474" cy="4008348"/>
          </a:xfrm>
        </p:spPr>
      </p:pic>
    </p:spTree>
    <p:extLst>
      <p:ext uri="{BB962C8B-B14F-4D97-AF65-F5344CB8AC3E}">
        <p14:creationId xmlns:p14="http://schemas.microsoft.com/office/powerpoint/2010/main" val="1663876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Koloniální panství r.1800 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9" y="2204864"/>
            <a:ext cx="8479353" cy="3960440"/>
          </a:xfrm>
        </p:spPr>
      </p:pic>
    </p:spTree>
    <p:extLst>
      <p:ext uri="{BB962C8B-B14F-4D97-AF65-F5344CB8AC3E}">
        <p14:creationId xmlns:p14="http://schemas.microsoft.com/office/powerpoint/2010/main" val="3730582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Koloniální panství v r.1914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2149423"/>
            <a:ext cx="8592920" cy="3943873"/>
          </a:xfrm>
        </p:spPr>
      </p:pic>
    </p:spTree>
    <p:extLst>
      <p:ext uri="{BB962C8B-B14F-4D97-AF65-F5344CB8AC3E}">
        <p14:creationId xmlns:p14="http://schemas.microsoft.com/office/powerpoint/2010/main" val="284692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Koloniální panství v r.1945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204864"/>
            <a:ext cx="8749136" cy="4170461"/>
          </a:xfrm>
        </p:spPr>
      </p:pic>
    </p:spTree>
    <p:extLst>
      <p:ext uri="{BB962C8B-B14F-4D97-AF65-F5344CB8AC3E}">
        <p14:creationId xmlns:p14="http://schemas.microsoft.com/office/powerpoint/2010/main" val="1084827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Stav v r.1974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2132856"/>
            <a:ext cx="8685032" cy="4032448"/>
          </a:xfrm>
        </p:spPr>
      </p:pic>
    </p:spTree>
    <p:extLst>
      <p:ext uri="{BB962C8B-B14F-4D97-AF65-F5344CB8AC3E}">
        <p14:creationId xmlns:p14="http://schemas.microsoft.com/office/powerpoint/2010/main" val="237794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Důsledky kolonialismu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Vymazání původních kulturních zvyklostí a tradic domorodých etnik, kmenů, národů, mnohdy i jejich totální zánik (týká se </a:t>
            </a:r>
            <a:r>
              <a:rPr lang="cs-CZ" dirty="0" err="1" smtClean="0"/>
              <a:t>např.indiánských</a:t>
            </a:r>
            <a:r>
              <a:rPr lang="cs-CZ" dirty="0" smtClean="0"/>
              <a:t> kmenů, </a:t>
            </a:r>
            <a:r>
              <a:rPr lang="cs-CZ" dirty="0" err="1" smtClean="0"/>
              <a:t>Aboriginců</a:t>
            </a:r>
            <a:r>
              <a:rPr lang="cs-CZ" dirty="0" smtClean="0"/>
              <a:t>, Maorů, Inuitů,…)</a:t>
            </a:r>
          </a:p>
          <a:p>
            <a:r>
              <a:rPr lang="cs-CZ" dirty="0" smtClean="0"/>
              <a:t>Podíl na globalizaci.</a:t>
            </a:r>
          </a:p>
          <a:p>
            <a:r>
              <a:rPr lang="cs-CZ" dirty="0" smtClean="0"/>
              <a:t>Nehumánní vztah k ovládaných oblastem, masakry domorodého obyvatelstva (např. v indickém </a:t>
            </a:r>
            <a:r>
              <a:rPr lang="cs-CZ" dirty="0" err="1" smtClean="0"/>
              <a:t>Amritsaru</a:t>
            </a:r>
            <a:r>
              <a:rPr lang="cs-CZ" dirty="0" smtClean="0"/>
              <a:t>), rasismus, nadřazování bílé rasy ostatním, otrokářství.</a:t>
            </a:r>
          </a:p>
          <a:p>
            <a:r>
              <a:rPr lang="cs-CZ" dirty="0" smtClean="0"/>
              <a:t>Eurocentrismus (též </a:t>
            </a:r>
            <a:r>
              <a:rPr lang="cs-CZ" dirty="0" err="1" smtClean="0"/>
              <a:t>europocentrismus</a:t>
            </a:r>
            <a:r>
              <a:rPr lang="cs-CZ" dirty="0" smtClean="0"/>
              <a:t>).</a:t>
            </a:r>
          </a:p>
          <a:p>
            <a:r>
              <a:rPr lang="cs-CZ" dirty="0" smtClean="0"/>
              <a:t>Vznik ekonomické závislosti původních kolonií na mateřských zemích (</a:t>
            </a:r>
            <a:r>
              <a:rPr lang="cs-CZ" dirty="0" err="1" smtClean="0"/>
              <a:t>postkolonialismus</a:t>
            </a:r>
            <a:r>
              <a:rPr lang="cs-CZ" dirty="0" smtClean="0"/>
              <a:t>, </a:t>
            </a:r>
            <a:r>
              <a:rPr lang="cs-CZ" dirty="0" err="1" smtClean="0"/>
              <a:t>neokolonialsimus</a:t>
            </a:r>
            <a:r>
              <a:rPr lang="cs-CZ" dirty="0" smtClean="0"/>
              <a:t>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1049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Důsledky kolonialismu - pokračování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Globální dělba práce – honba za stále levnější pracovní silou.</a:t>
            </a:r>
          </a:p>
          <a:p>
            <a:r>
              <a:rPr lang="cs-CZ" dirty="0" smtClean="0"/>
              <a:t>Zastánci kolonialismu – vyšší životní úroveň v původních koloniích (argumentace Singapurem, Kanadou,…)</a:t>
            </a:r>
          </a:p>
          <a:p>
            <a:r>
              <a:rPr lang="cs-CZ" dirty="0" smtClean="0"/>
              <a:t>Dnes i vlny přistěhovalectví do Evropy ze zemí „třetího světa“ a mnohdy původních kolonií (viz. Velká Británie – Indové, Pákistánci,…, Francie, Itálie – příliv přistěhovalců z Afriky,…).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4361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ANDREJ NACU. </a:t>
            </a:r>
            <a:r>
              <a:rPr lang="cs-CZ" i="1" dirty="0" err="1"/>
              <a:t>wikipedia</a:t>
            </a:r>
            <a:r>
              <a:rPr lang="cs-CZ" dirty="0"/>
              <a:t> [online]. [cit. 24.11.2013]. </a:t>
            </a:r>
            <a:r>
              <a:rPr lang="cs-CZ"/>
              <a:t>Dostupný na WWW: </a:t>
            </a:r>
            <a:r>
              <a:rPr lang="cs-CZ">
                <a:hlinkClick r:id="rId2"/>
              </a:rPr>
              <a:t>http://</a:t>
            </a:r>
            <a:r>
              <a:rPr lang="cs-CZ" smtClean="0">
                <a:hlinkClick r:id="rId2"/>
              </a:rPr>
              <a:t>cs.wikipedia.org/wiki/Soubor:Colonisation2.gif</a:t>
            </a:r>
            <a:endParaRPr lang="cs-CZ" dirty="0" smtClean="0"/>
          </a:p>
          <a:p>
            <a:r>
              <a:rPr lang="cs-CZ" dirty="0"/>
              <a:t>ANDREJ NACU. </a:t>
            </a:r>
            <a:r>
              <a:rPr lang="cs-CZ" i="1" dirty="0" err="1"/>
              <a:t>wikipedia</a:t>
            </a:r>
            <a:r>
              <a:rPr lang="cs-CZ" dirty="0"/>
              <a:t> [online]. [cit. 29.10.2013].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cs.wikipedia.org/wiki/Soubor:Colonisation_1550.png</a:t>
            </a:r>
            <a:endParaRPr lang="cs-CZ" dirty="0" smtClean="0"/>
          </a:p>
          <a:p>
            <a:r>
              <a:rPr lang="cs-CZ" dirty="0"/>
              <a:t>JLUISRS. </a:t>
            </a:r>
            <a:r>
              <a:rPr lang="cs-CZ" i="1" dirty="0" err="1"/>
              <a:t>wikipedia</a:t>
            </a:r>
            <a:r>
              <a:rPr lang="cs-CZ" dirty="0"/>
              <a:t> [online]. [cit. 29.10.2013].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cs.wikipedia.org/wiki/Soubor:Colonisation_1800.png</a:t>
            </a:r>
            <a:endParaRPr lang="cs-CZ" dirty="0" smtClean="0"/>
          </a:p>
          <a:p>
            <a:r>
              <a:rPr lang="cs-CZ" dirty="0"/>
              <a:t>ANDREI NACU. </a:t>
            </a:r>
            <a:r>
              <a:rPr lang="cs-CZ" i="1" dirty="0" err="1"/>
              <a:t>wikipedia</a:t>
            </a:r>
            <a:r>
              <a:rPr lang="cs-CZ" dirty="0"/>
              <a:t> [online]. [cit. 29.10.2013].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cs.wikipedia.org/wiki/Soubor:Colonisation_1914.png</a:t>
            </a:r>
            <a:endParaRPr lang="cs-CZ" dirty="0" smtClean="0"/>
          </a:p>
          <a:p>
            <a:r>
              <a:rPr lang="cs-CZ" dirty="0"/>
              <a:t>NEUVEDEN. </a:t>
            </a:r>
            <a:r>
              <a:rPr lang="cs-CZ" i="1" dirty="0" err="1"/>
              <a:t>wikipedia</a:t>
            </a:r>
            <a:r>
              <a:rPr lang="cs-CZ" dirty="0"/>
              <a:t> [online]. [cit. 29.10.2013].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cs.wikipedia.org/wiki/Soubor:Colonization_1945.png</a:t>
            </a:r>
            <a:endParaRPr lang="cs-CZ" dirty="0" smtClean="0"/>
          </a:p>
          <a:p>
            <a:r>
              <a:rPr lang="cs-CZ" dirty="0"/>
              <a:t>ANDREI NACU. </a:t>
            </a:r>
            <a:r>
              <a:rPr lang="cs-CZ" i="1" dirty="0" err="1"/>
              <a:t>wikipedia</a:t>
            </a:r>
            <a:r>
              <a:rPr lang="cs-CZ" dirty="0"/>
              <a:t> [online]. [cit. 29.10.2013].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cs.wikipedia.org/wiki/Soubor:Colonisation_1974.png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9423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170</TotalTime>
  <Words>735</Words>
  <Application>Microsoft Office PowerPoint</Application>
  <PresentationFormat>Předvádění na obrazovce (4:3)</PresentationFormat>
  <Paragraphs>58</Paragraphs>
  <Slides>17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Bohatý</vt:lpstr>
      <vt:lpstr>Prezentace</vt:lpstr>
      <vt:lpstr>Prezentace aplikace PowerPoint</vt:lpstr>
      <vt:lpstr>Kolonialismus a imperialismus</vt:lpstr>
      <vt:lpstr>Základní pojmy a vysvětlení</vt:lpstr>
      <vt:lpstr>Základní pojmy - pokračování</vt:lpstr>
      <vt:lpstr>Se kterými zeměmi je spjat moderní kolonialismus?</vt:lpstr>
      <vt:lpstr>Dějiny kolonialismu – stručný přehled</vt:lpstr>
      <vt:lpstr>Dějiny kolonialismu - pokračování</vt:lpstr>
      <vt:lpstr>Dějiny kolonialismu - pokračování</vt:lpstr>
      <vt:lpstr>Animace Průběhu kolonizace ve světě</vt:lpstr>
      <vt:lpstr>Koloniální panství v r.1550</vt:lpstr>
      <vt:lpstr>Koloniální panství r.1800 </vt:lpstr>
      <vt:lpstr>Koloniální panství v r.1914</vt:lpstr>
      <vt:lpstr>Koloniální panství v r.1945</vt:lpstr>
      <vt:lpstr>Stav v r.1974</vt:lpstr>
      <vt:lpstr>Důsledky kolonialismu</vt:lpstr>
      <vt:lpstr>Důsledky kolonialismu - pokračování</vt:lpstr>
      <vt:lpstr>Použité obrázky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Kolonialismus a imperialismus</dc:title>
  <dc:creator>Ivan Nývlt</dc:creator>
  <cp:lastModifiedBy>Iva Herrmannová</cp:lastModifiedBy>
  <cp:revision>15</cp:revision>
  <dcterms:created xsi:type="dcterms:W3CDTF">2013-10-29T09:08:06Z</dcterms:created>
  <dcterms:modified xsi:type="dcterms:W3CDTF">2013-11-25T08:51:50Z</dcterms:modified>
</cp:coreProperties>
</file>