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5" r:id="rId4"/>
    <p:sldId id="260" r:id="rId5"/>
    <p:sldId id="261" r:id="rId6"/>
    <p:sldId id="262" r:id="rId7"/>
    <p:sldId id="263" r:id="rId8"/>
    <p:sldId id="267" r:id="rId9"/>
    <p:sldId id="268" r:id="rId10"/>
    <p:sldId id="269" r:id="rId11"/>
    <p:sldId id="270" r:id="rId12"/>
    <p:sldId id="266" r:id="rId13"/>
    <p:sldId id="264" r:id="rId14"/>
    <p:sldId id="258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59" autoAdjust="0"/>
    <p:restoredTop sz="94660"/>
  </p:normalViewPr>
  <p:slideViewPr>
    <p:cSldViewPr>
      <p:cViewPr>
        <p:scale>
          <a:sx n="66" d="100"/>
          <a:sy n="66" d="100"/>
        </p:scale>
        <p:origin x="-1446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D0ADDE-D832-4316-88AA-6D2662ADCEA8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98A11-D540-4D7E-A8B6-687477D5CC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901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B77FA-C72F-4A4A-915D-43ED77A9A6BF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3EC76-534B-4DCD-A6E8-8FA44D39116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217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9A2BD5-8458-4A51-A610-5E250A859A21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D88CB-05DD-46E9-B683-43D9515D60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748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7747F-D895-45B5-A84D-1294A91DB436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16297-A660-4E01-8D68-2E8A2D4018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784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461AD-A643-4060-8F6E-D9D269A83533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ABE49-601B-45FB-99BF-FDA62D26AE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896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42925-469C-4EEA-99D1-7DAD66CFFB97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24F0B-B7E1-4D42-9C5D-F76F0A40C0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2412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B985D-03AE-4F72-9441-A47945FE0CCE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9BF8B-0BC7-4A0E-B258-E08347ACFD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3082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E70CE-BCB2-477D-A84E-3AABD5186316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D9293C-65DA-4C88-A43D-0AA088FC7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288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B8CB5-B97B-4974-A1BD-12296B3FEFC1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E931A-3990-4B98-A1CC-7901BE464B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1499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5CE7E-E9C5-4663-924D-A6548D555A16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D1A05-E9AB-400E-8572-695CF967FC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2740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A3A31-E815-46A3-A25B-60D1C5E87CA9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47B94-3EDE-4EC1-937F-3CF0DC43B4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026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0EB536-877B-4EE2-A093-356BC81B1B95}" type="datetimeFigureOut">
              <a:rPr lang="cs-CZ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2823DA-B5B1-4685-9153-FF82473DBF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Hungary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udape&#353;&#357;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Flag%20of%20Hungary.svg" TargetMode="External"/><Relationship Id="rId2" Type="http://schemas.openxmlformats.org/officeDocument/2006/relationships/hyperlink" Target="http://cs.wikipedia.org/wiki/Ma&#271;arsko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Budape&#353;&#357;" TargetMode="External"/><Relationship Id="rId4" Type="http://schemas.openxmlformats.org/officeDocument/2006/relationships/hyperlink" Target="http://upload.wikimedia.org/wikipedia/Budapestparliament1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8127549"/>
              </p:ext>
            </p:extLst>
          </p:nvPr>
        </p:nvGraphicFramePr>
        <p:xfrm>
          <a:off x="539750" y="1844675"/>
          <a:ext cx="8208963" cy="512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Renata Kohoutková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Maďarsko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VY_32_INOVACE_6.2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.10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</a:rPr>
                        <a:t>7. </a:t>
                      </a:r>
                      <a:r>
                        <a:rPr lang="cs-CZ" sz="1400" dirty="0" smtClean="0">
                          <a:effectLst/>
                        </a:rPr>
                        <a:t>10. 2013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Střední a </a:t>
                      </a:r>
                      <a:r>
                        <a:rPr lang="cs-CZ" sz="1400" dirty="0" smtClean="0">
                          <a:effectLst/>
                        </a:rPr>
                        <a:t> jihovýchodní </a:t>
                      </a:r>
                      <a:r>
                        <a:rPr lang="cs-CZ" sz="140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</a:t>
                      </a:r>
                      <a:r>
                        <a:rPr lang="cs-CZ" sz="1400" baseline="0" dirty="0" smtClean="0">
                          <a:effectLst/>
                        </a:rPr>
                        <a:t> popíše přírodní a hospodářské zvláštnosti  Maďarska.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obsahuje zeměpisnou charakteristiku státu.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 je určen k</a:t>
                      </a:r>
                      <a:r>
                        <a:rPr lang="cs-CZ" sz="1400" baseline="0" dirty="0" smtClean="0">
                          <a:effectLst/>
                        </a:rPr>
                        <a:t> doplnění výuky. Lze jej využít jako studijní materiál.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byl názornou pomůckou na dokreslení </a:t>
                      </a:r>
                      <a:r>
                        <a:rPr lang="cs-CZ" sz="1400" baseline="0" smtClean="0">
                          <a:effectLst/>
                        </a:rPr>
                        <a:t>reálií Maďarska.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76200">
            <a:solidFill>
              <a:srgbClr val="FF0000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00B050"/>
                </a:solidFill>
              </a:rPr>
              <a:t>M A Ď A R S K O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852936"/>
            <a:ext cx="3048000" cy="1524000"/>
          </a:xfrm>
          <a:ln>
            <a:solidFill>
              <a:srgbClr val="00B050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3993307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Hlavní město: Budapešť</a:t>
            </a:r>
          </a:p>
          <a:p>
            <a:r>
              <a:rPr lang="cs-CZ" dirty="0" smtClean="0"/>
              <a:t>maďarština</a:t>
            </a:r>
          </a:p>
          <a:p>
            <a:r>
              <a:rPr lang="cs-CZ" dirty="0" smtClean="0"/>
              <a:t>Maďarský forint</a:t>
            </a:r>
          </a:p>
          <a:p>
            <a:r>
              <a:rPr lang="cs-CZ" dirty="0"/>
              <a:t>Člen NATO, EU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54452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u="sng" dirty="0">
                <a:hlinkClick r:id="rId3"/>
              </a:rPr>
              <a:t>http://upload.wikimedia.org/wikipedia/Flag </a:t>
            </a:r>
            <a:r>
              <a:rPr lang="cs-CZ" sz="1200" u="sng" dirty="0" err="1">
                <a:hlinkClick r:id="rId3"/>
              </a:rPr>
              <a:t>of</a:t>
            </a:r>
            <a:r>
              <a:rPr lang="cs-CZ" sz="1200" u="sng" dirty="0">
                <a:hlinkClick r:id="rId3"/>
              </a:rPr>
              <a:t> </a:t>
            </a:r>
            <a:r>
              <a:rPr lang="cs-CZ" sz="1200" u="sng" dirty="0" err="1" smtClean="0">
                <a:hlinkClick r:id="rId3"/>
              </a:rPr>
              <a:t>Hungary.svg</a:t>
            </a:r>
            <a:endParaRPr lang="cs-CZ" sz="1200" u="sng" dirty="0" smtClean="0"/>
          </a:p>
          <a:p>
            <a:endParaRPr lang="cs-CZ" sz="1200" u="sng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Historie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4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600" dirty="0" smtClean="0"/>
              <a:t>V roce 1526 zahynul v bitvě u Moháče na území dnešního Maďarska český král </a:t>
            </a:r>
            <a:r>
              <a:rPr lang="cs-CZ" sz="2600" b="1" dirty="0" smtClean="0"/>
              <a:t>Ludvík Jagellonský</a:t>
            </a:r>
            <a:r>
              <a:rPr lang="cs-CZ" sz="2600" dirty="0" smtClean="0"/>
              <a:t>. Vymřel tak rod Jagellonců. Od roku 1526 se Maďarsko (tehdejší Uhry), stejně jako české země, součástí </a:t>
            </a:r>
            <a:r>
              <a:rPr lang="cs-CZ" sz="2600" b="1" dirty="0" smtClean="0"/>
              <a:t>habsburské říše. </a:t>
            </a:r>
          </a:p>
          <a:p>
            <a:pPr marL="0" indent="0">
              <a:lnSpc>
                <a:spcPct val="130000"/>
              </a:lnSpc>
              <a:buNone/>
            </a:pPr>
            <a:endParaRPr lang="cs-CZ" sz="800" b="1" dirty="0" smtClean="0"/>
          </a:p>
          <a:p>
            <a:pPr>
              <a:lnSpc>
                <a:spcPct val="130000"/>
              </a:lnSpc>
            </a:pPr>
            <a:r>
              <a:rPr lang="cs-CZ" sz="2600" b="1" dirty="0" smtClean="0"/>
              <a:t> </a:t>
            </a:r>
            <a:r>
              <a:rPr lang="cs-CZ" sz="2600" dirty="0" smtClean="0"/>
              <a:t>Rakousko – Uhersko se roku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1918</a:t>
            </a:r>
            <a:r>
              <a:rPr lang="cs-CZ" sz="2600" dirty="0" smtClean="0"/>
              <a:t> rozpadlo a Maďarsko a Československo tak získaly nezávislost.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81560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Přírodní poměry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dirty="0" smtClean="0"/>
              <a:t>Převážnou část země vyplňuje úrodná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uherská nížina</a:t>
            </a:r>
            <a:r>
              <a:rPr lang="cs-CZ" sz="2600" dirty="0" smtClean="0"/>
              <a:t>.</a:t>
            </a:r>
          </a:p>
          <a:p>
            <a:endParaRPr lang="cs-CZ" sz="800" dirty="0" smtClean="0"/>
          </a:p>
          <a:p>
            <a:r>
              <a:rPr lang="cs-CZ" sz="2600" dirty="0" smtClean="0"/>
              <a:t>Řeky -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 a Tisa.</a:t>
            </a:r>
          </a:p>
          <a:p>
            <a:endParaRPr lang="cs-CZ" sz="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600" dirty="0" smtClean="0"/>
              <a:t>Velkou část povrchu zaujímají stepi, místně nazývané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pusty</a:t>
            </a:r>
            <a:r>
              <a:rPr lang="cs-CZ" sz="2600" dirty="0" smtClean="0"/>
              <a:t>.</a:t>
            </a:r>
          </a:p>
          <a:p>
            <a:endParaRPr lang="cs-CZ" sz="800" dirty="0" smtClean="0"/>
          </a:p>
          <a:p>
            <a:r>
              <a:rPr lang="cs-CZ" sz="2600" dirty="0" smtClean="0"/>
              <a:t>Klima je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kontinentálního </a:t>
            </a:r>
            <a:r>
              <a:rPr lang="cs-CZ" sz="2600" dirty="0" smtClean="0"/>
              <a:t>typu, s horkými léty a občas dosti chladnou zimou. Srážky jsou pravidelné (500 – 700 mm). Tání sněhu v Alpách rozvodňuje v květnu a červnu Dunaj a jeho přítoky.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981384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Zemědělství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208912" cy="4525963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600" dirty="0" smtClean="0"/>
              <a:t>Maďarsko je převážně zemědělský stát.</a:t>
            </a:r>
          </a:p>
          <a:p>
            <a:pPr>
              <a:lnSpc>
                <a:spcPct val="130000"/>
              </a:lnSpc>
            </a:pPr>
            <a:r>
              <a:rPr lang="cs-CZ" sz="2600" dirty="0" smtClean="0"/>
              <a:t>Orná půda zabírá více než 50% plochy země.</a:t>
            </a:r>
          </a:p>
          <a:p>
            <a:pPr>
              <a:lnSpc>
                <a:spcPct val="130000"/>
              </a:lnSpc>
            </a:pPr>
            <a:r>
              <a:rPr lang="cs-CZ" sz="2600" dirty="0" smtClean="0"/>
              <a:t>Pěstování: </a:t>
            </a:r>
            <a:r>
              <a:rPr lang="cs-CZ" sz="2600" b="1" dirty="0" smtClean="0"/>
              <a:t>obilovin, řepy cukrovky, brambor, slunečnice, zeleniny (rajčata, papriky, hrách) a ovoce (jablka, meruňky). </a:t>
            </a:r>
            <a:r>
              <a:rPr lang="cs-CZ" sz="2600" dirty="0" smtClean="0"/>
              <a:t>Rozsáhlé </a:t>
            </a:r>
            <a:r>
              <a:rPr lang="cs-CZ" sz="2600" b="1" dirty="0" smtClean="0"/>
              <a:t>vinice</a:t>
            </a:r>
            <a:r>
              <a:rPr lang="cs-CZ" sz="2600" dirty="0" smtClean="0"/>
              <a:t> poskytují i vína vynikajících odrůd.</a:t>
            </a:r>
          </a:p>
          <a:p>
            <a:pPr>
              <a:lnSpc>
                <a:spcPct val="130000"/>
              </a:lnSpc>
            </a:pPr>
            <a:r>
              <a:rPr lang="cs-CZ" sz="2600" dirty="0" smtClean="0"/>
              <a:t>Vzhledem k </a:t>
            </a:r>
            <a:r>
              <a:rPr lang="cs-CZ" sz="2600" u="sng" dirty="0" smtClean="0"/>
              <a:t>dostatku krmiv </a:t>
            </a:r>
            <a:r>
              <a:rPr lang="cs-CZ" sz="2600" dirty="0" smtClean="0"/>
              <a:t>dominuje chov vepřů a drůbeže, na pastvinách se chová skot a ovce.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54085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Průmysl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964488" cy="5229200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cs-CZ" sz="2600" dirty="0" smtClean="0"/>
              <a:t>Nejdůležitější nerostnou surovinou –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bauxit</a:t>
            </a:r>
            <a:r>
              <a:rPr lang="cs-CZ" sz="2600" dirty="0" smtClean="0"/>
              <a:t>.</a:t>
            </a:r>
          </a:p>
          <a:p>
            <a:pPr marL="457200" lvl="1" indent="0">
              <a:lnSpc>
                <a:spcPct val="130000"/>
              </a:lnSpc>
              <a:buNone/>
            </a:pPr>
            <a:r>
              <a:rPr lang="cs-CZ" sz="2600" dirty="0" smtClean="0"/>
              <a:t> Bauxit se používá k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výrobě hliníku, produkce oxidu hlinitého</a:t>
            </a:r>
            <a:r>
              <a:rPr lang="cs-CZ" sz="2600" dirty="0" smtClean="0"/>
              <a:t>.</a:t>
            </a:r>
          </a:p>
          <a:p>
            <a:pPr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dirty="0" smtClean="0"/>
              <a:t>Na zemědělskou produkci navazuje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 průmysl </a:t>
            </a:r>
            <a:r>
              <a:rPr lang="cs-CZ" sz="2600" dirty="0" smtClean="0"/>
              <a:t>(masové konzervy, uherský salám, uzenina čabajka, tokajské víno).</a:t>
            </a:r>
          </a:p>
          <a:p>
            <a:pPr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Strojírenství</a:t>
            </a:r>
            <a:r>
              <a:rPr lang="cs-CZ" sz="2600" dirty="0" smtClean="0"/>
              <a:t> (autobusy Ikarus), produkce zahraničních automobilů.</a:t>
            </a:r>
          </a:p>
          <a:p>
            <a:pPr>
              <a:lnSpc>
                <a:spcPct val="130000"/>
              </a:lnSpc>
              <a:buFont typeface="Arial" pitchFamily="34" charset="0"/>
              <a:buChar char="•"/>
            </a:pP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Chemický a farmaceutický průmysl.</a:t>
            </a:r>
            <a:endParaRPr lang="cs-CZ" sz="2600" dirty="0" smtClean="0"/>
          </a:p>
          <a:p>
            <a:pPr marL="514350" indent="-457200"/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16066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Cestovní ruch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997152"/>
          </a:xfrm>
        </p:spPr>
        <p:txBody>
          <a:bodyPr/>
          <a:lstStyle/>
          <a:p>
            <a:r>
              <a:rPr lang="cs-CZ" sz="2600" dirty="0" smtClean="0"/>
              <a:t>Na severu a západě státu se nachází velké množství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termálních a léčivých pramenů</a:t>
            </a:r>
            <a:r>
              <a:rPr lang="cs-CZ" sz="2600" dirty="0" smtClean="0"/>
              <a:t>. Na těchto pramenech byly vybudovány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lázně</a:t>
            </a:r>
            <a:r>
              <a:rPr lang="cs-CZ" sz="2600" dirty="0" smtClean="0"/>
              <a:t> sloužící k rekreaci.</a:t>
            </a:r>
          </a:p>
          <a:p>
            <a:r>
              <a:rPr lang="cs-CZ" sz="2600" dirty="0" smtClean="0"/>
              <a:t>Termální prameny se nacházejí také u jezera </a:t>
            </a:r>
            <a:r>
              <a:rPr lang="cs-CZ" sz="2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Balaton = Blatenské jezero</a:t>
            </a:r>
            <a:r>
              <a:rPr lang="cs-CZ" sz="2600" dirty="0" smtClean="0"/>
              <a:t> (asi 100 km od Budapešti), které je oblíbeným cílem turistů. </a:t>
            </a:r>
          </a:p>
          <a:p>
            <a:pPr marL="400050" lvl="1" indent="0">
              <a:buNone/>
            </a:pPr>
            <a:r>
              <a:rPr lang="cs-CZ" sz="2600" dirty="0" smtClean="0"/>
              <a:t>Jezero je tektonického původu, dlouhé 78 km, 595 km</a:t>
            </a:r>
            <a:r>
              <a:rPr lang="cs-CZ" sz="2600" baseline="30000" dirty="0" smtClean="0"/>
              <a:t>2</a:t>
            </a:r>
            <a:r>
              <a:rPr lang="cs-CZ" sz="2600" dirty="0" smtClean="0"/>
              <a:t>, střední hloubka 2m (max. 11m). </a:t>
            </a:r>
          </a:p>
          <a:p>
            <a:pPr marL="400050" lvl="1" indent="0">
              <a:buNone/>
            </a:pPr>
            <a:r>
              <a:rPr lang="cs-CZ" sz="2600" dirty="0" smtClean="0"/>
              <a:t>Je </a:t>
            </a:r>
            <a:r>
              <a:rPr lang="cs-CZ" sz="2600" b="1" dirty="0" smtClean="0"/>
              <a:t>největším jezerem ve střední Evropě</a:t>
            </a:r>
            <a:r>
              <a:rPr lang="cs-CZ" sz="2600" dirty="0" smtClean="0"/>
              <a:t>. </a:t>
            </a:r>
          </a:p>
          <a:p>
            <a:r>
              <a:rPr lang="cs-CZ" sz="2600" dirty="0" smtClean="0"/>
              <a:t>Na okruhu </a:t>
            </a:r>
            <a:r>
              <a:rPr lang="cs-CZ" sz="2600" b="1" dirty="0" err="1" smtClean="0"/>
              <a:t>Hungaroring</a:t>
            </a:r>
            <a:r>
              <a:rPr lang="cs-CZ" sz="2600" dirty="0" smtClean="0"/>
              <a:t> se jezdí Velká cena Maďarska závodu Formule 1. Délka okruhu je 4381 m.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57346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Budapešť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686800" cy="5112568"/>
          </a:xfrm>
        </p:spPr>
        <p:txBody>
          <a:bodyPr/>
          <a:lstStyle/>
          <a:p>
            <a:r>
              <a:rPr lang="cs-CZ" sz="2600" dirty="0" smtClean="0"/>
              <a:t>Na břehu Dunaje stála kdysi 2 samostatná města Buda a Pešť, která se r. 1872 spojila spolu s </a:t>
            </a:r>
            <a:r>
              <a:rPr lang="cs-CZ" sz="2600" dirty="0" err="1" smtClean="0"/>
              <a:t>Obudou</a:t>
            </a:r>
            <a:r>
              <a:rPr lang="cs-CZ" sz="2600" dirty="0" smtClean="0"/>
              <a:t> v novou metropoli. </a:t>
            </a:r>
          </a:p>
          <a:p>
            <a:r>
              <a:rPr lang="cs-CZ" sz="2600" dirty="0" smtClean="0"/>
              <a:t>Budova parlamentu, která je svojí délkou 268 m a téměř 700 místnostmi jednou z největších vládních budov v Evropě.</a:t>
            </a:r>
          </a:p>
          <a:p>
            <a:r>
              <a:rPr lang="cs-CZ" sz="2600" dirty="0" smtClean="0"/>
              <a:t>Kavárenská kultura je inspirována Vídní.</a:t>
            </a:r>
          </a:p>
          <a:p>
            <a:r>
              <a:rPr lang="cs-CZ" sz="2600" dirty="0" smtClean="0"/>
              <a:t>Stojí na bublající půdě – 123 pramenů o teplotě 26°-72°C. Léčivé vlastnosti pramenů jsou různé a proto každé lázně se zaměřují na jiné choroby.</a:t>
            </a:r>
          </a:p>
          <a:p>
            <a:r>
              <a:rPr lang="cs-CZ" sz="2600" dirty="0" smtClean="0"/>
              <a:t>Maďarsku se přezdívá „země hudby“ – operety Franz </a:t>
            </a:r>
            <a:r>
              <a:rPr lang="cs-CZ" sz="2600" dirty="0" err="1" smtClean="0"/>
              <a:t>Lehár</a:t>
            </a:r>
            <a:r>
              <a:rPr lang="cs-CZ" sz="2600" dirty="0"/>
              <a:t> </a:t>
            </a:r>
            <a:r>
              <a:rPr lang="cs-CZ" sz="2600" dirty="0" smtClean="0"/>
              <a:t>a </a:t>
            </a:r>
            <a:r>
              <a:rPr lang="cs-CZ" sz="2600" dirty="0" err="1" smtClean="0"/>
              <a:t>Imre</a:t>
            </a:r>
            <a:r>
              <a:rPr lang="cs-CZ" sz="2600" dirty="0" smtClean="0"/>
              <a:t> Kálmán, skladatelé Béla Bartók a Ferenc </a:t>
            </a:r>
            <a:r>
              <a:rPr lang="cs-CZ" sz="2600" dirty="0" err="1" smtClean="0"/>
              <a:t>Liszt</a:t>
            </a:r>
            <a:r>
              <a:rPr lang="cs-CZ" sz="2600" dirty="0" smtClean="0"/>
              <a:t>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986918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6712"/>
            <a:ext cx="9144000" cy="588645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083" y="195566"/>
            <a:ext cx="35275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Budapešť – budova parlamentu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90798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57" y="424520"/>
            <a:ext cx="9144000" cy="595816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7839" y="29874"/>
            <a:ext cx="36486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Řetězový most </a:t>
            </a:r>
            <a:r>
              <a:rPr lang="cs-CZ" sz="2000" b="1" dirty="0" err="1"/>
              <a:t>Széchenyi</a:t>
            </a:r>
            <a:r>
              <a:rPr lang="cs-CZ" sz="2000" b="1" dirty="0"/>
              <a:t> </a:t>
            </a:r>
            <a:r>
              <a:rPr lang="cs-CZ" sz="2000" b="1" dirty="0" err="1"/>
              <a:t>lánchíd</a:t>
            </a:r>
            <a:endParaRPr lang="cs-CZ" sz="2000" b="1" dirty="0"/>
          </a:p>
          <a:p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237839" y="6408080"/>
            <a:ext cx="37622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cs.wikipedia.org/wiki/Budapešť</a:t>
            </a:r>
            <a:endParaRPr lang="cs-CZ" u="sng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42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246180"/>
            <a:ext cx="26011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Dunaj pod </a:t>
            </a:r>
            <a:r>
              <a:rPr lang="cs-CZ" sz="2000" b="1" dirty="0" err="1" smtClean="0"/>
              <a:t>Visegradem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52532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720080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rgbClr val="FF0000"/>
            </a:solidFill>
            <a:prstDash val="solid"/>
          </a:ln>
        </p:spPr>
        <p:txBody>
          <a:bodyPr/>
          <a:lstStyle/>
          <a:p>
            <a:r>
              <a:rPr lang="cs-CZ" sz="3200" b="1" dirty="0" smtClean="0"/>
              <a:t>Gabčíkovo - </a:t>
            </a:r>
            <a:r>
              <a:rPr lang="cs-CZ" sz="3200" b="1" dirty="0" err="1" smtClean="0"/>
              <a:t>Nagymaros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680520"/>
          </a:xfrm>
        </p:spPr>
        <p:txBody>
          <a:bodyPr/>
          <a:lstStyle/>
          <a:p>
            <a:pPr marL="0" indent="0">
              <a:lnSpc>
                <a:spcPct val="130000"/>
              </a:lnSpc>
              <a:buNone/>
            </a:pPr>
            <a:r>
              <a:rPr lang="cs-CZ" sz="2600" dirty="0" smtClean="0"/>
              <a:t>Spor se Slovenskem o vodní elektrárnu Gabčíkovo a s ní spojenou otázku přeložení Dunaje, jež by představovalo pro Maďarsko ekologické problémy. Maďarsko vypovědělo pod tlakem ochránců životního prostředí v r. 1992 smlouvu se </a:t>
            </a:r>
            <a:r>
              <a:rPr lang="cs-CZ" sz="2600" dirty="0"/>
              <a:t>S</a:t>
            </a:r>
            <a:r>
              <a:rPr lang="cs-CZ" sz="2600" dirty="0" smtClean="0"/>
              <a:t>lovenskem     z r. 1977 o stavbě vodní elektrárny. Slovensko přesto v pracích pokračovalo a Dunaj byl převeden do nového řečiště. Maďarsko to považovalo za porušení hranic, protože splavná těžnice Dunaje tvoří hranici mezi Maďarskem a Slovenskem. 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4097868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3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txBody>
          <a:bodyPr/>
          <a:lstStyle/>
          <a:p>
            <a:r>
              <a:rPr lang="cs-CZ" sz="3200" b="1" dirty="0" smtClean="0"/>
              <a:t>Integrace do NATO a EU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600" b="1" dirty="0"/>
              <a:t>Visegrádská spolupráce – </a:t>
            </a:r>
            <a:r>
              <a:rPr lang="cs-CZ" sz="2600" dirty="0" smtClean="0"/>
              <a:t>Polsko</a:t>
            </a:r>
            <a:r>
              <a:rPr lang="cs-CZ" sz="2600" dirty="0"/>
              <a:t>, Maďarsko, </a:t>
            </a:r>
            <a:r>
              <a:rPr lang="cs-CZ" sz="2600" dirty="0" smtClean="0"/>
              <a:t>Slovensko a ČR. </a:t>
            </a:r>
            <a:r>
              <a:rPr lang="cs-CZ" sz="2600" dirty="0"/>
              <a:t>Název skupiny pochází od maďarského města Visegrád, kde zástupci těchto států podepsali v roce 1991 smlouvu o spolupráci při začlenění do EU.</a:t>
            </a:r>
          </a:p>
          <a:p>
            <a:endParaRPr lang="cs-CZ" sz="800" dirty="0" smtClean="0"/>
          </a:p>
          <a:p>
            <a:r>
              <a:rPr lang="cs-CZ" sz="2600" dirty="0" smtClean="0"/>
              <a:t>12. 3. 1999 se stalo členem </a:t>
            </a:r>
            <a:r>
              <a:rPr lang="cs-CZ" sz="2600" b="1" dirty="0" smtClean="0"/>
              <a:t>NATO</a:t>
            </a:r>
            <a:r>
              <a:rPr lang="cs-CZ" sz="2600" dirty="0" smtClean="0"/>
              <a:t> spolu s Českou republikou a Polskem. </a:t>
            </a:r>
            <a:r>
              <a:rPr lang="cs-CZ" sz="2600" dirty="0"/>
              <a:t>J</a:t>
            </a:r>
            <a:r>
              <a:rPr lang="cs-CZ" sz="2600" dirty="0" smtClean="0"/>
              <a:t>ako členská země Aliance se rozhodujícím způsobem podílelo na válce proti Jugoslávii. Z Maďarska startovala letadla k útokům na jugoslávské vojenské cíle.</a:t>
            </a:r>
          </a:p>
          <a:p>
            <a:endParaRPr lang="cs-CZ" sz="800" dirty="0" smtClean="0"/>
          </a:p>
          <a:p>
            <a:r>
              <a:rPr lang="cs-CZ" sz="2600" dirty="0" smtClean="0"/>
              <a:t>Od roku 2004 členský stát </a:t>
            </a:r>
            <a:r>
              <a:rPr lang="cs-CZ" sz="2600" b="1" dirty="0" smtClean="0"/>
              <a:t>EU</a:t>
            </a:r>
          </a:p>
          <a:p>
            <a:pPr marL="0" indent="0">
              <a:buNone/>
            </a:pPr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2453148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5400600"/>
          </a:xfrm>
        </p:spPr>
        <p:txBody>
          <a:bodyPr/>
          <a:lstStyle/>
          <a:p>
            <a:pPr eaLnBrk="1" hangingPunct="1">
              <a:defRPr/>
            </a:pPr>
            <a:r>
              <a:rPr lang="cs-CZ" sz="2200" dirty="0"/>
              <a:t>HÜBELOVÁ, Dana a Petr CHALUPA. </a:t>
            </a:r>
            <a:r>
              <a:rPr lang="cs-CZ" sz="2200" i="1" dirty="0"/>
              <a:t>Zeměpis: učebnice</a:t>
            </a:r>
            <a:r>
              <a:rPr lang="cs-CZ" sz="2200" dirty="0"/>
              <a:t>. 1. vyd. [i.e. 2. vyd.]. Brno: Nová škola, 2010, 95 s. Duhová řada. ISBN 978-80-7289-148-1</a:t>
            </a:r>
            <a:r>
              <a:rPr lang="cs-CZ" sz="2200" dirty="0" smtClean="0"/>
              <a:t>.</a:t>
            </a:r>
          </a:p>
          <a:p>
            <a:pPr eaLnBrk="1" hangingPunct="1">
              <a:defRPr/>
            </a:pPr>
            <a:endParaRPr lang="cs-CZ" sz="800" dirty="0"/>
          </a:p>
          <a:p>
            <a:pPr eaLnBrk="1" hangingPunct="1">
              <a:defRPr/>
            </a:pPr>
            <a:r>
              <a:rPr lang="cs-CZ" sz="2200" dirty="0" smtClean="0"/>
              <a:t>KASTNER, Jiří, Milan HOLEČEK a Libor KRAJÍČEK. </a:t>
            </a:r>
            <a:r>
              <a:rPr lang="cs-CZ" sz="2200" i="1" dirty="0" smtClean="0"/>
              <a:t>Zeměpis naší vlasti: učebnice zeměpisu pro základní školy a víceletá gymnázia</a:t>
            </a:r>
            <a:r>
              <a:rPr lang="cs-CZ" sz="2200" dirty="0" smtClean="0"/>
              <a:t>. 1. vyd. Praha: Nakladatelství České geografické společnosti, 1997, 95 s. ISBN 80-860-3409-7. </a:t>
            </a:r>
          </a:p>
          <a:p>
            <a:pPr eaLnBrk="1" hangingPunct="1">
              <a:defRPr/>
            </a:pPr>
            <a:endParaRPr lang="cs-CZ" sz="800" dirty="0"/>
          </a:p>
          <a:p>
            <a:r>
              <a:rPr lang="cs-CZ" sz="2200" i="1" dirty="0"/>
              <a:t>Encyklopedie Zeměpis světa</a:t>
            </a:r>
            <a:r>
              <a:rPr lang="cs-CZ" sz="2200" dirty="0"/>
              <a:t>. V Praze: </a:t>
            </a:r>
            <a:r>
              <a:rPr lang="cs-CZ" sz="2200" dirty="0" err="1"/>
              <a:t>Columbus</a:t>
            </a:r>
            <a:r>
              <a:rPr lang="cs-CZ" sz="2200" dirty="0"/>
              <a:t>, 2002, 512 s. ISBN 80-901-7276-8.</a:t>
            </a:r>
          </a:p>
          <a:p>
            <a:pPr marL="0" indent="0" eaLnBrk="1" hangingPunct="1">
              <a:buNone/>
              <a:defRPr/>
            </a:pPr>
            <a:endParaRPr lang="cs-CZ" sz="800" dirty="0" smtClean="0"/>
          </a:p>
          <a:p>
            <a:pPr eaLnBrk="1" hangingPunct="1">
              <a:defRPr/>
            </a:pPr>
            <a:r>
              <a:rPr lang="cs-CZ" sz="2200" i="1" dirty="0"/>
              <a:t>Lexikon zemí 2000</a:t>
            </a:r>
            <a:r>
              <a:rPr lang="cs-CZ" sz="2200" dirty="0"/>
              <a:t>. Praha: Fortuna </a:t>
            </a:r>
            <a:r>
              <a:rPr lang="cs-CZ" sz="2200" dirty="0" err="1"/>
              <a:t>Print</a:t>
            </a:r>
            <a:r>
              <a:rPr lang="cs-CZ" sz="2200" dirty="0"/>
              <a:t>, 1999, 503 s. ISBN 80-861-4435-6</a:t>
            </a:r>
            <a:r>
              <a:rPr lang="cs-CZ" sz="2200" dirty="0" smtClean="0"/>
              <a:t>.</a:t>
            </a:r>
          </a:p>
          <a:p>
            <a:pPr eaLnBrk="1" hangingPunct="1">
              <a:defRPr/>
            </a:pPr>
            <a:endParaRPr lang="cs-CZ" sz="800" dirty="0"/>
          </a:p>
          <a:p>
            <a:pPr eaLnBrk="1" hangingPunct="1">
              <a:defRPr/>
            </a:pPr>
            <a:r>
              <a:rPr lang="cs-CZ" sz="2200" dirty="0"/>
              <a:t>MAASS, Winfried. </a:t>
            </a:r>
            <a:r>
              <a:rPr lang="cs-CZ" sz="2200" i="1" dirty="0"/>
              <a:t>100 nejkrásnějších měst světa: největší poklady lidstva na pěti kontinentech</a:t>
            </a:r>
            <a:r>
              <a:rPr lang="cs-CZ" sz="2200" dirty="0"/>
              <a:t>. 1. vyd. Čestlice: </a:t>
            </a:r>
            <a:r>
              <a:rPr lang="cs-CZ" sz="2200" dirty="0" err="1"/>
              <a:t>Rebo</a:t>
            </a:r>
            <a:r>
              <a:rPr lang="cs-CZ" sz="2200" dirty="0"/>
              <a:t> </a:t>
            </a:r>
            <a:r>
              <a:rPr lang="cs-CZ" sz="2200" dirty="0" err="1"/>
              <a:t>Productions</a:t>
            </a:r>
            <a:r>
              <a:rPr lang="cs-CZ" sz="2200" dirty="0"/>
              <a:t> CZ, 2002, 208 s. ISBN 80-723-4266-5.</a:t>
            </a:r>
          </a:p>
          <a:p>
            <a:pPr eaLnBrk="1" hangingPunct="1"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13690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2"/>
              </a:rPr>
              <a:t>http://</a:t>
            </a:r>
            <a:r>
              <a:rPr lang="cs-CZ" sz="2000" u="sng" dirty="0" smtClean="0">
                <a:hlinkClick r:id="rId2"/>
              </a:rPr>
              <a:t>cs.wikipedia.org/wiki/Maďarsko</a:t>
            </a: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3"/>
              </a:rPr>
              <a:t>http://upload.wikimedia.org/wikipedia/Flag </a:t>
            </a:r>
            <a:r>
              <a:rPr lang="cs-CZ" sz="2000" u="sng" dirty="0" err="1">
                <a:hlinkClick r:id="rId3"/>
              </a:rPr>
              <a:t>of</a:t>
            </a:r>
            <a:r>
              <a:rPr lang="cs-CZ" sz="2000" u="sng" dirty="0">
                <a:hlinkClick r:id="rId3"/>
              </a:rPr>
              <a:t> </a:t>
            </a:r>
            <a:r>
              <a:rPr lang="cs-CZ" sz="2000" u="sng" dirty="0" err="1" smtClean="0">
                <a:hlinkClick r:id="rId3"/>
              </a:rPr>
              <a:t>Hungary.svg</a:t>
            </a:r>
            <a:endParaRPr lang="cs-CZ" sz="2000" u="sng" dirty="0" smtClean="0"/>
          </a:p>
          <a:p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4"/>
              </a:rPr>
              <a:t>http://</a:t>
            </a:r>
            <a:r>
              <a:rPr lang="cs-CZ" sz="2000" u="sng" dirty="0" smtClean="0">
                <a:hlinkClick r:id="rId4"/>
              </a:rPr>
              <a:t>upload.wikimedia.org/wikipedia/Budapestparliament100.jpg</a:t>
            </a:r>
            <a:endParaRPr lang="cs-CZ" sz="2000" u="sng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dirty="0">
                <a:hlinkClick r:id="rId5"/>
              </a:rPr>
              <a:t>http://cs.wikipedia.org/wiki/Budapešť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1429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234</TotalTime>
  <Words>786</Words>
  <Application>Microsoft Office PowerPoint</Application>
  <PresentationFormat>Předvádění na obrazovce (4:3)</PresentationFormat>
  <Paragraphs>103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M A Ď A R S K O</vt:lpstr>
      <vt:lpstr>Historie</vt:lpstr>
      <vt:lpstr>Přírodní poměry</vt:lpstr>
      <vt:lpstr>Zemědělství</vt:lpstr>
      <vt:lpstr>Průmysl</vt:lpstr>
      <vt:lpstr>Cestovní ruch</vt:lpstr>
      <vt:lpstr>Budapešť</vt:lpstr>
      <vt:lpstr>Prezentace aplikace PowerPoint</vt:lpstr>
      <vt:lpstr>Prezentace aplikace PowerPoint</vt:lpstr>
      <vt:lpstr>Prezentace aplikace PowerPoint</vt:lpstr>
      <vt:lpstr>Gabčíkovo - Nagymaros</vt:lpstr>
      <vt:lpstr>Integrace do NATO a EU</vt:lpstr>
      <vt:lpstr>Seznam použitých zdrojů: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46</cp:revision>
  <dcterms:created xsi:type="dcterms:W3CDTF">2012-12-23T08:55:19Z</dcterms:created>
  <dcterms:modified xsi:type="dcterms:W3CDTF">2013-10-31T23:19:12Z</dcterms:modified>
</cp:coreProperties>
</file>