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7" r:id="rId2"/>
    <p:sldId id="274" r:id="rId3"/>
    <p:sldId id="275" r:id="rId4"/>
    <p:sldId id="259" r:id="rId5"/>
    <p:sldId id="270" r:id="rId6"/>
    <p:sldId id="273" r:id="rId7"/>
    <p:sldId id="272" r:id="rId8"/>
    <p:sldId id="278" r:id="rId9"/>
    <p:sldId id="271" r:id="rId10"/>
    <p:sldId id="276" r:id="rId11"/>
    <p:sldId id="279" r:id="rId12"/>
    <p:sldId id="277" r:id="rId13"/>
    <p:sldId id="280" r:id="rId14"/>
    <p:sldId id="281" r:id="rId15"/>
    <p:sldId id="284" r:id="rId16"/>
    <p:sldId id="282" r:id="rId17"/>
    <p:sldId id="283" r:id="rId18"/>
    <p:sldId id="269" r:id="rId19"/>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Calibri" pitchFamily="34" charset="0"/>
        <a:ea typeface="+mn-ea"/>
        <a:cs typeface="Arial" charset="0"/>
      </a:defRPr>
    </a:lvl1pPr>
    <a:lvl2pPr marL="457200" algn="l" rtl="0" fontAlgn="base">
      <a:spcBef>
        <a:spcPct val="0"/>
      </a:spcBef>
      <a:spcAft>
        <a:spcPct val="0"/>
      </a:spcAft>
      <a:defRPr kern="1200">
        <a:solidFill>
          <a:schemeClr val="tx1"/>
        </a:solidFill>
        <a:latin typeface="Calibri" pitchFamily="34" charset="0"/>
        <a:ea typeface="+mn-ea"/>
        <a:cs typeface="Arial" charset="0"/>
      </a:defRPr>
    </a:lvl2pPr>
    <a:lvl3pPr marL="914400" algn="l" rtl="0" fontAlgn="base">
      <a:spcBef>
        <a:spcPct val="0"/>
      </a:spcBef>
      <a:spcAft>
        <a:spcPct val="0"/>
      </a:spcAft>
      <a:defRPr kern="1200">
        <a:solidFill>
          <a:schemeClr val="tx1"/>
        </a:solidFill>
        <a:latin typeface="Calibri" pitchFamily="34" charset="0"/>
        <a:ea typeface="+mn-ea"/>
        <a:cs typeface="Arial" charset="0"/>
      </a:defRPr>
    </a:lvl3pPr>
    <a:lvl4pPr marL="1371600" algn="l" rtl="0" fontAlgn="base">
      <a:spcBef>
        <a:spcPct val="0"/>
      </a:spcBef>
      <a:spcAft>
        <a:spcPct val="0"/>
      </a:spcAft>
      <a:defRPr kern="1200">
        <a:solidFill>
          <a:schemeClr val="tx1"/>
        </a:solidFill>
        <a:latin typeface="Calibri" pitchFamily="34" charset="0"/>
        <a:ea typeface="+mn-ea"/>
        <a:cs typeface="Arial" charset="0"/>
      </a:defRPr>
    </a:lvl4pPr>
    <a:lvl5pPr marL="1828800" algn="l" rtl="0" fontAlgn="base">
      <a:spcBef>
        <a:spcPct val="0"/>
      </a:spcBef>
      <a:spcAft>
        <a:spcPct val="0"/>
      </a:spcAft>
      <a:defRPr kern="1200">
        <a:solidFill>
          <a:schemeClr val="tx1"/>
        </a:solidFill>
        <a:latin typeface="Calibri" pitchFamily="34" charset="0"/>
        <a:ea typeface="+mn-ea"/>
        <a:cs typeface="Arial" charset="0"/>
      </a:defRPr>
    </a:lvl5pPr>
    <a:lvl6pPr marL="2286000" algn="l" defTabSz="914400" rtl="0" eaLnBrk="1" latinLnBrk="0" hangingPunct="1">
      <a:defRPr kern="1200">
        <a:solidFill>
          <a:schemeClr val="tx1"/>
        </a:solidFill>
        <a:latin typeface="Calibri" pitchFamily="34" charset="0"/>
        <a:ea typeface="+mn-ea"/>
        <a:cs typeface="Arial" charset="0"/>
      </a:defRPr>
    </a:lvl6pPr>
    <a:lvl7pPr marL="2743200" algn="l" defTabSz="914400" rtl="0" eaLnBrk="1" latinLnBrk="0" hangingPunct="1">
      <a:defRPr kern="1200">
        <a:solidFill>
          <a:schemeClr val="tx1"/>
        </a:solidFill>
        <a:latin typeface="Calibri" pitchFamily="34" charset="0"/>
        <a:ea typeface="+mn-ea"/>
        <a:cs typeface="Arial" charset="0"/>
      </a:defRPr>
    </a:lvl7pPr>
    <a:lvl8pPr marL="3200400" algn="l" defTabSz="914400" rtl="0" eaLnBrk="1" latinLnBrk="0" hangingPunct="1">
      <a:defRPr kern="1200">
        <a:solidFill>
          <a:schemeClr val="tx1"/>
        </a:solidFill>
        <a:latin typeface="Calibri" pitchFamily="34" charset="0"/>
        <a:ea typeface="+mn-ea"/>
        <a:cs typeface="Arial" charset="0"/>
      </a:defRPr>
    </a:lvl8pPr>
    <a:lvl9pPr marL="3657600" algn="l" defTabSz="914400" rtl="0" eaLnBrk="1" latinLnBrk="0" hangingPunct="1">
      <a:defRPr kern="1200">
        <a:solidFill>
          <a:schemeClr val="tx1"/>
        </a:solidFill>
        <a:latin typeface="Calibri"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50" autoAdjust="0"/>
    <p:restoredTop sz="94660"/>
  </p:normalViewPr>
  <p:slideViewPr>
    <p:cSldViewPr>
      <p:cViewPr>
        <p:scale>
          <a:sx n="100" d="100"/>
          <a:sy n="100" d="100"/>
        </p:scale>
        <p:origin x="-588" y="111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D797A0D-D190-476F-B1F6-AA49DBA57A09}" type="datetimeFigureOut">
              <a:rPr lang="cs-CZ" smtClean="0"/>
              <a:t>31.10.2013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D2BD395-CD37-445B-BE5C-9557CB47654C}" type="slidenum">
              <a:rPr lang="cs-CZ" smtClean="0"/>
              <a:t>‹#›</a:t>
            </a:fld>
            <a:endParaRPr lang="cs-CZ"/>
          </a:p>
        </p:txBody>
      </p:sp>
    </p:spTree>
    <p:extLst>
      <p:ext uri="{BB962C8B-B14F-4D97-AF65-F5344CB8AC3E}">
        <p14:creationId xmlns:p14="http://schemas.microsoft.com/office/powerpoint/2010/main" val="42376496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1D2BD395-CD37-445B-BE5C-9557CB47654C}" type="slidenum">
              <a:rPr lang="cs-CZ" smtClean="0"/>
              <a:t>10</a:t>
            </a:fld>
            <a:endParaRPr lang="cs-CZ"/>
          </a:p>
        </p:txBody>
      </p:sp>
    </p:spTree>
    <p:extLst>
      <p:ext uri="{BB962C8B-B14F-4D97-AF65-F5344CB8AC3E}">
        <p14:creationId xmlns:p14="http://schemas.microsoft.com/office/powerpoint/2010/main" val="23690010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lvl1pPr>
              <a:defRPr/>
            </a:lvl1pPr>
          </a:lstStyle>
          <a:p>
            <a:pPr>
              <a:defRPr/>
            </a:pPr>
            <a:fld id="{530A8E42-FDD0-4BE6-8245-9A0947E4CCC9}" type="datetimeFigureOut">
              <a:rPr lang="cs-CZ"/>
              <a:pPr>
                <a:defRPr/>
              </a:pPr>
              <a:t>31.10.2013</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dirty="0"/>
          </a:p>
        </p:txBody>
      </p:sp>
      <p:sp>
        <p:nvSpPr>
          <p:cNvPr id="6" name="Zástupný symbol pro číslo snímku 5"/>
          <p:cNvSpPr>
            <a:spLocks noGrp="1"/>
          </p:cNvSpPr>
          <p:nvPr>
            <p:ph type="sldNum" sz="quarter" idx="12"/>
          </p:nvPr>
        </p:nvSpPr>
        <p:spPr/>
        <p:txBody>
          <a:bodyPr/>
          <a:lstStyle>
            <a:lvl1pPr>
              <a:defRPr/>
            </a:lvl1pPr>
          </a:lstStyle>
          <a:p>
            <a:pPr>
              <a:defRPr/>
            </a:pPr>
            <a:fld id="{0C7597B6-5191-4C9D-94D3-7B3B7894614B}" type="slidenum">
              <a:rPr lang="cs-CZ"/>
              <a:pPr>
                <a:defRPr/>
              </a:pPr>
              <a:t>‹#›</a:t>
            </a:fld>
            <a:endParaRPr lang="cs-CZ" dirty="0"/>
          </a:p>
        </p:txBody>
      </p:sp>
    </p:spTree>
    <p:extLst>
      <p:ext uri="{BB962C8B-B14F-4D97-AF65-F5344CB8AC3E}">
        <p14:creationId xmlns:p14="http://schemas.microsoft.com/office/powerpoint/2010/main" val="4192253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34046B5F-DB2F-47F5-8F78-3E0E9DB2F5DD}" type="datetimeFigureOut">
              <a:rPr lang="cs-CZ"/>
              <a:pPr>
                <a:defRPr/>
              </a:pPr>
              <a:t>31.10.2013</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dirty="0"/>
          </a:p>
        </p:txBody>
      </p:sp>
      <p:sp>
        <p:nvSpPr>
          <p:cNvPr id="6" name="Zástupný symbol pro číslo snímku 5"/>
          <p:cNvSpPr>
            <a:spLocks noGrp="1"/>
          </p:cNvSpPr>
          <p:nvPr>
            <p:ph type="sldNum" sz="quarter" idx="12"/>
          </p:nvPr>
        </p:nvSpPr>
        <p:spPr/>
        <p:txBody>
          <a:bodyPr/>
          <a:lstStyle>
            <a:lvl1pPr>
              <a:defRPr/>
            </a:lvl1pPr>
          </a:lstStyle>
          <a:p>
            <a:pPr>
              <a:defRPr/>
            </a:pPr>
            <a:fld id="{E226046D-DFC2-4672-A5CF-38A27C8A0068}" type="slidenum">
              <a:rPr lang="cs-CZ"/>
              <a:pPr>
                <a:defRPr/>
              </a:pPr>
              <a:t>‹#›</a:t>
            </a:fld>
            <a:endParaRPr lang="cs-CZ" dirty="0"/>
          </a:p>
        </p:txBody>
      </p:sp>
    </p:spTree>
    <p:extLst>
      <p:ext uri="{BB962C8B-B14F-4D97-AF65-F5344CB8AC3E}">
        <p14:creationId xmlns:p14="http://schemas.microsoft.com/office/powerpoint/2010/main" val="1849371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5F8D0DBB-3CAB-42C1-BBFD-3563EE7B02DA}" type="datetimeFigureOut">
              <a:rPr lang="cs-CZ"/>
              <a:pPr>
                <a:defRPr/>
              </a:pPr>
              <a:t>31.10.2013</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dirty="0"/>
          </a:p>
        </p:txBody>
      </p:sp>
      <p:sp>
        <p:nvSpPr>
          <p:cNvPr id="6" name="Zástupný symbol pro číslo snímku 5"/>
          <p:cNvSpPr>
            <a:spLocks noGrp="1"/>
          </p:cNvSpPr>
          <p:nvPr>
            <p:ph type="sldNum" sz="quarter" idx="12"/>
          </p:nvPr>
        </p:nvSpPr>
        <p:spPr/>
        <p:txBody>
          <a:bodyPr/>
          <a:lstStyle>
            <a:lvl1pPr>
              <a:defRPr/>
            </a:lvl1pPr>
          </a:lstStyle>
          <a:p>
            <a:pPr>
              <a:defRPr/>
            </a:pPr>
            <a:fld id="{97D31D55-9FC3-43AF-87D9-252D41B24D4D}" type="slidenum">
              <a:rPr lang="cs-CZ"/>
              <a:pPr>
                <a:defRPr/>
              </a:pPr>
              <a:t>‹#›</a:t>
            </a:fld>
            <a:endParaRPr lang="cs-CZ" dirty="0"/>
          </a:p>
        </p:txBody>
      </p:sp>
    </p:spTree>
    <p:extLst>
      <p:ext uri="{BB962C8B-B14F-4D97-AF65-F5344CB8AC3E}">
        <p14:creationId xmlns:p14="http://schemas.microsoft.com/office/powerpoint/2010/main" val="12231374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B2D3BDF5-2B70-4386-AE19-F92C29777E29}" type="datetimeFigureOut">
              <a:rPr lang="cs-CZ"/>
              <a:pPr>
                <a:defRPr/>
              </a:pPr>
              <a:t>31.10.2013</a:t>
            </a:fld>
            <a:endParaRPr lang="cs-CZ" dirty="0"/>
          </a:p>
        </p:txBody>
      </p:sp>
      <p:sp>
        <p:nvSpPr>
          <p:cNvPr id="6" name="Zástupný symbol pro zápatí 4"/>
          <p:cNvSpPr>
            <a:spLocks noGrp="1"/>
          </p:cNvSpPr>
          <p:nvPr>
            <p:ph type="ftr" sz="quarter" idx="11"/>
          </p:nvPr>
        </p:nvSpPr>
        <p:spPr/>
        <p:txBody>
          <a:bodyPr/>
          <a:lstStyle>
            <a:lvl1pPr>
              <a:defRPr/>
            </a:lvl1pPr>
          </a:lstStyle>
          <a:p>
            <a:pPr>
              <a:defRPr/>
            </a:pPr>
            <a:endParaRPr lang="cs-CZ" dirty="0"/>
          </a:p>
        </p:txBody>
      </p:sp>
      <p:sp>
        <p:nvSpPr>
          <p:cNvPr id="7" name="Zástupný symbol pro číslo snímku 5"/>
          <p:cNvSpPr>
            <a:spLocks noGrp="1"/>
          </p:cNvSpPr>
          <p:nvPr>
            <p:ph type="sldNum" sz="quarter" idx="12"/>
          </p:nvPr>
        </p:nvSpPr>
        <p:spPr/>
        <p:txBody>
          <a:bodyPr/>
          <a:lstStyle>
            <a:lvl1pPr>
              <a:defRPr/>
            </a:lvl1pPr>
          </a:lstStyle>
          <a:p>
            <a:pPr>
              <a:defRPr/>
            </a:pPr>
            <a:fld id="{86626BE9-F7E1-4BF4-A2C1-956DE2EAEE2D}" type="slidenum">
              <a:rPr lang="cs-CZ"/>
              <a:pPr>
                <a:defRPr/>
              </a:pPr>
              <a:t>‹#›</a:t>
            </a:fld>
            <a:endParaRPr lang="cs-CZ" dirty="0"/>
          </a:p>
        </p:txBody>
      </p:sp>
    </p:spTree>
    <p:extLst>
      <p:ext uri="{BB962C8B-B14F-4D97-AF65-F5344CB8AC3E}">
        <p14:creationId xmlns:p14="http://schemas.microsoft.com/office/powerpoint/2010/main" val="3612241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42C36A06-5C05-4581-95EB-548DD9001C4F}" type="datetimeFigureOut">
              <a:rPr lang="cs-CZ"/>
              <a:pPr>
                <a:defRPr/>
              </a:pPr>
              <a:t>31.10.2013</a:t>
            </a:fld>
            <a:endParaRPr lang="cs-CZ" dirty="0"/>
          </a:p>
        </p:txBody>
      </p:sp>
      <p:sp>
        <p:nvSpPr>
          <p:cNvPr id="8" name="Zástupný symbol pro zápatí 4"/>
          <p:cNvSpPr>
            <a:spLocks noGrp="1"/>
          </p:cNvSpPr>
          <p:nvPr>
            <p:ph type="ftr" sz="quarter" idx="11"/>
          </p:nvPr>
        </p:nvSpPr>
        <p:spPr/>
        <p:txBody>
          <a:bodyPr/>
          <a:lstStyle>
            <a:lvl1pPr>
              <a:defRPr/>
            </a:lvl1pPr>
          </a:lstStyle>
          <a:p>
            <a:pPr>
              <a:defRPr/>
            </a:pPr>
            <a:endParaRPr lang="cs-CZ" dirty="0"/>
          </a:p>
        </p:txBody>
      </p:sp>
      <p:sp>
        <p:nvSpPr>
          <p:cNvPr id="9" name="Zástupný symbol pro číslo snímku 5"/>
          <p:cNvSpPr>
            <a:spLocks noGrp="1"/>
          </p:cNvSpPr>
          <p:nvPr>
            <p:ph type="sldNum" sz="quarter" idx="12"/>
          </p:nvPr>
        </p:nvSpPr>
        <p:spPr/>
        <p:txBody>
          <a:bodyPr/>
          <a:lstStyle>
            <a:lvl1pPr>
              <a:defRPr/>
            </a:lvl1pPr>
          </a:lstStyle>
          <a:p>
            <a:pPr>
              <a:defRPr/>
            </a:pPr>
            <a:fld id="{D8C9D172-3E13-4061-A04F-B61BCFFEBC7B}" type="slidenum">
              <a:rPr lang="cs-CZ"/>
              <a:pPr>
                <a:defRPr/>
              </a:pPr>
              <a:t>‹#›</a:t>
            </a:fld>
            <a:endParaRPr lang="cs-CZ" dirty="0"/>
          </a:p>
        </p:txBody>
      </p:sp>
    </p:spTree>
    <p:extLst>
      <p:ext uri="{BB962C8B-B14F-4D97-AF65-F5344CB8AC3E}">
        <p14:creationId xmlns:p14="http://schemas.microsoft.com/office/powerpoint/2010/main" val="868817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3"/>
          <p:cNvSpPr>
            <a:spLocks noGrp="1"/>
          </p:cNvSpPr>
          <p:nvPr>
            <p:ph type="dt" sz="half" idx="10"/>
          </p:nvPr>
        </p:nvSpPr>
        <p:spPr/>
        <p:txBody>
          <a:bodyPr/>
          <a:lstStyle>
            <a:lvl1pPr>
              <a:defRPr/>
            </a:lvl1pPr>
          </a:lstStyle>
          <a:p>
            <a:pPr>
              <a:defRPr/>
            </a:pPr>
            <a:fld id="{4C386E1C-C0CA-46E6-864E-98003B691B3A}" type="datetimeFigureOut">
              <a:rPr lang="cs-CZ"/>
              <a:pPr>
                <a:defRPr/>
              </a:pPr>
              <a:t>31.10.2013</a:t>
            </a:fld>
            <a:endParaRPr lang="cs-CZ" dirty="0"/>
          </a:p>
        </p:txBody>
      </p:sp>
      <p:sp>
        <p:nvSpPr>
          <p:cNvPr id="4" name="Zástupný symbol pro zápatí 4"/>
          <p:cNvSpPr>
            <a:spLocks noGrp="1"/>
          </p:cNvSpPr>
          <p:nvPr>
            <p:ph type="ftr" sz="quarter" idx="11"/>
          </p:nvPr>
        </p:nvSpPr>
        <p:spPr/>
        <p:txBody>
          <a:bodyPr/>
          <a:lstStyle>
            <a:lvl1pPr>
              <a:defRPr/>
            </a:lvl1pPr>
          </a:lstStyle>
          <a:p>
            <a:pPr>
              <a:defRPr/>
            </a:pPr>
            <a:endParaRPr lang="cs-CZ" dirty="0"/>
          </a:p>
        </p:txBody>
      </p:sp>
      <p:sp>
        <p:nvSpPr>
          <p:cNvPr id="5" name="Zástupný symbol pro číslo snímku 5"/>
          <p:cNvSpPr>
            <a:spLocks noGrp="1"/>
          </p:cNvSpPr>
          <p:nvPr>
            <p:ph type="sldNum" sz="quarter" idx="12"/>
          </p:nvPr>
        </p:nvSpPr>
        <p:spPr/>
        <p:txBody>
          <a:bodyPr/>
          <a:lstStyle>
            <a:lvl1pPr>
              <a:defRPr/>
            </a:lvl1pPr>
          </a:lstStyle>
          <a:p>
            <a:pPr>
              <a:defRPr/>
            </a:pPr>
            <a:fld id="{56AF14C1-D301-4DDC-A6A0-158ED528E596}" type="slidenum">
              <a:rPr lang="cs-CZ"/>
              <a:pPr>
                <a:defRPr/>
              </a:pPr>
              <a:t>‹#›</a:t>
            </a:fld>
            <a:endParaRPr lang="cs-CZ" dirty="0"/>
          </a:p>
        </p:txBody>
      </p:sp>
    </p:spTree>
    <p:extLst>
      <p:ext uri="{BB962C8B-B14F-4D97-AF65-F5344CB8AC3E}">
        <p14:creationId xmlns:p14="http://schemas.microsoft.com/office/powerpoint/2010/main" val="2353027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B995F46C-C4D6-4A8E-9D93-62089730F9DF}" type="datetimeFigureOut">
              <a:rPr lang="cs-CZ"/>
              <a:pPr>
                <a:defRPr/>
              </a:pPr>
              <a:t>31.10.2013</a:t>
            </a:fld>
            <a:endParaRPr lang="cs-CZ" dirty="0"/>
          </a:p>
        </p:txBody>
      </p:sp>
      <p:sp>
        <p:nvSpPr>
          <p:cNvPr id="3" name="Zástupný symbol pro zápatí 4"/>
          <p:cNvSpPr>
            <a:spLocks noGrp="1"/>
          </p:cNvSpPr>
          <p:nvPr>
            <p:ph type="ftr" sz="quarter" idx="11"/>
          </p:nvPr>
        </p:nvSpPr>
        <p:spPr/>
        <p:txBody>
          <a:bodyPr/>
          <a:lstStyle>
            <a:lvl1pPr>
              <a:defRPr/>
            </a:lvl1pPr>
          </a:lstStyle>
          <a:p>
            <a:pPr>
              <a:defRPr/>
            </a:pPr>
            <a:endParaRPr lang="cs-CZ" dirty="0"/>
          </a:p>
        </p:txBody>
      </p:sp>
      <p:sp>
        <p:nvSpPr>
          <p:cNvPr id="4" name="Zástupný symbol pro číslo snímku 5"/>
          <p:cNvSpPr>
            <a:spLocks noGrp="1"/>
          </p:cNvSpPr>
          <p:nvPr>
            <p:ph type="sldNum" sz="quarter" idx="12"/>
          </p:nvPr>
        </p:nvSpPr>
        <p:spPr/>
        <p:txBody>
          <a:bodyPr/>
          <a:lstStyle>
            <a:lvl1pPr>
              <a:defRPr/>
            </a:lvl1pPr>
          </a:lstStyle>
          <a:p>
            <a:pPr>
              <a:defRPr/>
            </a:pPr>
            <a:fld id="{590F3203-016E-4ECA-ADF9-470621DEAE90}" type="slidenum">
              <a:rPr lang="cs-CZ"/>
              <a:pPr>
                <a:defRPr/>
              </a:pPr>
              <a:t>‹#›</a:t>
            </a:fld>
            <a:endParaRPr lang="cs-CZ" dirty="0"/>
          </a:p>
        </p:txBody>
      </p:sp>
    </p:spTree>
    <p:extLst>
      <p:ext uri="{BB962C8B-B14F-4D97-AF65-F5344CB8AC3E}">
        <p14:creationId xmlns:p14="http://schemas.microsoft.com/office/powerpoint/2010/main" val="2554961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EEF5E129-ABA8-41AA-A493-D22FB65DEBAA}" type="datetimeFigureOut">
              <a:rPr lang="cs-CZ"/>
              <a:pPr>
                <a:defRPr/>
              </a:pPr>
              <a:t>31.10.2013</a:t>
            </a:fld>
            <a:endParaRPr lang="cs-CZ" dirty="0"/>
          </a:p>
        </p:txBody>
      </p:sp>
      <p:sp>
        <p:nvSpPr>
          <p:cNvPr id="6" name="Zástupný symbol pro zápatí 4"/>
          <p:cNvSpPr>
            <a:spLocks noGrp="1"/>
          </p:cNvSpPr>
          <p:nvPr>
            <p:ph type="ftr" sz="quarter" idx="11"/>
          </p:nvPr>
        </p:nvSpPr>
        <p:spPr/>
        <p:txBody>
          <a:bodyPr/>
          <a:lstStyle>
            <a:lvl1pPr>
              <a:defRPr/>
            </a:lvl1pPr>
          </a:lstStyle>
          <a:p>
            <a:pPr>
              <a:defRPr/>
            </a:pPr>
            <a:endParaRPr lang="cs-CZ" dirty="0"/>
          </a:p>
        </p:txBody>
      </p:sp>
      <p:sp>
        <p:nvSpPr>
          <p:cNvPr id="7" name="Zástupný symbol pro číslo snímku 5"/>
          <p:cNvSpPr>
            <a:spLocks noGrp="1"/>
          </p:cNvSpPr>
          <p:nvPr>
            <p:ph type="sldNum" sz="quarter" idx="12"/>
          </p:nvPr>
        </p:nvSpPr>
        <p:spPr/>
        <p:txBody>
          <a:bodyPr/>
          <a:lstStyle>
            <a:lvl1pPr>
              <a:defRPr/>
            </a:lvl1pPr>
          </a:lstStyle>
          <a:p>
            <a:pPr>
              <a:defRPr/>
            </a:pPr>
            <a:fld id="{F26FDC3F-53DA-4F6E-A3BC-54767E48A6E4}" type="slidenum">
              <a:rPr lang="cs-CZ"/>
              <a:pPr>
                <a:defRPr/>
              </a:pPr>
              <a:t>‹#›</a:t>
            </a:fld>
            <a:endParaRPr lang="cs-CZ" dirty="0"/>
          </a:p>
        </p:txBody>
      </p:sp>
    </p:spTree>
    <p:extLst>
      <p:ext uri="{BB962C8B-B14F-4D97-AF65-F5344CB8AC3E}">
        <p14:creationId xmlns:p14="http://schemas.microsoft.com/office/powerpoint/2010/main" val="1103481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dirty="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6A4F151D-9C87-40C9-99CD-D214FE4C34BB}" type="datetimeFigureOut">
              <a:rPr lang="cs-CZ"/>
              <a:pPr>
                <a:defRPr/>
              </a:pPr>
              <a:t>31.10.2013</a:t>
            </a:fld>
            <a:endParaRPr lang="cs-CZ" dirty="0"/>
          </a:p>
        </p:txBody>
      </p:sp>
      <p:sp>
        <p:nvSpPr>
          <p:cNvPr id="6" name="Zástupný symbol pro zápatí 4"/>
          <p:cNvSpPr>
            <a:spLocks noGrp="1"/>
          </p:cNvSpPr>
          <p:nvPr>
            <p:ph type="ftr" sz="quarter" idx="11"/>
          </p:nvPr>
        </p:nvSpPr>
        <p:spPr/>
        <p:txBody>
          <a:bodyPr/>
          <a:lstStyle>
            <a:lvl1pPr>
              <a:defRPr/>
            </a:lvl1pPr>
          </a:lstStyle>
          <a:p>
            <a:pPr>
              <a:defRPr/>
            </a:pPr>
            <a:endParaRPr lang="cs-CZ" dirty="0"/>
          </a:p>
        </p:txBody>
      </p:sp>
      <p:sp>
        <p:nvSpPr>
          <p:cNvPr id="7" name="Zástupný symbol pro číslo snímku 5"/>
          <p:cNvSpPr>
            <a:spLocks noGrp="1"/>
          </p:cNvSpPr>
          <p:nvPr>
            <p:ph type="sldNum" sz="quarter" idx="12"/>
          </p:nvPr>
        </p:nvSpPr>
        <p:spPr/>
        <p:txBody>
          <a:bodyPr/>
          <a:lstStyle>
            <a:lvl1pPr>
              <a:defRPr/>
            </a:lvl1pPr>
          </a:lstStyle>
          <a:p>
            <a:pPr>
              <a:defRPr/>
            </a:pPr>
            <a:fld id="{7AA115F3-6740-41C6-A2D9-FEA7377B8368}" type="slidenum">
              <a:rPr lang="cs-CZ"/>
              <a:pPr>
                <a:defRPr/>
              </a:pPr>
              <a:t>‹#›</a:t>
            </a:fld>
            <a:endParaRPr lang="cs-CZ" dirty="0"/>
          </a:p>
        </p:txBody>
      </p:sp>
    </p:spTree>
    <p:extLst>
      <p:ext uri="{BB962C8B-B14F-4D97-AF65-F5344CB8AC3E}">
        <p14:creationId xmlns:p14="http://schemas.microsoft.com/office/powerpoint/2010/main" val="3373317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09BFF252-9852-45D0-90BD-FF6945D98AE6}" type="datetimeFigureOut">
              <a:rPr lang="cs-CZ"/>
              <a:pPr>
                <a:defRPr/>
              </a:pPr>
              <a:t>31.10.2013</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dirty="0"/>
          </a:p>
        </p:txBody>
      </p:sp>
      <p:sp>
        <p:nvSpPr>
          <p:cNvPr id="6" name="Zástupný symbol pro číslo snímku 5"/>
          <p:cNvSpPr>
            <a:spLocks noGrp="1"/>
          </p:cNvSpPr>
          <p:nvPr>
            <p:ph type="sldNum" sz="quarter" idx="12"/>
          </p:nvPr>
        </p:nvSpPr>
        <p:spPr/>
        <p:txBody>
          <a:bodyPr/>
          <a:lstStyle>
            <a:lvl1pPr>
              <a:defRPr/>
            </a:lvl1pPr>
          </a:lstStyle>
          <a:p>
            <a:pPr>
              <a:defRPr/>
            </a:pPr>
            <a:fld id="{A449FE2C-AEC2-43E9-8954-C7DF995EAD8B}" type="slidenum">
              <a:rPr lang="cs-CZ"/>
              <a:pPr>
                <a:defRPr/>
              </a:pPr>
              <a:t>‹#›</a:t>
            </a:fld>
            <a:endParaRPr lang="cs-CZ" dirty="0"/>
          </a:p>
        </p:txBody>
      </p:sp>
    </p:spTree>
    <p:extLst>
      <p:ext uri="{BB962C8B-B14F-4D97-AF65-F5344CB8AC3E}">
        <p14:creationId xmlns:p14="http://schemas.microsoft.com/office/powerpoint/2010/main" val="2495666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B3B48DA5-8BBA-49C2-8DE4-FD8F3C24F008}" type="datetimeFigureOut">
              <a:rPr lang="cs-CZ"/>
              <a:pPr>
                <a:defRPr/>
              </a:pPr>
              <a:t>31.10.2013</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dirty="0"/>
          </a:p>
        </p:txBody>
      </p:sp>
      <p:sp>
        <p:nvSpPr>
          <p:cNvPr id="6" name="Zástupný symbol pro číslo snímku 5"/>
          <p:cNvSpPr>
            <a:spLocks noGrp="1"/>
          </p:cNvSpPr>
          <p:nvPr>
            <p:ph type="sldNum" sz="quarter" idx="12"/>
          </p:nvPr>
        </p:nvSpPr>
        <p:spPr/>
        <p:txBody>
          <a:bodyPr/>
          <a:lstStyle>
            <a:lvl1pPr>
              <a:defRPr/>
            </a:lvl1pPr>
          </a:lstStyle>
          <a:p>
            <a:pPr>
              <a:defRPr/>
            </a:pPr>
            <a:fld id="{3A9E683E-85B7-402C-AC2B-D690DB037BE5}" type="slidenum">
              <a:rPr lang="cs-CZ"/>
              <a:pPr>
                <a:defRPr/>
              </a:pPr>
              <a:t>‹#›</a:t>
            </a:fld>
            <a:endParaRPr lang="cs-CZ" dirty="0"/>
          </a:p>
        </p:txBody>
      </p:sp>
    </p:spTree>
    <p:extLst>
      <p:ext uri="{BB962C8B-B14F-4D97-AF65-F5344CB8AC3E}">
        <p14:creationId xmlns:p14="http://schemas.microsoft.com/office/powerpoint/2010/main" val="3572675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cs-CZ" smtClean="0"/>
              <a:t>Kliknutím lze upravit styl.</a:t>
            </a:r>
          </a:p>
        </p:txBody>
      </p:sp>
      <p:sp>
        <p:nvSpPr>
          <p:cNvPr id="1027" name="Zástupný symbol pro text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39F98A0B-EAC6-4CF5-BE01-2CDE11D9A0A0}" type="datetimeFigureOut">
              <a:rPr lang="cs-CZ"/>
              <a:pPr>
                <a:defRPr/>
              </a:pPr>
              <a:t>31.10.2013</a:t>
            </a:fld>
            <a:endParaRPr lang="cs-CZ" dirty="0"/>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cs-CZ" dirty="0"/>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3275A1F9-F7FE-4C7D-852B-32F2E7E1A6C5}" type="slidenum">
              <a:rPr lang="cs-CZ"/>
              <a:pPr>
                <a:defRPr/>
              </a:pPr>
              <a:t>‹#›</a:t>
            </a:fld>
            <a:endParaRPr lang="cs-CZ"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upload.wikimedia.org/wikipedia/Flag%20of%20Slovenia.svg" TargetMode="External"/><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upload.wikimedia.org/wikipedia/Flag%20of%20Croatia.svg"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cs.wikipedia.org/wiki/Chorvatsko" TargetMode="External"/><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cs.wikipedia.org/wiki/Chorvatsko" TargetMode="External"/><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cs.wikipedia.org/wiki/Chorvatsko" TargetMode="External"/><Relationship Id="rId2" Type="http://schemas.openxmlformats.org/officeDocument/2006/relationships/hyperlink" Target="http://cs.wikipedia.org/wiki/Slovinsko" TargetMode="External"/><Relationship Id="rId1" Type="http://schemas.openxmlformats.org/officeDocument/2006/relationships/slideLayout" Target="../slideLayouts/slideLayout2.xml"/><Relationship Id="rId5" Type="http://schemas.openxmlformats.org/officeDocument/2006/relationships/hyperlink" Target="http://upload.wikimedia.org/wikipedia/Flag%20of%20Croatia.svg" TargetMode="External"/><Relationship Id="rId4" Type="http://schemas.openxmlformats.org/officeDocument/2006/relationships/hyperlink" Target="http://upload.wikimedia.org/wikipedia/Flag%20of%20Slovenia.sv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Zástupný symbol pro obsah 4"/>
          <p:cNvGraphicFramePr>
            <a:graphicFrameLocks noGrp="1"/>
          </p:cNvGraphicFramePr>
          <p:nvPr>
            <p:ph idx="1"/>
            <p:extLst>
              <p:ext uri="{D42A27DB-BD31-4B8C-83A1-F6EECF244321}">
                <p14:modId xmlns:p14="http://schemas.microsoft.com/office/powerpoint/2010/main" val="2388601135"/>
              </p:ext>
            </p:extLst>
          </p:nvPr>
        </p:nvGraphicFramePr>
        <p:xfrm>
          <a:off x="539750" y="1844675"/>
          <a:ext cx="8208963" cy="5441279"/>
        </p:xfrm>
        <a:graphic>
          <a:graphicData uri="http://schemas.openxmlformats.org/drawingml/2006/table">
            <a:tbl>
              <a:tblPr firstRow="1" firstCol="1" bandRow="1">
                <a:tableStyleId>{5C22544A-7EE6-4342-B048-85BDC9FD1C3A}</a:tableStyleId>
              </a:tblPr>
              <a:tblGrid>
                <a:gridCol w="2243830"/>
                <a:gridCol w="5965133"/>
              </a:tblGrid>
              <a:tr h="320080">
                <a:tc>
                  <a:txBody>
                    <a:bodyPr/>
                    <a:lstStyle/>
                    <a:p>
                      <a:pPr algn="l">
                        <a:lnSpc>
                          <a:spcPct val="150000"/>
                        </a:lnSpc>
                        <a:spcAft>
                          <a:spcPts val="0"/>
                        </a:spcAft>
                      </a:pPr>
                      <a:r>
                        <a:rPr lang="cs-CZ" sz="1400" dirty="0">
                          <a:effectLst/>
                        </a:rPr>
                        <a:t>Škola</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a:effectLst/>
                        </a:rPr>
                        <a:t>Katolické gymnázium Třebíč, Otmarova 22, Třebíč 674 01</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Název </a:t>
                      </a:r>
                      <a:r>
                        <a:rPr lang="cs-CZ" sz="1400" dirty="0" smtClean="0">
                          <a:effectLst/>
                        </a:rPr>
                        <a:t>projektu</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a:effectLst/>
                        </a:rPr>
                        <a:t>Moderní škola</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Číslo projektu</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a:effectLst/>
                        </a:rPr>
                        <a:t>CZ.1.07/1.5.00/34.0464</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Šablona</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a:effectLst/>
                        </a:rPr>
                        <a:t>III/2 Inovace a zkvalitnění výuky prostřednictvím ICT</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Autor DUM</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tabLst>
                          <a:tab pos="2056765" algn="ctr"/>
                        </a:tabLst>
                      </a:pPr>
                      <a:r>
                        <a:rPr lang="cs-CZ" sz="1400" dirty="0" smtClean="0">
                          <a:effectLst/>
                        </a:rPr>
                        <a:t>Mgr.</a:t>
                      </a:r>
                      <a:r>
                        <a:rPr lang="cs-CZ" sz="1400" baseline="0" dirty="0" smtClean="0">
                          <a:effectLst/>
                        </a:rPr>
                        <a:t> Renata Kohoutková</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Název DUM</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solidFill>
                            <a:schemeClr val="tx1"/>
                          </a:solidFill>
                          <a:effectLst/>
                          <a:latin typeface="Calibri"/>
                          <a:ea typeface="Calibri"/>
                          <a:cs typeface="Times New Roman"/>
                        </a:rPr>
                        <a:t>Slovinsko</a:t>
                      </a:r>
                      <a:r>
                        <a:rPr lang="cs-CZ" sz="1400" baseline="0" dirty="0" smtClean="0">
                          <a:solidFill>
                            <a:schemeClr val="tx1"/>
                          </a:solidFill>
                          <a:effectLst/>
                          <a:latin typeface="Calibri"/>
                          <a:ea typeface="Calibri"/>
                          <a:cs typeface="Times New Roman"/>
                        </a:rPr>
                        <a:t> a Chorvatsko</a:t>
                      </a:r>
                      <a:endParaRPr lang="cs-CZ" sz="1400" dirty="0">
                        <a:solidFill>
                          <a:schemeClr val="tx1"/>
                        </a:solidFill>
                        <a:effectLst/>
                        <a:latin typeface="Calibri"/>
                        <a:ea typeface="Calibri"/>
                        <a:cs typeface="Times New Roman"/>
                      </a:endParaRPr>
                    </a:p>
                  </a:txBody>
                  <a:tcPr marL="68580" marR="68580" marT="0" marB="0"/>
                </a:tc>
              </a:tr>
              <a:tr h="320080">
                <a:tc>
                  <a:txBody>
                    <a:bodyPr/>
                    <a:lstStyle/>
                    <a:p>
                      <a:pPr marL="0" algn="l" defTabSz="914400" rtl="0" eaLnBrk="1" latinLnBrk="0" hangingPunct="1">
                        <a:lnSpc>
                          <a:spcPct val="150000"/>
                        </a:lnSpc>
                        <a:spcAft>
                          <a:spcPts val="0"/>
                        </a:spcAft>
                      </a:pPr>
                      <a:r>
                        <a:rPr lang="cs-CZ" sz="1400" b="1" kern="1200" dirty="0" smtClean="0">
                          <a:solidFill>
                            <a:schemeClr val="lt1"/>
                          </a:solidFill>
                          <a:effectLst/>
                          <a:latin typeface="+mn-lt"/>
                          <a:ea typeface="+mn-ea"/>
                          <a:cs typeface="+mn-cs"/>
                        </a:rPr>
                        <a:t>Kód DUM</a:t>
                      </a:r>
                      <a:endParaRPr lang="cs-CZ" sz="1400" b="1" kern="1200" dirty="0">
                        <a:solidFill>
                          <a:schemeClr val="lt1"/>
                        </a:solidFill>
                        <a:effectLst/>
                        <a:latin typeface="+mn-lt"/>
                        <a:ea typeface="+mn-ea"/>
                        <a:cs typeface="+mn-cs"/>
                      </a:endParaRPr>
                    </a:p>
                  </a:txBody>
                  <a:tcPr marL="68580" marR="68580" marT="0" marB="0"/>
                </a:tc>
                <a:tc>
                  <a:txBody>
                    <a:bodyPr/>
                    <a:lstStyle/>
                    <a:p>
                      <a:pPr algn="l">
                        <a:lnSpc>
                          <a:spcPct val="150000"/>
                        </a:lnSpc>
                        <a:spcAft>
                          <a:spcPts val="0"/>
                        </a:spcAft>
                      </a:pPr>
                      <a:r>
                        <a:rPr lang="cs-CZ" sz="1400" kern="1200" dirty="0" smtClean="0">
                          <a:solidFill>
                            <a:schemeClr val="dk1"/>
                          </a:solidFill>
                          <a:effectLst/>
                          <a:latin typeface="+mn-lt"/>
                          <a:ea typeface="+mn-ea"/>
                          <a:cs typeface="+mn-cs"/>
                        </a:rPr>
                        <a:t>VY_32_INOVACE_6.2.18</a:t>
                      </a:r>
                      <a:r>
                        <a:rPr lang="cs-CZ" sz="1400" kern="1200" baseline="0" dirty="0" smtClean="0">
                          <a:solidFill>
                            <a:schemeClr val="dk1"/>
                          </a:solidFill>
                          <a:effectLst/>
                          <a:latin typeface="+mn-lt"/>
                          <a:ea typeface="+mn-ea"/>
                          <a:cs typeface="+mn-cs"/>
                        </a:rPr>
                        <a:t> </a:t>
                      </a:r>
                      <a:endParaRPr lang="cs-CZ" sz="1400" kern="1200" dirty="0">
                        <a:solidFill>
                          <a:schemeClr val="dk1"/>
                        </a:solidFill>
                        <a:effectLst/>
                        <a:latin typeface="+mn-lt"/>
                        <a:ea typeface="+mn-ea"/>
                        <a:cs typeface="+mn-cs"/>
                      </a:endParaRPr>
                    </a:p>
                  </a:txBody>
                  <a:tcPr marL="68580" marR="68580" marT="0" marB="0"/>
                </a:tc>
              </a:tr>
              <a:tr h="320080">
                <a:tc>
                  <a:txBody>
                    <a:bodyPr/>
                    <a:lstStyle/>
                    <a:p>
                      <a:pPr marL="0" algn="l" defTabSz="914400" rtl="0" eaLnBrk="1" latinLnBrk="0" hangingPunct="1">
                        <a:lnSpc>
                          <a:spcPct val="150000"/>
                        </a:lnSpc>
                        <a:spcAft>
                          <a:spcPts val="0"/>
                        </a:spcAft>
                      </a:pPr>
                      <a:r>
                        <a:rPr lang="cs-CZ" sz="1400" b="1" kern="1200" dirty="0">
                          <a:solidFill>
                            <a:schemeClr val="lt1"/>
                          </a:solidFill>
                          <a:effectLst/>
                          <a:latin typeface="+mn-lt"/>
                          <a:ea typeface="+mn-ea"/>
                          <a:cs typeface="+mn-cs"/>
                        </a:rPr>
                        <a:t>Datum vytvoření </a:t>
                      </a:r>
                    </a:p>
                  </a:txBody>
                  <a:tcPr marL="68580" marR="68580" marT="0" marB="0"/>
                </a:tc>
                <a:tc>
                  <a:txBody>
                    <a:bodyPr/>
                    <a:lstStyle/>
                    <a:p>
                      <a:pPr algn="l">
                        <a:lnSpc>
                          <a:spcPct val="150000"/>
                        </a:lnSpc>
                        <a:spcAft>
                          <a:spcPts val="0"/>
                        </a:spcAft>
                      </a:pPr>
                      <a:r>
                        <a:rPr lang="cs-CZ" sz="1400" dirty="0" smtClean="0">
                          <a:effectLst/>
                        </a:rPr>
                        <a:t>15. 10. 2013</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Předmět</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effectLst/>
                        </a:rPr>
                        <a:t>Zeměpis</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Tematická oblast</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effectLst/>
                        </a:rPr>
                        <a:t>Střední a </a:t>
                      </a:r>
                      <a:r>
                        <a:rPr lang="cs-CZ" sz="1400" dirty="0" smtClean="0">
                          <a:effectLst/>
                        </a:rPr>
                        <a:t>jihovýchodní</a:t>
                      </a:r>
                      <a:r>
                        <a:rPr lang="cs-CZ" sz="1400" baseline="0" dirty="0" smtClean="0">
                          <a:effectLst/>
                        </a:rPr>
                        <a:t> </a:t>
                      </a:r>
                      <a:r>
                        <a:rPr lang="cs-CZ" sz="1400" baseline="0" dirty="0" smtClean="0">
                          <a:effectLst/>
                        </a:rPr>
                        <a:t>Evropa</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Výstup ŠVP</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solidFill>
                            <a:schemeClr val="dk1"/>
                          </a:solidFill>
                          <a:effectLst/>
                          <a:latin typeface="+mn-lt"/>
                          <a:ea typeface="+mn-ea"/>
                          <a:cs typeface="+mn-cs"/>
                        </a:rPr>
                        <a:t>Žák</a:t>
                      </a:r>
                      <a:r>
                        <a:rPr lang="cs-CZ" sz="1400" baseline="0" dirty="0" smtClean="0">
                          <a:solidFill>
                            <a:schemeClr val="dk1"/>
                          </a:solidFill>
                          <a:effectLst/>
                          <a:latin typeface="+mn-lt"/>
                          <a:ea typeface="+mn-ea"/>
                          <a:cs typeface="+mn-cs"/>
                        </a:rPr>
                        <a:t> uvede podobnosti a odlišnosti v přírodních a hospodářských poměrech. </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Anotace DUM</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effectLst/>
                        </a:rPr>
                        <a:t>Charakteristika přírodních a hospodářských poměrů vybraných</a:t>
                      </a:r>
                      <a:r>
                        <a:rPr lang="cs-CZ" sz="1400" baseline="0" dirty="0" smtClean="0">
                          <a:effectLst/>
                        </a:rPr>
                        <a:t> států.</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Metodický popis</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effectLst/>
                        </a:rPr>
                        <a:t>Prezentace  popisuje</a:t>
                      </a:r>
                      <a:r>
                        <a:rPr lang="cs-CZ" sz="1400" baseline="0" dirty="0" smtClean="0">
                          <a:effectLst/>
                        </a:rPr>
                        <a:t> základní charakteristiku států, může být použita k samostudiu.</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Hodnocení</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effectLst/>
                        </a:rPr>
                        <a:t>Prezentace</a:t>
                      </a:r>
                      <a:r>
                        <a:rPr lang="cs-CZ" sz="1400" baseline="0" dirty="0" smtClean="0">
                          <a:effectLst/>
                        </a:rPr>
                        <a:t> je názornou pomůckou k učivu. </a:t>
                      </a:r>
                      <a:r>
                        <a:rPr lang="cs-CZ" sz="1400" dirty="0">
                          <a:effectLst/>
                        </a:rPr>
                        <a:t> </a:t>
                      </a:r>
                      <a:endParaRPr lang="cs-CZ" sz="1400" dirty="0">
                        <a:solidFill>
                          <a:srgbClr val="365F91"/>
                        </a:solidFill>
                        <a:effectLst/>
                        <a:latin typeface="Calibri"/>
                        <a:ea typeface="Calibri"/>
                        <a:cs typeface="Times New Roman"/>
                      </a:endParaRPr>
                    </a:p>
                  </a:txBody>
                  <a:tcPr marL="68580" marR="68580" marT="0" marB="0"/>
                </a:tc>
              </a:tr>
              <a:tr h="640159">
                <a:tc gridSpan="2">
                  <a:txBody>
                    <a:bodyPr/>
                    <a:lstStyle/>
                    <a:p>
                      <a:pPr algn="ctr">
                        <a:lnSpc>
                          <a:spcPct val="150000"/>
                        </a:lnSpc>
                        <a:spcAft>
                          <a:spcPts val="0"/>
                        </a:spcAft>
                      </a:pPr>
                      <a:r>
                        <a:rPr lang="cs-CZ" sz="1400" dirty="0">
                          <a:effectLst/>
                        </a:rPr>
                        <a:t>Autor prohlašuje, že řádně uvedl všechny použité zdroje. Pokud není uvedeno jinak, použitý materiál je z vlastních zdrojů autora.</a:t>
                      </a:r>
                      <a:endParaRPr lang="cs-CZ" sz="1400" dirty="0">
                        <a:solidFill>
                          <a:srgbClr val="365F91"/>
                        </a:solidFill>
                        <a:effectLst/>
                        <a:latin typeface="Calibri"/>
                        <a:ea typeface="Calibri"/>
                        <a:cs typeface="Times New Roman"/>
                      </a:endParaRPr>
                    </a:p>
                  </a:txBody>
                  <a:tcPr marL="68580" marR="68580" marT="0" marB="0"/>
                </a:tc>
                <a:tc hMerge="1">
                  <a:txBody>
                    <a:bodyPr/>
                    <a:lstStyle/>
                    <a:p>
                      <a:endParaRPr lang="cs-CZ"/>
                    </a:p>
                  </a:txBody>
                  <a:tcPr/>
                </a:tc>
              </a:tr>
            </a:tbl>
          </a:graphicData>
        </a:graphic>
      </p:graphicFrame>
      <p:sp>
        <p:nvSpPr>
          <p:cNvPr id="2099" name="Rectangle 3"/>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cs-CZ" dirty="0"/>
          </a:p>
        </p:txBody>
      </p:sp>
      <p:pic>
        <p:nvPicPr>
          <p:cNvPr id="2100" name="Obrázek 1" descr="http://hilase.cz/wp-content/uploads/2012/12/OPVK_hor_zakladni_logolink_RGB_cz.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5713" y="228600"/>
            <a:ext cx="6632575"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Historie Balkánu</a:t>
            </a:r>
            <a:endParaRPr lang="cs-CZ" dirty="0"/>
          </a:p>
        </p:txBody>
      </p:sp>
      <p:sp>
        <p:nvSpPr>
          <p:cNvPr id="3" name="Zástupný symbol pro obsah 2"/>
          <p:cNvSpPr>
            <a:spLocks noGrp="1"/>
          </p:cNvSpPr>
          <p:nvPr>
            <p:ph idx="1"/>
          </p:nvPr>
        </p:nvSpPr>
        <p:spPr>
          <a:xfrm>
            <a:off x="457200" y="1600200"/>
            <a:ext cx="8435280" cy="4525963"/>
          </a:xfrm>
        </p:spPr>
        <p:txBody>
          <a:bodyPr/>
          <a:lstStyle/>
          <a:p>
            <a:pPr marL="0" indent="0">
              <a:buNone/>
            </a:pPr>
            <a:r>
              <a:rPr lang="cs-CZ" sz="2600" dirty="0" smtClean="0"/>
              <a:t>	Podstatná část JV Evropy byla v minulosti součástí Osmanské (Turecké) říše. Tato mnohonárodní říše se od      17. století postupně rozpadala a definitivně zanikla v r. 1922. Na území obývaném jižními Slovany vznikl stát „Království Srbů, Chorvatů a Slovinců“ – od r. 1929 Jugoslávie. </a:t>
            </a:r>
          </a:p>
          <a:p>
            <a:pPr marL="0" indent="0">
              <a:buNone/>
            </a:pPr>
            <a:r>
              <a:rPr lang="cs-CZ" sz="2600" dirty="0"/>
              <a:t>	</a:t>
            </a:r>
            <a:r>
              <a:rPr lang="cs-CZ" sz="2600" dirty="0" smtClean="0"/>
              <a:t>Tento stát se rozpadl za 2. světové války (po dobytí německou armádou). Po 2. světové válce se zde vytvořil komunistický stát v čele s maršálem Titem. Po pádu komunismu v r. 1990 se začal rozpadat (proti vůli Srbů) a postupně začala dlouhotrvající občanská válka. </a:t>
            </a:r>
            <a:endParaRPr lang="cs-CZ" sz="2600" dirty="0"/>
          </a:p>
        </p:txBody>
      </p:sp>
    </p:spTree>
    <p:extLst>
      <p:ext uri="{BB962C8B-B14F-4D97-AF65-F5344CB8AC3E}">
        <p14:creationId xmlns:p14="http://schemas.microsoft.com/office/powerpoint/2010/main" val="359168369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539553" y="836712"/>
            <a:ext cx="8208912" cy="4893647"/>
          </a:xfrm>
          <a:prstGeom prst="rect">
            <a:avLst/>
          </a:prstGeom>
          <a:noFill/>
        </p:spPr>
        <p:txBody>
          <a:bodyPr wrap="square" rtlCol="0">
            <a:spAutoFit/>
          </a:bodyPr>
          <a:lstStyle/>
          <a:p>
            <a:r>
              <a:rPr lang="cs-CZ" sz="2600" dirty="0" smtClean="0"/>
              <a:t>	Nejkrvavější </a:t>
            </a:r>
            <a:r>
              <a:rPr lang="cs-CZ" sz="2600" dirty="0"/>
              <a:t>válečný konflikt se </a:t>
            </a:r>
            <a:r>
              <a:rPr lang="cs-CZ" sz="2600" dirty="0" smtClean="0"/>
              <a:t>odehrál </a:t>
            </a:r>
            <a:r>
              <a:rPr lang="cs-CZ" sz="2600" dirty="0"/>
              <a:t>v Bosně – tam začala válka v r. 1992. V této válce docházelo k etnickým čistkám </a:t>
            </a:r>
            <a:r>
              <a:rPr lang="cs-CZ" sz="2600" dirty="0" smtClean="0"/>
              <a:t>(např. v </a:t>
            </a:r>
            <a:r>
              <a:rPr lang="cs-CZ" sz="2600" dirty="0" err="1" smtClean="0"/>
              <a:t>Srebrenici</a:t>
            </a:r>
            <a:r>
              <a:rPr lang="cs-CZ" sz="2600" dirty="0" smtClean="0"/>
              <a:t> povraždili bosenští Srbové 8000 muslimů). Válka v Bosně skončila v r. 1995 mírovou smlouvou. </a:t>
            </a:r>
          </a:p>
          <a:p>
            <a:r>
              <a:rPr lang="cs-CZ" sz="2600" dirty="0"/>
              <a:t>	</a:t>
            </a:r>
            <a:r>
              <a:rPr lang="cs-CZ" sz="2600" dirty="0" smtClean="0"/>
              <a:t>Situace v Kosovu, kde se stupňovaly střety mezi Srby a Albánci, vyústila v r. 1999 v intervenci sil NATO. Válka o Kosovo trvala 78 dní, po válce jugoslávská vojska opustila Kosovo a v provincii byly rozmístěny mírové sbory NATO a Ruska. Status Kosova dosud nebyl dořešen. Existenci Kosova neuznalo mnoho zemí.</a:t>
            </a:r>
            <a:endParaRPr lang="cs-CZ" sz="2600" dirty="0"/>
          </a:p>
          <a:p>
            <a:endParaRPr lang="cs-CZ" sz="2600" dirty="0"/>
          </a:p>
        </p:txBody>
      </p:sp>
    </p:spTree>
    <p:extLst>
      <p:ext uri="{BB962C8B-B14F-4D97-AF65-F5344CB8AC3E}">
        <p14:creationId xmlns:p14="http://schemas.microsoft.com/office/powerpoint/2010/main" val="289556177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solidFill>
            <a:schemeClr val="accent5"/>
          </a:solidFill>
          <a:ln w="38100">
            <a:solidFill>
              <a:srgbClr val="FF0000"/>
            </a:solidFill>
          </a:ln>
        </p:spPr>
        <p:txBody>
          <a:bodyPr anchor="ctr">
            <a:normAutofit/>
          </a:bodyPr>
          <a:lstStyle/>
          <a:p>
            <a:pPr algn="ctr"/>
            <a:r>
              <a:rPr lang="cs-CZ" b="1" dirty="0" smtClean="0">
                <a:solidFill>
                  <a:schemeClr val="bg1"/>
                </a:solidFill>
                <a:effectLst>
                  <a:outerShdw blurRad="38100" dist="38100" dir="2700000" algn="tl">
                    <a:srgbClr val="000000">
                      <a:alpha val="43137"/>
                    </a:srgbClr>
                  </a:outerShdw>
                </a:effectLst>
              </a:rPr>
              <a:t>S L O V I N S K O</a:t>
            </a:r>
            <a:endParaRPr lang="cs-CZ" b="1" dirty="0">
              <a:solidFill>
                <a:schemeClr val="bg1"/>
              </a:solidFill>
              <a:effectLst>
                <a:outerShdw blurRad="38100" dist="38100" dir="2700000" algn="tl">
                  <a:srgbClr val="000000">
                    <a:alpha val="43137"/>
                  </a:srgbClr>
                </a:outerShdw>
              </a:effectLst>
            </a:endParaRPr>
          </a:p>
        </p:txBody>
      </p:sp>
      <p:sp>
        <p:nvSpPr>
          <p:cNvPr id="3" name="Zástupný symbol pro obsah 2"/>
          <p:cNvSpPr>
            <a:spLocks noGrp="1"/>
          </p:cNvSpPr>
          <p:nvPr>
            <p:ph sz="half" idx="2"/>
          </p:nvPr>
        </p:nvSpPr>
        <p:spPr>
          <a:xfrm>
            <a:off x="4648200" y="2348881"/>
            <a:ext cx="4038600" cy="2304256"/>
          </a:xfrm>
        </p:spPr>
        <p:txBody>
          <a:bodyPr/>
          <a:lstStyle/>
          <a:p>
            <a:r>
              <a:rPr lang="cs-CZ" dirty="0" smtClean="0"/>
              <a:t>Hlavní město: Lublaň</a:t>
            </a:r>
          </a:p>
          <a:p>
            <a:r>
              <a:rPr lang="cs-CZ" dirty="0" smtClean="0"/>
              <a:t>Slovinština</a:t>
            </a:r>
          </a:p>
          <a:p>
            <a:r>
              <a:rPr lang="cs-CZ" dirty="0" smtClean="0"/>
              <a:t>Euro</a:t>
            </a:r>
          </a:p>
          <a:p>
            <a:r>
              <a:rPr lang="cs-CZ" dirty="0" smtClean="0"/>
              <a:t>Člen EU, </a:t>
            </a:r>
          </a:p>
          <a:p>
            <a:endParaRPr lang="cs-CZ" dirty="0" smtClean="0"/>
          </a:p>
          <a:p>
            <a:pPr marL="0" indent="0">
              <a:buNone/>
            </a:pPr>
            <a:endParaRPr lang="cs-CZ" dirty="0" smtClean="0"/>
          </a:p>
          <a:p>
            <a:endParaRPr lang="cs-CZ" dirty="0"/>
          </a:p>
        </p:txBody>
      </p:sp>
      <p:pic>
        <p:nvPicPr>
          <p:cNvPr id="7" name="Zástupný symbol pro obsah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115616" y="2564904"/>
            <a:ext cx="2968426" cy="1484213"/>
          </a:xfrm>
          <a:ln>
            <a:solidFill>
              <a:schemeClr val="accent1"/>
            </a:solidFill>
          </a:ln>
        </p:spPr>
      </p:pic>
      <p:sp>
        <p:nvSpPr>
          <p:cNvPr id="5" name="Obdélník 4"/>
          <p:cNvSpPr/>
          <p:nvPr/>
        </p:nvSpPr>
        <p:spPr>
          <a:xfrm>
            <a:off x="755576" y="6021288"/>
            <a:ext cx="4572000" cy="461665"/>
          </a:xfrm>
          <a:prstGeom prst="rect">
            <a:avLst/>
          </a:prstGeom>
        </p:spPr>
        <p:txBody>
          <a:bodyPr>
            <a:spAutoFit/>
          </a:bodyPr>
          <a:lstStyle/>
          <a:p>
            <a:r>
              <a:rPr lang="cs-CZ" sz="1200" u="sng" dirty="0">
                <a:hlinkClick r:id="rId3"/>
              </a:rPr>
              <a:t>http://upload.wikimedia.org/wikipedia/Flag </a:t>
            </a:r>
            <a:r>
              <a:rPr lang="cs-CZ" sz="1200" u="sng" dirty="0" err="1">
                <a:hlinkClick r:id="rId3"/>
              </a:rPr>
              <a:t>of</a:t>
            </a:r>
            <a:r>
              <a:rPr lang="cs-CZ" sz="1200" u="sng" dirty="0">
                <a:hlinkClick r:id="rId3"/>
              </a:rPr>
              <a:t> </a:t>
            </a:r>
            <a:r>
              <a:rPr lang="cs-CZ" sz="1200" u="sng" dirty="0" err="1" smtClean="0">
                <a:hlinkClick r:id="rId3"/>
              </a:rPr>
              <a:t>Slovenia.svg</a:t>
            </a:r>
            <a:endParaRPr lang="cs-CZ" sz="1200" u="sng" dirty="0" smtClean="0"/>
          </a:p>
          <a:p>
            <a:endParaRPr lang="cs-CZ" sz="1200" dirty="0"/>
          </a:p>
        </p:txBody>
      </p:sp>
    </p:spTree>
    <p:extLst>
      <p:ext uri="{BB962C8B-B14F-4D97-AF65-F5344CB8AC3E}">
        <p14:creationId xmlns:p14="http://schemas.microsoft.com/office/powerpoint/2010/main" val="86509126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1412776"/>
            <a:ext cx="8229600" cy="4525963"/>
          </a:xfrm>
        </p:spPr>
        <p:txBody>
          <a:bodyPr/>
          <a:lstStyle/>
          <a:p>
            <a:r>
              <a:rPr lang="cs-CZ" sz="2600" dirty="0" smtClean="0"/>
              <a:t>Má jen krátký přístup k Jaderskému moři.</a:t>
            </a:r>
          </a:p>
          <a:p>
            <a:endParaRPr lang="cs-CZ" sz="2600" dirty="0" smtClean="0"/>
          </a:p>
          <a:p>
            <a:r>
              <a:rPr lang="cs-CZ" sz="2600" u="sng" dirty="0" err="1" smtClean="0"/>
              <a:t>Povrch</a:t>
            </a:r>
            <a:r>
              <a:rPr lang="cs-CZ" sz="2600" dirty="0" err="1" smtClean="0"/>
              <a:t>:Většinu</a:t>
            </a:r>
            <a:r>
              <a:rPr lang="cs-CZ" sz="2600" dirty="0" smtClean="0"/>
              <a:t> území vyplňují </a:t>
            </a:r>
            <a:r>
              <a:rPr lang="cs-CZ" sz="2600" b="1" dirty="0" smtClean="0"/>
              <a:t>Alpy</a:t>
            </a:r>
            <a:r>
              <a:rPr lang="cs-CZ" sz="2600" dirty="0" smtClean="0"/>
              <a:t>. Nejvyšší slovinskou horou je Triglav (2864 m n.m.). </a:t>
            </a:r>
          </a:p>
          <a:p>
            <a:pPr marL="400050" lvl="1" indent="0">
              <a:buNone/>
            </a:pPr>
            <a:r>
              <a:rPr lang="cs-CZ" sz="2600" dirty="0" smtClean="0"/>
              <a:t>- Na jihu země se rozkládá </a:t>
            </a:r>
            <a:r>
              <a:rPr lang="cs-CZ" sz="2600" b="1" dirty="0" smtClean="0"/>
              <a:t>krasová oblast</a:t>
            </a:r>
            <a:r>
              <a:rPr lang="cs-CZ" sz="2600" dirty="0" smtClean="0"/>
              <a:t> – Julské Alpy, Dinárské hory s krasovými oblastmi.</a:t>
            </a:r>
          </a:p>
          <a:p>
            <a:pPr marL="400050" lvl="1" indent="0">
              <a:buNone/>
            </a:pPr>
            <a:r>
              <a:rPr lang="cs-CZ" sz="2600" dirty="0" smtClean="0"/>
              <a:t>- Na východě jsou nížiny podél řek Mury, Drávy a Sávy.</a:t>
            </a:r>
          </a:p>
          <a:p>
            <a:pPr lvl="1" indent="-342900">
              <a:buFontTx/>
              <a:buChar char="-"/>
            </a:pPr>
            <a:endParaRPr lang="cs-CZ" sz="2600" dirty="0" smtClean="0"/>
          </a:p>
          <a:p>
            <a:r>
              <a:rPr lang="cs-CZ" sz="2600" u="sng" dirty="0" smtClean="0"/>
              <a:t>Podnebí</a:t>
            </a:r>
            <a:r>
              <a:rPr lang="cs-CZ" sz="2600" dirty="0" smtClean="0"/>
              <a:t> je mírné – ovlivněné nadmořskou výškou, u pobřeží Jaderského moře – středomořské.</a:t>
            </a:r>
            <a:endParaRPr lang="cs-CZ" sz="2600" dirty="0"/>
          </a:p>
        </p:txBody>
      </p:sp>
      <p:sp>
        <p:nvSpPr>
          <p:cNvPr id="4" name="Nadpis 3"/>
          <p:cNvSpPr>
            <a:spLocks noGrp="1"/>
          </p:cNvSpPr>
          <p:nvPr>
            <p:ph type="title"/>
          </p:nvPr>
        </p:nvSpPr>
        <p:spPr>
          <a:xfrm>
            <a:off x="457200" y="274638"/>
            <a:ext cx="8229600" cy="778098"/>
          </a:xfrm>
          <a:solidFill>
            <a:schemeClr val="accent5"/>
          </a:solidFill>
          <a:ln w="38100">
            <a:solidFill>
              <a:srgbClr val="FF0000"/>
            </a:solidFill>
          </a:ln>
        </p:spPr>
        <p:txBody>
          <a:bodyPr anchor="ctr">
            <a:normAutofit/>
          </a:bodyPr>
          <a:lstStyle/>
          <a:p>
            <a:pPr algn="ctr"/>
            <a:r>
              <a:rPr lang="cs-CZ" sz="3200" b="1" dirty="0" smtClean="0">
                <a:solidFill>
                  <a:schemeClr val="bg1"/>
                </a:solidFill>
                <a:effectLst>
                  <a:outerShdw blurRad="38100" dist="38100" dir="2700000" algn="tl">
                    <a:srgbClr val="000000">
                      <a:alpha val="43137"/>
                    </a:srgbClr>
                  </a:outerShdw>
                </a:effectLst>
              </a:rPr>
              <a:t>Přírodní poměry</a:t>
            </a:r>
            <a:endParaRPr lang="cs-CZ" sz="3200" b="1"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9669638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1412777"/>
            <a:ext cx="8229600" cy="936103"/>
          </a:xfrm>
        </p:spPr>
        <p:txBody>
          <a:bodyPr/>
          <a:lstStyle/>
          <a:p>
            <a:r>
              <a:rPr lang="cs-CZ" sz="2600" dirty="0" smtClean="0"/>
              <a:t>Národnosti: Slovinci 88%, a menšiny Chorvatů, Srbů, Bosňanů a Italů.</a:t>
            </a:r>
          </a:p>
          <a:p>
            <a:endParaRPr lang="cs-CZ" sz="2600" dirty="0" smtClean="0"/>
          </a:p>
          <a:p>
            <a:endParaRPr lang="cs-CZ" sz="2600" dirty="0"/>
          </a:p>
        </p:txBody>
      </p:sp>
      <p:sp>
        <p:nvSpPr>
          <p:cNvPr id="4" name="Nadpis 3"/>
          <p:cNvSpPr>
            <a:spLocks noGrp="1"/>
          </p:cNvSpPr>
          <p:nvPr>
            <p:ph type="title"/>
          </p:nvPr>
        </p:nvSpPr>
        <p:spPr>
          <a:xfrm>
            <a:off x="457200" y="274638"/>
            <a:ext cx="8229600" cy="778098"/>
          </a:xfrm>
          <a:solidFill>
            <a:schemeClr val="accent5"/>
          </a:solidFill>
          <a:ln w="38100">
            <a:solidFill>
              <a:srgbClr val="FF0000"/>
            </a:solidFill>
          </a:ln>
        </p:spPr>
        <p:txBody>
          <a:bodyPr anchor="ctr">
            <a:normAutofit/>
          </a:bodyPr>
          <a:lstStyle/>
          <a:p>
            <a:pPr algn="ctr"/>
            <a:r>
              <a:rPr lang="cs-CZ" sz="3200" b="1" dirty="0" smtClean="0">
                <a:solidFill>
                  <a:schemeClr val="bg1"/>
                </a:solidFill>
                <a:effectLst>
                  <a:outerShdw blurRad="38100" dist="38100" dir="2700000" algn="tl">
                    <a:srgbClr val="000000">
                      <a:alpha val="43137"/>
                    </a:srgbClr>
                  </a:outerShdw>
                </a:effectLst>
              </a:rPr>
              <a:t>Obyvatelstvo</a:t>
            </a:r>
            <a:endParaRPr lang="cs-CZ" sz="3200" b="1" dirty="0">
              <a:solidFill>
                <a:schemeClr val="bg1"/>
              </a:solidFill>
              <a:effectLst>
                <a:outerShdw blurRad="38100" dist="38100" dir="2700000" algn="tl">
                  <a:srgbClr val="000000">
                    <a:alpha val="43137"/>
                  </a:srgbClr>
                </a:outerShdw>
              </a:effectLst>
            </a:endParaRPr>
          </a:p>
        </p:txBody>
      </p:sp>
      <p:sp>
        <p:nvSpPr>
          <p:cNvPr id="5" name="Nadpis 3"/>
          <p:cNvSpPr txBox="1">
            <a:spLocks/>
          </p:cNvSpPr>
          <p:nvPr/>
        </p:nvSpPr>
        <p:spPr bwMode="auto">
          <a:xfrm>
            <a:off x="539552" y="2708920"/>
            <a:ext cx="8229600" cy="778098"/>
          </a:xfrm>
          <a:prstGeom prst="rect">
            <a:avLst/>
          </a:prstGeom>
          <a:solidFill>
            <a:schemeClr val="accent5"/>
          </a:solidFill>
          <a:ln w="38100">
            <a:solidFill>
              <a:srgbClr val="FF0000"/>
            </a:solidFill>
          </a:ln>
          <a:extLst/>
        </p:spPr>
        <p:txBody>
          <a:bodyPr vert="horz" wrap="square" lIns="91440" tIns="45720" rIns="91440" bIns="45720" numCol="1" anchor="ctr" anchorCtr="0" compatLnSpc="1">
            <a:prstTxWarp prst="textNoShape">
              <a:avLst/>
            </a:prstTxWarp>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cs-CZ" sz="3200" b="1" dirty="0" smtClean="0">
                <a:solidFill>
                  <a:schemeClr val="bg1"/>
                </a:solidFill>
                <a:effectLst>
                  <a:outerShdw blurRad="38100" dist="38100" dir="2700000" algn="tl">
                    <a:srgbClr val="000000">
                      <a:alpha val="43137"/>
                    </a:srgbClr>
                  </a:outerShdw>
                </a:effectLst>
              </a:rPr>
              <a:t>Hospodářství</a:t>
            </a:r>
            <a:endParaRPr lang="cs-CZ" sz="3200" b="1" dirty="0">
              <a:solidFill>
                <a:schemeClr val="bg1"/>
              </a:solidFill>
              <a:effectLst>
                <a:outerShdw blurRad="38100" dist="38100" dir="2700000" algn="tl">
                  <a:srgbClr val="000000">
                    <a:alpha val="43137"/>
                  </a:srgbClr>
                </a:outerShdw>
              </a:effectLst>
            </a:endParaRPr>
          </a:p>
        </p:txBody>
      </p:sp>
      <p:sp>
        <p:nvSpPr>
          <p:cNvPr id="7" name="TextovéPole 6"/>
          <p:cNvSpPr txBox="1"/>
          <p:nvPr/>
        </p:nvSpPr>
        <p:spPr>
          <a:xfrm>
            <a:off x="611561" y="3789040"/>
            <a:ext cx="8280920" cy="2092881"/>
          </a:xfrm>
          <a:prstGeom prst="rect">
            <a:avLst/>
          </a:prstGeom>
          <a:noFill/>
        </p:spPr>
        <p:txBody>
          <a:bodyPr wrap="square" rtlCol="0">
            <a:spAutoFit/>
          </a:bodyPr>
          <a:lstStyle/>
          <a:p>
            <a:pPr marL="285750" indent="-285750">
              <a:buFont typeface="Arial" pitchFamily="34" charset="0"/>
              <a:buChar char="•"/>
            </a:pPr>
            <a:r>
              <a:rPr lang="cs-CZ" sz="2600" dirty="0"/>
              <a:t>Ekonomicky nejvyspělejší země bývalé Jugoslávie. </a:t>
            </a:r>
            <a:r>
              <a:rPr lang="cs-CZ" sz="2600" dirty="0" smtClean="0"/>
              <a:t>Průmyslově-zemědělský stát procházející transformací na tržní ekonomiku.</a:t>
            </a:r>
          </a:p>
          <a:p>
            <a:pPr marL="285750" indent="-285750">
              <a:buFont typeface="Arial" pitchFamily="34" charset="0"/>
              <a:buChar char="•"/>
            </a:pPr>
            <a:r>
              <a:rPr lang="cs-CZ" sz="2600" dirty="0" smtClean="0"/>
              <a:t>3% lidí pracuje v zemědělství, 39% v průmyslu.</a:t>
            </a:r>
            <a:endParaRPr lang="cs-CZ" sz="2600" dirty="0"/>
          </a:p>
          <a:p>
            <a:pPr marL="285750" indent="-285750">
              <a:buFont typeface="Arial" pitchFamily="34" charset="0"/>
              <a:buChar char="•"/>
            </a:pPr>
            <a:endParaRPr lang="cs-CZ" sz="2600" dirty="0"/>
          </a:p>
        </p:txBody>
      </p:sp>
    </p:spTree>
    <p:extLst>
      <p:ext uri="{BB962C8B-B14F-4D97-AF65-F5344CB8AC3E}">
        <p14:creationId xmlns:p14="http://schemas.microsoft.com/office/powerpoint/2010/main" val="120900805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1412777"/>
            <a:ext cx="8229600" cy="1368152"/>
          </a:xfrm>
        </p:spPr>
        <p:txBody>
          <a:bodyPr/>
          <a:lstStyle/>
          <a:p>
            <a:r>
              <a:rPr lang="cs-CZ" sz="2400" dirty="0" smtClean="0"/>
              <a:t>Převažuje živočišná výroba – chov skotu a prasat.</a:t>
            </a:r>
          </a:p>
          <a:p>
            <a:r>
              <a:rPr lang="cs-CZ" sz="2400" dirty="0" smtClean="0"/>
              <a:t>Hlavní plodiny – kukuřice, pšenice, brambory, cukrová řepa, vinná réva, ovoce a zelenina.</a:t>
            </a:r>
            <a:endParaRPr lang="cs-CZ" sz="2400" dirty="0"/>
          </a:p>
        </p:txBody>
      </p:sp>
      <p:sp>
        <p:nvSpPr>
          <p:cNvPr id="4" name="Nadpis 3"/>
          <p:cNvSpPr>
            <a:spLocks noGrp="1"/>
          </p:cNvSpPr>
          <p:nvPr>
            <p:ph type="title"/>
          </p:nvPr>
        </p:nvSpPr>
        <p:spPr>
          <a:xfrm>
            <a:off x="457200" y="274638"/>
            <a:ext cx="8229600" cy="706090"/>
          </a:xfrm>
          <a:solidFill>
            <a:schemeClr val="accent5"/>
          </a:solidFill>
          <a:ln w="38100">
            <a:solidFill>
              <a:srgbClr val="FF0000"/>
            </a:solidFill>
          </a:ln>
        </p:spPr>
        <p:txBody>
          <a:bodyPr anchor="ctr">
            <a:normAutofit/>
          </a:bodyPr>
          <a:lstStyle/>
          <a:p>
            <a:pPr algn="ctr"/>
            <a:r>
              <a:rPr lang="cs-CZ" sz="3200" b="1" dirty="0" smtClean="0">
                <a:solidFill>
                  <a:schemeClr val="bg1"/>
                </a:solidFill>
                <a:effectLst>
                  <a:outerShdw blurRad="38100" dist="38100" dir="2700000" algn="tl">
                    <a:srgbClr val="000000">
                      <a:alpha val="43137"/>
                    </a:srgbClr>
                  </a:outerShdw>
                </a:effectLst>
              </a:rPr>
              <a:t>Zemědělství</a:t>
            </a:r>
            <a:endParaRPr lang="cs-CZ" sz="3200" b="1" dirty="0">
              <a:solidFill>
                <a:schemeClr val="bg1"/>
              </a:solidFill>
              <a:effectLst>
                <a:outerShdw blurRad="38100" dist="38100" dir="2700000" algn="tl">
                  <a:srgbClr val="000000">
                    <a:alpha val="43137"/>
                  </a:srgbClr>
                </a:outerShdw>
              </a:effectLst>
            </a:endParaRPr>
          </a:p>
        </p:txBody>
      </p:sp>
      <p:sp>
        <p:nvSpPr>
          <p:cNvPr id="5" name="Nadpis 3"/>
          <p:cNvSpPr txBox="1">
            <a:spLocks/>
          </p:cNvSpPr>
          <p:nvPr/>
        </p:nvSpPr>
        <p:spPr bwMode="auto">
          <a:xfrm>
            <a:off x="395536" y="3140968"/>
            <a:ext cx="8229600" cy="576064"/>
          </a:xfrm>
          <a:prstGeom prst="rect">
            <a:avLst/>
          </a:prstGeom>
          <a:solidFill>
            <a:schemeClr val="accent5"/>
          </a:solidFill>
          <a:ln w="38100">
            <a:solidFill>
              <a:srgbClr val="FF0000"/>
            </a:solidFill>
          </a:ln>
          <a:extLst/>
        </p:spPr>
        <p:txBody>
          <a:bodyPr vert="horz" wrap="square" lIns="91440" tIns="45720" rIns="91440" bIns="45720" numCol="1" anchor="ctr" anchorCtr="0" compatLnSpc="1">
            <a:prstTxWarp prst="textNoShape">
              <a:avLst/>
            </a:prstTxWarp>
            <a:normAutofit lnSpcReduction="1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cs-CZ" sz="3200" b="1" dirty="0">
                <a:solidFill>
                  <a:schemeClr val="bg1"/>
                </a:solidFill>
                <a:effectLst>
                  <a:outerShdw blurRad="38100" dist="38100" dir="2700000" algn="tl">
                    <a:srgbClr val="000000">
                      <a:alpha val="43137"/>
                    </a:srgbClr>
                  </a:outerShdw>
                </a:effectLst>
              </a:rPr>
              <a:t>P</a:t>
            </a:r>
            <a:r>
              <a:rPr lang="cs-CZ" sz="3200" b="1" dirty="0" smtClean="0">
                <a:solidFill>
                  <a:schemeClr val="bg1"/>
                </a:solidFill>
                <a:effectLst>
                  <a:outerShdw blurRad="38100" dist="38100" dir="2700000" algn="tl">
                    <a:srgbClr val="000000">
                      <a:alpha val="43137"/>
                    </a:srgbClr>
                  </a:outerShdw>
                </a:effectLst>
              </a:rPr>
              <a:t>růmysl</a:t>
            </a:r>
            <a:endParaRPr lang="cs-CZ" sz="3200" b="1" dirty="0">
              <a:solidFill>
                <a:schemeClr val="bg1"/>
              </a:solidFill>
              <a:effectLst>
                <a:outerShdw blurRad="38100" dist="38100" dir="2700000" algn="tl">
                  <a:srgbClr val="000000">
                    <a:alpha val="43137"/>
                  </a:srgbClr>
                </a:outerShdw>
              </a:effectLst>
            </a:endParaRPr>
          </a:p>
        </p:txBody>
      </p:sp>
      <p:sp>
        <p:nvSpPr>
          <p:cNvPr id="2" name="TextovéPole 1"/>
          <p:cNvSpPr txBox="1"/>
          <p:nvPr/>
        </p:nvSpPr>
        <p:spPr>
          <a:xfrm>
            <a:off x="539552" y="4365104"/>
            <a:ext cx="8208912" cy="1938992"/>
          </a:xfrm>
          <a:prstGeom prst="rect">
            <a:avLst/>
          </a:prstGeom>
          <a:noFill/>
        </p:spPr>
        <p:txBody>
          <a:bodyPr wrap="square" rtlCol="0">
            <a:spAutoFit/>
          </a:bodyPr>
          <a:lstStyle/>
          <a:p>
            <a:pPr marL="285750" indent="-285750">
              <a:buFont typeface="Arial" pitchFamily="34" charset="0"/>
              <a:buChar char="•"/>
            </a:pPr>
            <a:r>
              <a:rPr lang="cs-CZ" sz="2400" dirty="0" smtClean="0"/>
              <a:t>Hutnický, strojírenský (montáž automobilů Renault), elektrotechnický (ledničky, telefony), chemický, textilní a potravinářský.</a:t>
            </a:r>
          </a:p>
          <a:p>
            <a:pPr marL="285750" indent="-285750">
              <a:buFont typeface="Arial" pitchFamily="34" charset="0"/>
              <a:buChar char="•"/>
            </a:pPr>
            <a:r>
              <a:rPr lang="cs-CZ" sz="2400" dirty="0" smtClean="0"/>
              <a:t>Výroba sportovního zboží (ELAN)</a:t>
            </a:r>
          </a:p>
          <a:p>
            <a:pPr marL="285750" indent="-285750">
              <a:buFont typeface="Arial" pitchFamily="34" charset="0"/>
              <a:buChar char="•"/>
            </a:pPr>
            <a:endParaRPr lang="cs-CZ" sz="2400" dirty="0"/>
          </a:p>
        </p:txBody>
      </p:sp>
    </p:spTree>
    <p:extLst>
      <p:ext uri="{BB962C8B-B14F-4D97-AF65-F5344CB8AC3E}">
        <p14:creationId xmlns:p14="http://schemas.microsoft.com/office/powerpoint/2010/main" val="12550351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3"/>
          <p:cNvSpPr txBox="1">
            <a:spLocks/>
          </p:cNvSpPr>
          <p:nvPr/>
        </p:nvSpPr>
        <p:spPr bwMode="auto">
          <a:xfrm>
            <a:off x="395536" y="404664"/>
            <a:ext cx="8229600" cy="576064"/>
          </a:xfrm>
          <a:prstGeom prst="rect">
            <a:avLst/>
          </a:prstGeom>
          <a:solidFill>
            <a:schemeClr val="accent5"/>
          </a:solidFill>
          <a:ln w="38100">
            <a:solidFill>
              <a:srgbClr val="FF0000"/>
            </a:solidFill>
          </a:ln>
          <a:extLst/>
        </p:spPr>
        <p:txBody>
          <a:bodyPr vert="horz" wrap="square" lIns="91440" tIns="45720" rIns="91440" bIns="45720" numCol="1" anchor="ctr" anchorCtr="0" compatLnSpc="1">
            <a:prstTxWarp prst="textNoShape">
              <a:avLst/>
            </a:prstTxWarp>
            <a:normAutofit lnSpcReduction="1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cs-CZ" sz="3200" b="1" dirty="0" smtClean="0">
                <a:solidFill>
                  <a:schemeClr val="bg1"/>
                </a:solidFill>
                <a:effectLst>
                  <a:outerShdw blurRad="38100" dist="38100" dir="2700000" algn="tl">
                    <a:srgbClr val="000000">
                      <a:alpha val="43137"/>
                    </a:srgbClr>
                  </a:outerShdw>
                </a:effectLst>
              </a:rPr>
              <a:t>Doprava</a:t>
            </a:r>
            <a:endParaRPr lang="cs-CZ" sz="3200" b="1" dirty="0">
              <a:solidFill>
                <a:schemeClr val="bg1"/>
              </a:solidFill>
              <a:effectLst>
                <a:outerShdw blurRad="38100" dist="38100" dir="2700000" algn="tl">
                  <a:srgbClr val="000000">
                    <a:alpha val="43137"/>
                  </a:srgbClr>
                </a:outerShdw>
              </a:effectLst>
            </a:endParaRPr>
          </a:p>
        </p:txBody>
      </p:sp>
      <p:sp>
        <p:nvSpPr>
          <p:cNvPr id="3" name="TextovéPole 2"/>
          <p:cNvSpPr txBox="1"/>
          <p:nvPr/>
        </p:nvSpPr>
        <p:spPr>
          <a:xfrm>
            <a:off x="539552" y="1214536"/>
            <a:ext cx="8085584" cy="892552"/>
          </a:xfrm>
          <a:prstGeom prst="rect">
            <a:avLst/>
          </a:prstGeom>
          <a:noFill/>
        </p:spPr>
        <p:txBody>
          <a:bodyPr wrap="square" rtlCol="0">
            <a:spAutoFit/>
          </a:bodyPr>
          <a:lstStyle/>
          <a:p>
            <a:r>
              <a:rPr lang="cs-CZ" sz="2600" dirty="0" smtClean="0"/>
              <a:t>Pro dopravu jsou nejdůležitější spoje do Rakouska (přes tunely) a do italského Terstu.</a:t>
            </a:r>
            <a:endParaRPr lang="cs-CZ" sz="2600" dirty="0"/>
          </a:p>
        </p:txBody>
      </p:sp>
    </p:spTree>
    <p:extLst>
      <p:ext uri="{BB962C8B-B14F-4D97-AF65-F5344CB8AC3E}">
        <p14:creationId xmlns:p14="http://schemas.microsoft.com/office/powerpoint/2010/main" val="2133135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solidFill>
            <a:schemeClr val="accent5"/>
          </a:solidFill>
          <a:ln w="38100">
            <a:solidFill>
              <a:srgbClr val="FF0000"/>
            </a:solidFill>
          </a:ln>
        </p:spPr>
        <p:txBody>
          <a:bodyPr/>
          <a:lstStyle/>
          <a:p>
            <a:r>
              <a:rPr lang="cs-CZ" dirty="0" smtClean="0"/>
              <a:t>CH O R V A T S K O</a:t>
            </a:r>
            <a:endParaRPr lang="cs-CZ" dirty="0"/>
          </a:p>
        </p:txBody>
      </p:sp>
      <p:sp>
        <p:nvSpPr>
          <p:cNvPr id="6" name="Zástupný symbol pro obsah 5"/>
          <p:cNvSpPr>
            <a:spLocks noGrp="1"/>
          </p:cNvSpPr>
          <p:nvPr>
            <p:ph sz="half" idx="2"/>
          </p:nvPr>
        </p:nvSpPr>
        <p:spPr>
          <a:xfrm>
            <a:off x="4648200" y="2132856"/>
            <a:ext cx="4038600" cy="3993307"/>
          </a:xfrm>
        </p:spPr>
        <p:txBody>
          <a:bodyPr/>
          <a:lstStyle/>
          <a:p>
            <a:r>
              <a:rPr lang="cs-CZ" dirty="0" smtClean="0"/>
              <a:t>Hlavní město: Záhřeb</a:t>
            </a:r>
          </a:p>
          <a:p>
            <a:r>
              <a:rPr lang="cs-CZ" dirty="0" smtClean="0"/>
              <a:t>Chorvatština</a:t>
            </a:r>
          </a:p>
          <a:p>
            <a:r>
              <a:rPr lang="cs-CZ" dirty="0" smtClean="0"/>
              <a:t>Chorvatská kuna</a:t>
            </a:r>
          </a:p>
          <a:p>
            <a:r>
              <a:rPr lang="cs-CZ" smtClean="0"/>
              <a:t>Člen NATO,</a:t>
            </a:r>
            <a:endParaRPr lang="cs-CZ" dirty="0" smtClean="0"/>
          </a:p>
          <a:p>
            <a:r>
              <a:rPr lang="cs-CZ" dirty="0" smtClean="0"/>
              <a:t>Dubrovník, Rijeka, Split</a:t>
            </a:r>
            <a:endParaRPr lang="cs-CZ" dirty="0"/>
          </a:p>
        </p:txBody>
      </p:sp>
      <p:pic>
        <p:nvPicPr>
          <p:cNvPr id="7" name="Zástupný symbol pro obsah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71600" y="2636912"/>
            <a:ext cx="3048000" cy="1524000"/>
          </a:xfrm>
          <a:ln>
            <a:solidFill>
              <a:schemeClr val="accent1"/>
            </a:solidFill>
          </a:ln>
        </p:spPr>
      </p:pic>
      <p:sp>
        <p:nvSpPr>
          <p:cNvPr id="2" name="Obdélník 1"/>
          <p:cNvSpPr/>
          <p:nvPr/>
        </p:nvSpPr>
        <p:spPr>
          <a:xfrm>
            <a:off x="638784" y="5919295"/>
            <a:ext cx="3808222" cy="461665"/>
          </a:xfrm>
          <a:prstGeom prst="rect">
            <a:avLst/>
          </a:prstGeom>
        </p:spPr>
        <p:txBody>
          <a:bodyPr wrap="none">
            <a:spAutoFit/>
          </a:bodyPr>
          <a:lstStyle/>
          <a:p>
            <a:r>
              <a:rPr lang="cs-CZ" sz="1200" u="sng" dirty="0">
                <a:hlinkClick r:id="rId3"/>
              </a:rPr>
              <a:t>http://</a:t>
            </a:r>
            <a:r>
              <a:rPr lang="cs-CZ" sz="1200" u="sng" dirty="0" smtClean="0">
                <a:hlinkClick r:id="rId3"/>
              </a:rPr>
              <a:t>upload.wikimedia.org/wikipedia/Flag </a:t>
            </a:r>
            <a:r>
              <a:rPr lang="cs-CZ" sz="1200" u="sng" dirty="0" err="1" smtClean="0">
                <a:hlinkClick r:id="rId3"/>
              </a:rPr>
              <a:t>of</a:t>
            </a:r>
            <a:r>
              <a:rPr lang="cs-CZ" sz="1200" u="sng" dirty="0" smtClean="0">
                <a:hlinkClick r:id="rId3"/>
              </a:rPr>
              <a:t> </a:t>
            </a:r>
            <a:r>
              <a:rPr lang="cs-CZ" sz="1200" u="sng" dirty="0" err="1" smtClean="0">
                <a:hlinkClick r:id="rId3"/>
              </a:rPr>
              <a:t>Croatia.svg</a:t>
            </a:r>
            <a:endParaRPr lang="cs-CZ" sz="1200" u="sng" dirty="0" smtClean="0"/>
          </a:p>
          <a:p>
            <a:endParaRPr lang="cs-CZ" sz="1200" u="sng" dirty="0" smtClean="0"/>
          </a:p>
        </p:txBody>
      </p:sp>
    </p:spTree>
    <p:extLst>
      <p:ext uri="{BB962C8B-B14F-4D97-AF65-F5344CB8AC3E}">
        <p14:creationId xmlns:p14="http://schemas.microsoft.com/office/powerpoint/2010/main" val="59857855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600201"/>
            <a:ext cx="8229600" cy="4637111"/>
          </a:xfrm>
        </p:spPr>
        <p:txBody>
          <a:bodyPr/>
          <a:lstStyle/>
          <a:p>
            <a:r>
              <a:rPr lang="cs-CZ" sz="2600" dirty="0" smtClean="0"/>
              <a:t>Přímořský stát JV Evropy.</a:t>
            </a:r>
          </a:p>
          <a:p>
            <a:r>
              <a:rPr lang="cs-CZ" sz="2600" dirty="0" smtClean="0"/>
              <a:t>Území má tvar podkovy. Jedním ramenem zasahuje do vnitrozemí a druhým pak ovládá téměř celé hornaté pobřeží někdejší Jugoslávie.</a:t>
            </a:r>
          </a:p>
          <a:p>
            <a:endParaRPr lang="cs-CZ" sz="800" dirty="0" smtClean="0"/>
          </a:p>
          <a:p>
            <a:r>
              <a:rPr lang="cs-CZ" sz="2600" dirty="0" smtClean="0"/>
              <a:t>Má rozmanitý </a:t>
            </a:r>
            <a:r>
              <a:rPr lang="cs-CZ" sz="2600" u="sng" dirty="0" smtClean="0"/>
              <a:t>povrch</a:t>
            </a:r>
            <a:r>
              <a:rPr lang="cs-CZ" sz="2600" dirty="0" smtClean="0"/>
              <a:t>. Pobřeží Jaderského moře je většinou příkré a skalnaté s mnoho ostrovy (Krk, </a:t>
            </a:r>
            <a:r>
              <a:rPr lang="cs-CZ" sz="2600" dirty="0" err="1" smtClean="0"/>
              <a:t>Hvar</a:t>
            </a:r>
            <a:r>
              <a:rPr lang="cs-CZ" sz="2600" dirty="0" smtClean="0"/>
              <a:t>, </a:t>
            </a:r>
            <a:r>
              <a:rPr lang="cs-CZ" sz="2600" dirty="0" err="1" smtClean="0"/>
              <a:t>Korčula</a:t>
            </a:r>
            <a:r>
              <a:rPr lang="cs-CZ" sz="2600" dirty="0" smtClean="0"/>
              <a:t>, Brač…) a poloostrovy (Istrijský a </a:t>
            </a:r>
            <a:r>
              <a:rPr lang="cs-CZ" sz="2600" dirty="0" err="1" smtClean="0"/>
              <a:t>Pelješac</a:t>
            </a:r>
            <a:r>
              <a:rPr lang="cs-CZ" sz="2600" dirty="0" smtClean="0"/>
              <a:t>).</a:t>
            </a:r>
          </a:p>
          <a:p>
            <a:endParaRPr lang="cs-CZ" sz="800" dirty="0" smtClean="0"/>
          </a:p>
          <a:p>
            <a:r>
              <a:rPr lang="cs-CZ" sz="2600" dirty="0" smtClean="0"/>
              <a:t>Teplé středomořské podnebí. </a:t>
            </a:r>
            <a:r>
              <a:rPr lang="cs-CZ" sz="2600" dirty="0"/>
              <a:t>Ve vnitrozemí jsou nížiny podél Sávy a Drávy s podnebím mírným vnitrozemským.</a:t>
            </a:r>
          </a:p>
          <a:p>
            <a:pPr marL="0" indent="0">
              <a:buNone/>
            </a:pPr>
            <a:endParaRPr lang="cs-CZ" sz="2600" dirty="0" smtClean="0"/>
          </a:p>
          <a:p>
            <a:endParaRPr lang="cs-CZ" sz="2600" dirty="0" smtClean="0"/>
          </a:p>
          <a:p>
            <a:endParaRPr lang="cs-CZ" sz="2600" u="sng" dirty="0" smtClean="0"/>
          </a:p>
          <a:p>
            <a:endParaRPr lang="cs-CZ" sz="2600" dirty="0"/>
          </a:p>
        </p:txBody>
      </p:sp>
      <p:sp>
        <p:nvSpPr>
          <p:cNvPr id="4" name="Nadpis 3"/>
          <p:cNvSpPr>
            <a:spLocks noGrp="1"/>
          </p:cNvSpPr>
          <p:nvPr>
            <p:ph type="title"/>
          </p:nvPr>
        </p:nvSpPr>
        <p:spPr>
          <a:xfrm>
            <a:off x="457200" y="274638"/>
            <a:ext cx="8229600" cy="706090"/>
          </a:xfrm>
          <a:solidFill>
            <a:schemeClr val="accent5"/>
          </a:solidFill>
          <a:ln w="38100">
            <a:solidFill>
              <a:srgbClr val="FF0000"/>
            </a:solidFill>
          </a:ln>
        </p:spPr>
        <p:txBody>
          <a:bodyPr anchor="ctr">
            <a:normAutofit/>
          </a:bodyPr>
          <a:lstStyle/>
          <a:p>
            <a:pPr algn="ctr"/>
            <a:r>
              <a:rPr lang="cs-CZ" sz="3200" b="1" dirty="0" smtClean="0"/>
              <a:t>Přírodní poměry</a:t>
            </a:r>
            <a:endParaRPr lang="cs-CZ" sz="3200" b="1" dirty="0"/>
          </a:p>
        </p:txBody>
      </p:sp>
    </p:spTree>
    <p:extLst>
      <p:ext uri="{BB962C8B-B14F-4D97-AF65-F5344CB8AC3E}">
        <p14:creationId xmlns:p14="http://schemas.microsoft.com/office/powerpoint/2010/main" val="198393695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txBox="1">
            <a:spLocks/>
          </p:cNvSpPr>
          <p:nvPr/>
        </p:nvSpPr>
        <p:spPr>
          <a:xfrm>
            <a:off x="457200" y="274638"/>
            <a:ext cx="8229600" cy="706090"/>
          </a:xfrm>
          <a:prstGeom prst="rect">
            <a:avLst/>
          </a:prstGeom>
          <a:solidFill>
            <a:schemeClr val="accent5"/>
          </a:solidFill>
          <a:ln w="38100">
            <a:solidFill>
              <a:srgbClr val="FF0000"/>
            </a:solidFill>
          </a:ln>
        </p:spPr>
        <p:txBody>
          <a:bodyPr anchor="ctr">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cs-CZ" sz="3200" b="1" dirty="0" smtClean="0"/>
              <a:t>Členění</a:t>
            </a:r>
            <a:endParaRPr lang="cs-CZ" sz="3200" b="1" dirty="0"/>
          </a:p>
        </p:txBody>
      </p:sp>
      <p:sp>
        <p:nvSpPr>
          <p:cNvPr id="5" name="TextovéPole 4"/>
          <p:cNvSpPr txBox="1"/>
          <p:nvPr/>
        </p:nvSpPr>
        <p:spPr>
          <a:xfrm>
            <a:off x="228600" y="1484784"/>
            <a:ext cx="8686800" cy="3693319"/>
          </a:xfrm>
          <a:prstGeom prst="rect">
            <a:avLst/>
          </a:prstGeom>
          <a:noFill/>
        </p:spPr>
        <p:txBody>
          <a:bodyPr wrap="square" rtlCol="0">
            <a:spAutoFit/>
          </a:bodyPr>
          <a:lstStyle/>
          <a:p>
            <a:r>
              <a:rPr lang="cs-CZ" sz="2600" dirty="0" smtClean="0"/>
              <a:t>3 zeměpisné a historické oblasti:</a:t>
            </a:r>
          </a:p>
          <a:p>
            <a:endParaRPr lang="cs-CZ" sz="2600" dirty="0" smtClean="0"/>
          </a:p>
          <a:p>
            <a:pPr marL="457200" indent="-457200">
              <a:buFont typeface="Wingdings" pitchFamily="2" charset="2"/>
              <a:buChar char="Ø"/>
            </a:pPr>
            <a:r>
              <a:rPr lang="cs-CZ" sz="2600" dirty="0" smtClean="0"/>
              <a:t>Západ – </a:t>
            </a:r>
            <a:r>
              <a:rPr lang="cs-CZ" sz="2600" b="1" dirty="0" smtClean="0"/>
              <a:t>Dalmácie</a:t>
            </a:r>
            <a:r>
              <a:rPr lang="cs-CZ" sz="2600" dirty="0" smtClean="0"/>
              <a:t>  </a:t>
            </a:r>
          </a:p>
          <a:p>
            <a:pPr marL="1371600" lvl="2" indent="-457200">
              <a:buFontTx/>
              <a:buChar char="-"/>
            </a:pPr>
            <a:r>
              <a:rPr lang="cs-CZ" sz="2600" dirty="0" smtClean="0"/>
              <a:t>na SZ se nachází krasová oblast plitvická jezera.</a:t>
            </a:r>
          </a:p>
          <a:p>
            <a:pPr marL="1371600" lvl="2" indent="-457200">
              <a:buFontTx/>
              <a:buChar char="-"/>
            </a:pPr>
            <a:endParaRPr lang="cs-CZ" sz="2600" dirty="0" smtClean="0"/>
          </a:p>
          <a:p>
            <a:pPr marL="457200" indent="-457200">
              <a:buFont typeface="Wingdings" pitchFamily="2" charset="2"/>
              <a:buChar char="Ø"/>
            </a:pPr>
            <a:r>
              <a:rPr lang="cs-CZ" sz="2600" dirty="0" smtClean="0"/>
              <a:t>Střed – vlastní Chorvatsko,</a:t>
            </a:r>
          </a:p>
          <a:p>
            <a:pPr marL="457200" indent="-457200">
              <a:buFont typeface="Wingdings" pitchFamily="2" charset="2"/>
              <a:buChar char="Ø"/>
            </a:pPr>
            <a:endParaRPr lang="cs-CZ" sz="2600" dirty="0" smtClean="0"/>
          </a:p>
          <a:p>
            <a:pPr marL="457200" indent="-457200">
              <a:buFont typeface="Wingdings" pitchFamily="2" charset="2"/>
              <a:buChar char="Ø"/>
            </a:pPr>
            <a:r>
              <a:rPr lang="cs-CZ" sz="2600" dirty="0" smtClean="0"/>
              <a:t>Východ – </a:t>
            </a:r>
            <a:r>
              <a:rPr lang="cs-CZ" sz="2600" b="1" dirty="0" smtClean="0"/>
              <a:t>Slavonie</a:t>
            </a:r>
            <a:r>
              <a:rPr lang="cs-CZ" sz="2600" dirty="0" smtClean="0"/>
              <a:t> – omezená toky Sávy, Drávy a Dunaje. Zasahuje sem Panonská nížina.</a:t>
            </a:r>
            <a:endParaRPr lang="cs-CZ" sz="2600" dirty="0"/>
          </a:p>
        </p:txBody>
      </p:sp>
    </p:spTree>
    <p:extLst>
      <p:ext uri="{BB962C8B-B14F-4D97-AF65-F5344CB8AC3E}">
        <p14:creationId xmlns:p14="http://schemas.microsoft.com/office/powerpoint/2010/main" val="371262531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r>
              <a:rPr lang="cs-CZ" sz="2600" dirty="0" smtClean="0"/>
              <a:t>Má rozvinutý průmysl i zemědělství.</a:t>
            </a:r>
          </a:p>
          <a:p>
            <a:r>
              <a:rPr lang="cs-CZ" sz="2600" b="1" dirty="0" smtClean="0"/>
              <a:t>Stavba lodí</a:t>
            </a:r>
            <a:r>
              <a:rPr lang="cs-CZ" sz="2600" dirty="0" smtClean="0"/>
              <a:t>, které využívají velkých námořních přístavů v Rijece, Splitu a Dubrovníku.</a:t>
            </a:r>
          </a:p>
          <a:p>
            <a:r>
              <a:rPr lang="cs-CZ" sz="2600" dirty="0" smtClean="0"/>
              <a:t>Z Rijeky vychází ropovod </a:t>
            </a:r>
            <a:r>
              <a:rPr lang="cs-CZ" sz="2600" dirty="0" err="1" smtClean="0"/>
              <a:t>Adria</a:t>
            </a:r>
            <a:r>
              <a:rPr lang="cs-CZ" sz="2600" dirty="0" smtClean="0"/>
              <a:t>.</a:t>
            </a:r>
          </a:p>
          <a:p>
            <a:r>
              <a:rPr lang="cs-CZ" sz="2600" dirty="0" smtClean="0"/>
              <a:t>Těžba bauxitu, ropy a vápence.</a:t>
            </a:r>
          </a:p>
          <a:p>
            <a:r>
              <a:rPr lang="cs-CZ" sz="2600" dirty="0" smtClean="0"/>
              <a:t>Na pobřeží a na ostrovech má velký význam má </a:t>
            </a:r>
            <a:r>
              <a:rPr lang="cs-CZ" sz="2600" b="1" dirty="0" smtClean="0"/>
              <a:t>cestovní ruch</a:t>
            </a:r>
            <a:r>
              <a:rPr lang="cs-CZ" sz="2600" dirty="0" smtClean="0"/>
              <a:t>.</a:t>
            </a:r>
            <a:endParaRPr lang="cs-CZ" sz="2600" dirty="0"/>
          </a:p>
        </p:txBody>
      </p:sp>
      <p:sp>
        <p:nvSpPr>
          <p:cNvPr id="4" name="Nadpis 3"/>
          <p:cNvSpPr>
            <a:spLocks noGrp="1"/>
          </p:cNvSpPr>
          <p:nvPr>
            <p:ph type="title"/>
          </p:nvPr>
        </p:nvSpPr>
        <p:spPr>
          <a:xfrm>
            <a:off x="457200" y="274638"/>
            <a:ext cx="8229600" cy="634082"/>
          </a:xfrm>
          <a:solidFill>
            <a:schemeClr val="accent5"/>
          </a:solidFill>
          <a:ln w="38100">
            <a:solidFill>
              <a:srgbClr val="FF0000"/>
            </a:solidFill>
          </a:ln>
        </p:spPr>
        <p:txBody>
          <a:bodyPr anchor="ctr">
            <a:normAutofit/>
          </a:bodyPr>
          <a:lstStyle/>
          <a:p>
            <a:pPr algn="ctr"/>
            <a:r>
              <a:rPr lang="cs-CZ" sz="3200" b="1" dirty="0" smtClean="0"/>
              <a:t>Hospodářské poměry</a:t>
            </a:r>
            <a:endParaRPr lang="cs-CZ" sz="3200" b="1" dirty="0"/>
          </a:p>
        </p:txBody>
      </p:sp>
    </p:spTree>
    <p:extLst>
      <p:ext uri="{BB962C8B-B14F-4D97-AF65-F5344CB8AC3E}">
        <p14:creationId xmlns:p14="http://schemas.microsoft.com/office/powerpoint/2010/main" val="424126903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380335" y="1196752"/>
            <a:ext cx="8352928" cy="4893647"/>
          </a:xfrm>
          <a:prstGeom prst="rect">
            <a:avLst/>
          </a:prstGeom>
          <a:noFill/>
        </p:spPr>
        <p:txBody>
          <a:bodyPr wrap="square" rtlCol="0">
            <a:spAutoFit/>
          </a:bodyPr>
          <a:lstStyle/>
          <a:p>
            <a:pPr algn="just"/>
            <a:r>
              <a:rPr lang="cs-CZ" sz="2600" i="1" dirty="0" smtClean="0"/>
              <a:t>	</a:t>
            </a:r>
            <a:r>
              <a:rPr lang="cs-CZ" sz="2600" dirty="0" smtClean="0"/>
              <a:t>Pro jedinečnost přírodních krás bylo toto chorvatské území zařazeno pod ochranu UNESCO.</a:t>
            </a:r>
          </a:p>
          <a:p>
            <a:pPr algn="just"/>
            <a:r>
              <a:rPr lang="cs-CZ" sz="2600" dirty="0" smtClean="0"/>
              <a:t>	</a:t>
            </a:r>
          </a:p>
          <a:p>
            <a:pPr algn="just"/>
            <a:r>
              <a:rPr lang="cs-CZ" sz="2600" i="1" dirty="0"/>
              <a:t>	</a:t>
            </a:r>
            <a:r>
              <a:rPr lang="cs-CZ" sz="2600" i="1" dirty="0" smtClean="0"/>
              <a:t>Krajinu na Balkáně mnozí z vás znají, aniž byste tyto kraje kdy navštívili. Divoké soutěsky, náhorní plošiny, hluboké kaňony či krásné modré řeky spadající ve vodopádech do jezer. To vše jsou výjevy, které jste mohli shlédnout ve filmech s indiánským náčelníkem Vinnetouem (Poklad na Stříbrném jezeře, Rudý gentleman a jiné). Pojednávají sice o osídlování Divokého západu ve Spojených státech amerických, nicméně natočeny byly v Evropě. A to právě v horách Dinárské soustavy, která lemuje pobřeží Jaderského moře.</a:t>
            </a:r>
            <a:endParaRPr lang="cs-CZ" sz="2600" i="1" dirty="0"/>
          </a:p>
        </p:txBody>
      </p:sp>
      <p:sp>
        <p:nvSpPr>
          <p:cNvPr id="3" name="Nadpis 3"/>
          <p:cNvSpPr txBox="1">
            <a:spLocks/>
          </p:cNvSpPr>
          <p:nvPr/>
        </p:nvSpPr>
        <p:spPr>
          <a:xfrm>
            <a:off x="457200" y="274638"/>
            <a:ext cx="8229600" cy="634082"/>
          </a:xfrm>
          <a:prstGeom prst="rect">
            <a:avLst/>
          </a:prstGeom>
          <a:solidFill>
            <a:schemeClr val="accent5"/>
          </a:solidFill>
          <a:ln w="38100">
            <a:solidFill>
              <a:srgbClr val="FF0000"/>
            </a:solidFill>
          </a:ln>
        </p:spPr>
        <p:txBody>
          <a:bodyPr anchor="ctr">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cs-CZ" sz="3200" b="1" dirty="0" smtClean="0"/>
              <a:t>NP Plitvická jezera</a:t>
            </a:r>
            <a:endParaRPr lang="cs-CZ" sz="3200" b="1" dirty="0"/>
          </a:p>
        </p:txBody>
      </p:sp>
    </p:spTree>
    <p:extLst>
      <p:ext uri="{BB962C8B-B14F-4D97-AF65-F5344CB8AC3E}">
        <p14:creationId xmlns:p14="http://schemas.microsoft.com/office/powerpoint/2010/main" val="382127993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02155" y="2523371"/>
            <a:ext cx="5740896" cy="4305672"/>
          </a:xfrm>
          <a:prstGeom prst="rect">
            <a:avLst/>
          </a:prstGeom>
        </p:spPr>
      </p:pic>
      <p:sp>
        <p:nvSpPr>
          <p:cNvPr id="3" name="Obdélník 2"/>
          <p:cNvSpPr/>
          <p:nvPr/>
        </p:nvSpPr>
        <p:spPr>
          <a:xfrm>
            <a:off x="179512" y="332656"/>
            <a:ext cx="8784976" cy="2554545"/>
          </a:xfrm>
          <a:prstGeom prst="rect">
            <a:avLst/>
          </a:prstGeom>
        </p:spPr>
        <p:txBody>
          <a:bodyPr wrap="square">
            <a:spAutoFit/>
          </a:bodyPr>
          <a:lstStyle/>
          <a:p>
            <a:r>
              <a:rPr lang="cs-CZ" sz="2000" b="1" dirty="0" err="1"/>
              <a:t>Makarska</a:t>
            </a:r>
            <a:r>
              <a:rPr lang="cs-CZ" sz="2000" dirty="0"/>
              <a:t> leží 60 km jižně podél pobřeží </a:t>
            </a:r>
            <a:r>
              <a:rPr lang="cs-CZ" sz="2000" dirty="0" smtClean="0"/>
              <a:t>od Splitu </a:t>
            </a:r>
            <a:r>
              <a:rPr lang="cs-CZ" sz="2000" dirty="0"/>
              <a:t>a 140 km severně od Dubrovníku. Směrem do vnitrozemí při </a:t>
            </a:r>
            <a:r>
              <a:rPr lang="cs-CZ" sz="2000" dirty="0" smtClean="0"/>
              <a:t>bosenské </a:t>
            </a:r>
            <a:r>
              <a:rPr lang="cs-CZ" sz="2000" dirty="0"/>
              <a:t>hranici se nachází </a:t>
            </a:r>
            <a:r>
              <a:rPr lang="cs-CZ" sz="2000" u="sng" dirty="0" err="1" smtClean="0"/>
              <a:t>Biokovo</a:t>
            </a:r>
            <a:r>
              <a:rPr lang="cs-CZ" sz="2000" dirty="0" smtClean="0"/>
              <a:t> </a:t>
            </a:r>
            <a:r>
              <a:rPr lang="cs-CZ" sz="2000" dirty="0"/>
              <a:t>s nejvyšším vrcholem sv. Jura (1762 m n. m. či horou </a:t>
            </a:r>
            <a:r>
              <a:rPr lang="cs-CZ" sz="2000" dirty="0" err="1"/>
              <a:t>Vošac</a:t>
            </a:r>
            <a:r>
              <a:rPr lang="cs-CZ" sz="2000" dirty="0"/>
              <a:t> (1422 m n. m.). Díky krásné krajině sem již v první polovině </a:t>
            </a:r>
            <a:r>
              <a:rPr lang="cs-CZ" sz="2000" dirty="0" smtClean="0"/>
              <a:t>20. století </a:t>
            </a:r>
            <a:r>
              <a:rPr lang="cs-CZ" sz="2000" dirty="0"/>
              <a:t>začali jezdit turisté, včetně </a:t>
            </a:r>
            <a:r>
              <a:rPr lang="cs-CZ" sz="2000" dirty="0" smtClean="0"/>
              <a:t>československých, </a:t>
            </a:r>
            <a:r>
              <a:rPr lang="cs-CZ" sz="2000" dirty="0"/>
              <a:t>a celé oblasti se začalo říkat </a:t>
            </a:r>
            <a:r>
              <a:rPr lang="cs-CZ" sz="2000" dirty="0" smtClean="0"/>
              <a:t>Makarská riviéra. </a:t>
            </a:r>
            <a:r>
              <a:rPr lang="cs-CZ" sz="2000" dirty="0"/>
              <a:t>Město je proslulé též svou </a:t>
            </a:r>
            <a:r>
              <a:rPr lang="cs-CZ" sz="2000" dirty="0" smtClean="0"/>
              <a:t>promenádou </a:t>
            </a:r>
            <a:r>
              <a:rPr lang="cs-CZ" sz="2000" dirty="0"/>
              <a:t>s malými obchůdky a </a:t>
            </a:r>
            <a:r>
              <a:rPr lang="cs-CZ" sz="2000" dirty="0" smtClean="0"/>
              <a:t>kavárnami. </a:t>
            </a:r>
            <a:r>
              <a:rPr lang="cs-CZ" sz="2000" dirty="0"/>
              <a:t>Jedinými významnějšími stavbami zde </a:t>
            </a:r>
            <a:r>
              <a:rPr lang="cs-CZ" sz="2000" dirty="0" smtClean="0"/>
              <a:t>jsou kostel svatého Marka </a:t>
            </a:r>
            <a:r>
              <a:rPr lang="cs-CZ" sz="2000" dirty="0"/>
              <a:t>z </a:t>
            </a:r>
            <a:r>
              <a:rPr lang="cs-CZ" sz="2000" dirty="0" smtClean="0"/>
              <a:t>18. století </a:t>
            </a:r>
            <a:r>
              <a:rPr lang="cs-CZ" sz="2000" dirty="0"/>
              <a:t>a františkánský </a:t>
            </a:r>
            <a:r>
              <a:rPr lang="cs-CZ" sz="2000" dirty="0" smtClean="0"/>
              <a:t>klášter </a:t>
            </a:r>
            <a:r>
              <a:rPr lang="cs-CZ" sz="2000" dirty="0"/>
              <a:t>s </a:t>
            </a:r>
            <a:r>
              <a:rPr lang="cs-CZ" sz="2000" dirty="0" smtClean="0"/>
              <a:t>malakologickým muzeem.</a:t>
            </a:r>
            <a:endParaRPr lang="cs-CZ" sz="2000" dirty="0"/>
          </a:p>
        </p:txBody>
      </p:sp>
    </p:spTree>
    <p:extLst>
      <p:ext uri="{BB962C8B-B14F-4D97-AF65-F5344CB8AC3E}">
        <p14:creationId xmlns:p14="http://schemas.microsoft.com/office/powerpoint/2010/main" val="43661383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52898" y="620688"/>
            <a:ext cx="8352927" cy="4154984"/>
          </a:xfrm>
          <a:prstGeom prst="rect">
            <a:avLst/>
          </a:prstGeom>
          <a:noFill/>
        </p:spPr>
        <p:txBody>
          <a:bodyPr wrap="square" rtlCol="0">
            <a:spAutoFit/>
          </a:bodyPr>
          <a:lstStyle/>
          <a:p>
            <a:r>
              <a:rPr lang="cs-CZ" sz="2400" b="1" dirty="0"/>
              <a:t>Dubrovník</a:t>
            </a:r>
            <a:r>
              <a:rPr lang="cs-CZ" sz="2400" dirty="0"/>
              <a:t> </a:t>
            </a:r>
            <a:r>
              <a:rPr lang="cs-CZ" sz="2400" dirty="0" smtClean="0"/>
              <a:t>[chorvatsky </a:t>
            </a:r>
            <a:r>
              <a:rPr lang="cs-CZ" sz="2400" dirty="0" err="1"/>
              <a:t>Dubrovnik</a:t>
            </a:r>
            <a:r>
              <a:rPr lang="cs-CZ" sz="2400" dirty="0"/>
              <a:t>, </a:t>
            </a:r>
            <a:r>
              <a:rPr lang="cs-CZ" sz="2400" dirty="0" smtClean="0"/>
              <a:t>latinsky a italsky: </a:t>
            </a:r>
            <a:r>
              <a:rPr lang="cs-CZ" sz="2400" i="1" dirty="0" err="1"/>
              <a:t>Ragusa</a:t>
            </a:r>
            <a:r>
              <a:rPr lang="cs-CZ" sz="2400" dirty="0"/>
              <a:t>) je </a:t>
            </a:r>
            <a:r>
              <a:rPr lang="cs-CZ" sz="2400" dirty="0" smtClean="0"/>
              <a:t>chorvatské přístavní město, </a:t>
            </a:r>
            <a:r>
              <a:rPr lang="cs-CZ" sz="2400" dirty="0"/>
              <a:t>které se nachází na jihu </a:t>
            </a:r>
            <a:r>
              <a:rPr lang="cs-CZ" sz="2400" dirty="0" smtClean="0"/>
              <a:t>Dalmácie </a:t>
            </a:r>
            <a:r>
              <a:rPr lang="cs-CZ" sz="2400" dirty="0"/>
              <a:t>na úpatí </a:t>
            </a:r>
            <a:r>
              <a:rPr lang="cs-CZ" sz="2400" dirty="0" smtClean="0"/>
              <a:t>vápencového pohoří, </a:t>
            </a:r>
            <a:r>
              <a:rPr lang="cs-CZ" sz="2400" dirty="0"/>
              <a:t>s jedinečnou okolní subtropickou vegetací a umělecky a historicky unikátními stavbami. </a:t>
            </a:r>
            <a:endParaRPr lang="cs-CZ" sz="2400" dirty="0" smtClean="0"/>
          </a:p>
          <a:p>
            <a:r>
              <a:rPr lang="cs-CZ" sz="2400" dirty="0"/>
              <a:t>	</a:t>
            </a:r>
            <a:r>
              <a:rPr lang="cs-CZ" sz="2400" dirty="0" smtClean="0"/>
              <a:t>Je </a:t>
            </a:r>
            <a:r>
              <a:rPr lang="cs-CZ" sz="2400" dirty="0"/>
              <a:t>jedním z nejvýznamnějších turistických center </a:t>
            </a:r>
            <a:r>
              <a:rPr lang="cs-CZ" sz="2400" dirty="0" smtClean="0"/>
              <a:t>Jaderského moře. </a:t>
            </a:r>
            <a:r>
              <a:rPr lang="cs-CZ" sz="2400" dirty="0"/>
              <a:t>Říká se mu také </a:t>
            </a:r>
            <a:r>
              <a:rPr lang="cs-CZ" sz="2400" dirty="0" smtClean="0"/>
              <a:t>„perla Jadranu“.</a:t>
            </a:r>
            <a:r>
              <a:rPr lang="cs-CZ" sz="2400" dirty="0"/>
              <a:t> </a:t>
            </a:r>
            <a:r>
              <a:rPr lang="cs-CZ" sz="2400" dirty="0" smtClean="0"/>
              <a:t>Město </a:t>
            </a:r>
            <a:r>
              <a:rPr lang="cs-CZ" sz="2400" dirty="0"/>
              <a:t>Dubrovník vždy prosperovalo z námořního obchodu. </a:t>
            </a:r>
            <a:r>
              <a:rPr lang="cs-CZ" sz="2400" dirty="0" smtClean="0"/>
              <a:t>Ve středověku, </a:t>
            </a:r>
            <a:r>
              <a:rPr lang="cs-CZ" sz="2400" dirty="0"/>
              <a:t>jako </a:t>
            </a:r>
            <a:r>
              <a:rPr lang="cs-CZ" sz="2400" dirty="0" smtClean="0"/>
              <a:t>Dubrovnická republika (</a:t>
            </a:r>
            <a:r>
              <a:rPr lang="cs-CZ" sz="2400" dirty="0" err="1" smtClean="0"/>
              <a:t>Respublica</a:t>
            </a:r>
            <a:r>
              <a:rPr lang="cs-CZ" sz="2400" dirty="0" smtClean="0"/>
              <a:t> </a:t>
            </a:r>
            <a:r>
              <a:rPr lang="cs-CZ" sz="2400" dirty="0" err="1" smtClean="0"/>
              <a:t>Ragusina</a:t>
            </a:r>
            <a:r>
              <a:rPr lang="cs-CZ" sz="2400" dirty="0" smtClean="0"/>
              <a:t>), </a:t>
            </a:r>
            <a:r>
              <a:rPr lang="cs-CZ" sz="2400" dirty="0"/>
              <a:t>dokonce začal jako jediný </a:t>
            </a:r>
            <a:r>
              <a:rPr lang="cs-CZ" sz="2400" dirty="0" err="1"/>
              <a:t>východojadranský</a:t>
            </a:r>
            <a:r>
              <a:rPr lang="cs-CZ" sz="2400" dirty="0"/>
              <a:t> </a:t>
            </a:r>
            <a:r>
              <a:rPr lang="cs-CZ" sz="2400" dirty="0" smtClean="0"/>
              <a:t>městský stát </a:t>
            </a:r>
            <a:r>
              <a:rPr lang="cs-CZ" sz="2400" dirty="0"/>
              <a:t>konkurovat </a:t>
            </a:r>
            <a:r>
              <a:rPr lang="cs-CZ" sz="2400" dirty="0" smtClean="0"/>
              <a:t>Benátkám.</a:t>
            </a:r>
            <a:endParaRPr lang="cs-CZ" sz="2400" dirty="0"/>
          </a:p>
          <a:p>
            <a:endParaRPr lang="cs-CZ" sz="2400" dirty="0"/>
          </a:p>
        </p:txBody>
      </p:sp>
    </p:spTree>
    <p:extLst>
      <p:ext uri="{BB962C8B-B14F-4D97-AF65-F5344CB8AC3E}">
        <p14:creationId xmlns:p14="http://schemas.microsoft.com/office/powerpoint/2010/main" val="152827900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8000" y="717550"/>
            <a:ext cx="8128000" cy="5422900"/>
          </a:xfrm>
          <a:prstGeom prst="rect">
            <a:avLst/>
          </a:prstGeom>
        </p:spPr>
      </p:pic>
      <p:sp>
        <p:nvSpPr>
          <p:cNvPr id="3" name="TextovéPole 2"/>
          <p:cNvSpPr txBox="1"/>
          <p:nvPr/>
        </p:nvSpPr>
        <p:spPr>
          <a:xfrm>
            <a:off x="323527" y="179348"/>
            <a:ext cx="1293239" cy="400110"/>
          </a:xfrm>
          <a:prstGeom prst="rect">
            <a:avLst/>
          </a:prstGeom>
          <a:noFill/>
        </p:spPr>
        <p:txBody>
          <a:bodyPr wrap="none" rtlCol="0">
            <a:spAutoFit/>
          </a:bodyPr>
          <a:lstStyle/>
          <a:p>
            <a:r>
              <a:rPr lang="cs-CZ" sz="2000" b="1" dirty="0" smtClean="0"/>
              <a:t>Dubrovník</a:t>
            </a:r>
            <a:endParaRPr lang="cs-CZ" sz="2000" b="1" dirty="0"/>
          </a:p>
        </p:txBody>
      </p:sp>
      <p:sp>
        <p:nvSpPr>
          <p:cNvPr id="4" name="Obdélník 3"/>
          <p:cNvSpPr/>
          <p:nvPr/>
        </p:nvSpPr>
        <p:spPr>
          <a:xfrm>
            <a:off x="489154" y="6309320"/>
            <a:ext cx="3921971" cy="369332"/>
          </a:xfrm>
          <a:prstGeom prst="rect">
            <a:avLst/>
          </a:prstGeom>
        </p:spPr>
        <p:txBody>
          <a:bodyPr wrap="none">
            <a:spAutoFit/>
          </a:bodyPr>
          <a:lstStyle/>
          <a:p>
            <a:r>
              <a:rPr lang="cs-CZ" dirty="0">
                <a:hlinkClick r:id="rId3"/>
              </a:rPr>
              <a:t>http://cs.wikipedia.org/wiki/Chorvatsko</a:t>
            </a:r>
            <a:endParaRPr lang="cs-CZ" dirty="0"/>
          </a:p>
        </p:txBody>
      </p:sp>
    </p:spTree>
    <p:extLst>
      <p:ext uri="{BB962C8B-B14F-4D97-AF65-F5344CB8AC3E}">
        <p14:creationId xmlns:p14="http://schemas.microsoft.com/office/powerpoint/2010/main" val="399747735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247956" cy="6165304"/>
          </a:xfrm>
          <a:prstGeom prst="rect">
            <a:avLst/>
          </a:prstGeom>
        </p:spPr>
      </p:pic>
      <p:sp>
        <p:nvSpPr>
          <p:cNvPr id="3" name="Obdélník 2"/>
          <p:cNvSpPr/>
          <p:nvPr/>
        </p:nvSpPr>
        <p:spPr>
          <a:xfrm>
            <a:off x="359532" y="6237312"/>
            <a:ext cx="3921971" cy="369332"/>
          </a:xfrm>
          <a:prstGeom prst="rect">
            <a:avLst/>
          </a:prstGeom>
        </p:spPr>
        <p:txBody>
          <a:bodyPr wrap="none">
            <a:spAutoFit/>
          </a:bodyPr>
          <a:lstStyle/>
          <a:p>
            <a:r>
              <a:rPr lang="cs-CZ" dirty="0">
                <a:hlinkClick r:id="rId3"/>
              </a:rPr>
              <a:t>http://cs.wikipedia.org/wiki/Chorvatsko</a:t>
            </a:r>
            <a:endParaRPr lang="cs-CZ" dirty="0"/>
          </a:p>
        </p:txBody>
      </p:sp>
      <p:sp>
        <p:nvSpPr>
          <p:cNvPr id="4" name="TextovéPole 3"/>
          <p:cNvSpPr txBox="1"/>
          <p:nvPr/>
        </p:nvSpPr>
        <p:spPr>
          <a:xfrm>
            <a:off x="179512" y="276617"/>
            <a:ext cx="3484031" cy="400110"/>
          </a:xfrm>
          <a:prstGeom prst="rect">
            <a:avLst/>
          </a:prstGeom>
          <a:noFill/>
        </p:spPr>
        <p:txBody>
          <a:bodyPr wrap="none" rtlCol="0">
            <a:spAutoFit/>
          </a:bodyPr>
          <a:lstStyle/>
          <a:p>
            <a:r>
              <a:rPr lang="cs-CZ" sz="2000" b="1" dirty="0" smtClean="0"/>
              <a:t>Dubrovnické hradby a pevnosti</a:t>
            </a:r>
            <a:endParaRPr lang="cs-CZ" sz="2000" b="1" dirty="0"/>
          </a:p>
        </p:txBody>
      </p:sp>
    </p:spTree>
    <p:extLst>
      <p:ext uri="{BB962C8B-B14F-4D97-AF65-F5344CB8AC3E}">
        <p14:creationId xmlns:p14="http://schemas.microsoft.com/office/powerpoint/2010/main" val="194135389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850106"/>
          </a:xfrm>
        </p:spPr>
        <p:txBody>
          <a:bodyPr/>
          <a:lstStyle/>
          <a:p>
            <a:pPr algn="l"/>
            <a:r>
              <a:rPr lang="cs-CZ" sz="3200" dirty="0" smtClean="0"/>
              <a:t>Seznam použitých zdrojů</a:t>
            </a:r>
            <a:endParaRPr lang="cs-CZ" sz="3200" dirty="0"/>
          </a:p>
        </p:txBody>
      </p:sp>
      <p:sp>
        <p:nvSpPr>
          <p:cNvPr id="3" name="Zástupný symbol pro obsah 2"/>
          <p:cNvSpPr>
            <a:spLocks noGrp="1"/>
          </p:cNvSpPr>
          <p:nvPr>
            <p:ph sz="quarter" idx="1"/>
          </p:nvPr>
        </p:nvSpPr>
        <p:spPr>
          <a:xfrm>
            <a:off x="467544" y="1268760"/>
            <a:ext cx="8229600" cy="5328592"/>
          </a:xfrm>
        </p:spPr>
        <p:txBody>
          <a:bodyPr/>
          <a:lstStyle/>
          <a:p>
            <a:r>
              <a:rPr lang="cs-CZ" sz="2000" dirty="0"/>
              <a:t>HÜBELOVÁ, Dana a Petr CHALUPA. </a:t>
            </a:r>
            <a:r>
              <a:rPr lang="cs-CZ" sz="2000" i="1" dirty="0"/>
              <a:t>Zeměpis: učebnice</a:t>
            </a:r>
            <a:r>
              <a:rPr lang="cs-CZ" sz="2000" dirty="0"/>
              <a:t>. 1. vyd. [i.e. 2. vyd.]. Brno: Nová škola, </a:t>
            </a:r>
            <a:r>
              <a:rPr lang="cs-CZ" sz="2000" dirty="0" smtClean="0"/>
              <a:t>2010</a:t>
            </a:r>
            <a:r>
              <a:rPr lang="cs-CZ" sz="2000" dirty="0"/>
              <a:t>, 95 s. Duhová řada. ISBN 978-80-7289-148-1</a:t>
            </a:r>
            <a:r>
              <a:rPr lang="cs-CZ" sz="2000" dirty="0" smtClean="0"/>
              <a:t>.</a:t>
            </a:r>
            <a:endParaRPr lang="cs-CZ" sz="2000" dirty="0"/>
          </a:p>
          <a:p>
            <a:r>
              <a:rPr lang="cs-CZ" sz="2000" dirty="0"/>
              <a:t>JEŘÁBEK, Milan a Vít VILÍMEK. </a:t>
            </a:r>
            <a:r>
              <a:rPr lang="cs-CZ" sz="2000" i="1" dirty="0"/>
              <a:t>Zeměpis světa: učebnice zeměpisu pro základní školy a víceletá gymnázia</a:t>
            </a:r>
            <a:r>
              <a:rPr lang="cs-CZ" sz="2000" dirty="0"/>
              <a:t>. 1. vyd. Praha: Nakladatelství České geografické společnosti, 1997, 60 s. ISBN 80-860-3407-0</a:t>
            </a:r>
            <a:r>
              <a:rPr lang="cs-CZ" sz="2000" dirty="0" smtClean="0"/>
              <a:t>.</a:t>
            </a:r>
            <a:endParaRPr lang="cs-CZ" sz="2000" dirty="0"/>
          </a:p>
          <a:p>
            <a:r>
              <a:rPr lang="cs-CZ" sz="2000" i="1" dirty="0"/>
              <a:t>Encyklopedie Zeměpis světa</a:t>
            </a:r>
            <a:r>
              <a:rPr lang="cs-CZ" sz="2000" dirty="0"/>
              <a:t>. V Praze: Columbus, 2002, 512 s. ISBN 80-901-7276-8</a:t>
            </a:r>
            <a:r>
              <a:rPr lang="cs-CZ" sz="2000" dirty="0" smtClean="0"/>
              <a:t>.</a:t>
            </a:r>
          </a:p>
          <a:p>
            <a:r>
              <a:rPr lang="cs-CZ" sz="2000" dirty="0"/>
              <a:t>KAŠPAROVSKÝ, Karel. </a:t>
            </a:r>
            <a:r>
              <a:rPr lang="cs-CZ" sz="2000" i="1" dirty="0"/>
              <a:t>Zeměpis II. v kostce: pro střední školy : [regionální geografie]</a:t>
            </a:r>
            <a:r>
              <a:rPr lang="cs-CZ" sz="2000" dirty="0"/>
              <a:t>. 1. vyd. Praha: Fragment, 2008, 184 s. Maturita v kostce. ISBN 978-802-5305-850. </a:t>
            </a:r>
            <a:endParaRPr lang="cs-CZ" sz="2000" dirty="0" smtClean="0"/>
          </a:p>
          <a:p>
            <a:endParaRPr lang="cs-CZ" sz="2000" dirty="0" smtClean="0"/>
          </a:p>
          <a:p>
            <a:r>
              <a:rPr lang="cs-CZ" sz="2000" dirty="0" smtClean="0">
                <a:hlinkClick r:id="rId2"/>
              </a:rPr>
              <a:t>http</a:t>
            </a:r>
            <a:r>
              <a:rPr lang="cs-CZ" sz="2000" dirty="0">
                <a:hlinkClick r:id="rId2"/>
              </a:rPr>
              <a:t>://</a:t>
            </a:r>
            <a:r>
              <a:rPr lang="cs-CZ" sz="2000" dirty="0" smtClean="0">
                <a:hlinkClick r:id="rId2"/>
              </a:rPr>
              <a:t>cs.wikipedia.org/wiki/Slovinsko</a:t>
            </a:r>
            <a:endParaRPr lang="cs-CZ" sz="2000" dirty="0" smtClean="0"/>
          </a:p>
          <a:p>
            <a:r>
              <a:rPr lang="cs-CZ" sz="2000" dirty="0">
                <a:hlinkClick r:id="rId3"/>
              </a:rPr>
              <a:t>http://</a:t>
            </a:r>
            <a:r>
              <a:rPr lang="cs-CZ" sz="2000" dirty="0" smtClean="0">
                <a:hlinkClick r:id="rId3"/>
              </a:rPr>
              <a:t>cs.wikipedia.org/wiki/Chorvatsko</a:t>
            </a:r>
            <a:endParaRPr lang="cs-CZ" sz="2000" dirty="0" smtClean="0"/>
          </a:p>
          <a:p>
            <a:r>
              <a:rPr lang="cs-CZ" sz="2000" u="sng" dirty="0">
                <a:hlinkClick r:id="rId4"/>
              </a:rPr>
              <a:t>http://upload.wikimedia.org/wikipedia/Flag </a:t>
            </a:r>
            <a:r>
              <a:rPr lang="cs-CZ" sz="2000" u="sng" dirty="0" err="1">
                <a:hlinkClick r:id="rId4"/>
              </a:rPr>
              <a:t>of</a:t>
            </a:r>
            <a:r>
              <a:rPr lang="cs-CZ" sz="2000" u="sng" dirty="0">
                <a:hlinkClick r:id="rId4"/>
              </a:rPr>
              <a:t> </a:t>
            </a:r>
            <a:r>
              <a:rPr lang="cs-CZ" sz="2000" u="sng" dirty="0" err="1" smtClean="0">
                <a:hlinkClick r:id="rId4"/>
              </a:rPr>
              <a:t>Slovenia.svg</a:t>
            </a:r>
            <a:endParaRPr lang="cs-CZ" sz="2000" u="sng" dirty="0" smtClean="0"/>
          </a:p>
          <a:p>
            <a:r>
              <a:rPr lang="cs-CZ" sz="2000" u="sng" dirty="0">
                <a:hlinkClick r:id="rId5"/>
              </a:rPr>
              <a:t>http://upload.wikimedia.org/wikipedia/Flag </a:t>
            </a:r>
            <a:r>
              <a:rPr lang="cs-CZ" sz="2000" u="sng" dirty="0" err="1">
                <a:hlinkClick r:id="rId5"/>
              </a:rPr>
              <a:t>of</a:t>
            </a:r>
            <a:r>
              <a:rPr lang="cs-CZ" sz="2000" u="sng" dirty="0">
                <a:hlinkClick r:id="rId5"/>
              </a:rPr>
              <a:t> </a:t>
            </a:r>
            <a:r>
              <a:rPr lang="cs-CZ" sz="2000" u="sng" dirty="0" err="1" smtClean="0">
                <a:hlinkClick r:id="rId5"/>
              </a:rPr>
              <a:t>Croatia.svg</a:t>
            </a:r>
            <a:endParaRPr lang="cs-CZ" sz="2000" u="sng" dirty="0" smtClean="0"/>
          </a:p>
          <a:p>
            <a:endParaRPr lang="cs-CZ" sz="2000" dirty="0"/>
          </a:p>
          <a:p>
            <a:endParaRPr lang="cs-CZ" sz="2000" dirty="0"/>
          </a:p>
          <a:p>
            <a:endParaRPr lang="cs-CZ" sz="2000" dirty="0" smtClean="0"/>
          </a:p>
          <a:p>
            <a:endParaRPr lang="cs-CZ" sz="2000" dirty="0" smtClean="0"/>
          </a:p>
          <a:p>
            <a:pPr marL="0" indent="0">
              <a:buNone/>
            </a:pPr>
            <a:endParaRPr lang="cs-CZ" sz="2000" dirty="0"/>
          </a:p>
        </p:txBody>
      </p:sp>
    </p:spTree>
    <p:extLst>
      <p:ext uri="{BB962C8B-B14F-4D97-AF65-F5344CB8AC3E}">
        <p14:creationId xmlns:p14="http://schemas.microsoft.com/office/powerpoint/2010/main" val="269752971"/>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360</TotalTime>
  <Words>695</Words>
  <Application>Microsoft Office PowerPoint</Application>
  <PresentationFormat>Předvádění na obrazovce (4:3)</PresentationFormat>
  <Paragraphs>118</Paragraphs>
  <Slides>18</Slides>
  <Notes>1</Notes>
  <HiddenSlides>0</HiddenSlides>
  <MMClips>0</MMClips>
  <ScaleCrop>false</ScaleCrop>
  <HeadingPairs>
    <vt:vector size="4" baseType="variant">
      <vt:variant>
        <vt:lpstr>Motiv</vt:lpstr>
      </vt:variant>
      <vt:variant>
        <vt:i4>1</vt:i4>
      </vt:variant>
      <vt:variant>
        <vt:lpstr>Nadpisy snímků</vt:lpstr>
      </vt:variant>
      <vt:variant>
        <vt:i4>18</vt:i4>
      </vt:variant>
    </vt:vector>
  </HeadingPairs>
  <TitlesOfParts>
    <vt:vector size="19" baseType="lpstr">
      <vt:lpstr>Motiv systému Office</vt:lpstr>
      <vt:lpstr>Prezentace aplikace PowerPoint</vt:lpstr>
      <vt:lpstr>Historie Balkánu</vt:lpstr>
      <vt:lpstr>Prezentace aplikace PowerPoint</vt:lpstr>
      <vt:lpstr>S L O V I N S K O</vt:lpstr>
      <vt:lpstr>Přírodní poměry</vt:lpstr>
      <vt:lpstr>Obyvatelstvo</vt:lpstr>
      <vt:lpstr>Zemědělství</vt:lpstr>
      <vt:lpstr>Prezentace aplikace PowerPoint</vt:lpstr>
      <vt:lpstr>CH O R V A T S K O</vt:lpstr>
      <vt:lpstr>Přírodní poměry</vt:lpstr>
      <vt:lpstr>Prezentace aplikace PowerPoint</vt:lpstr>
      <vt:lpstr>Hospodářské poměry</vt:lpstr>
      <vt:lpstr>Prezentace aplikace PowerPoint</vt:lpstr>
      <vt:lpstr>Prezentace aplikace PowerPoint</vt:lpstr>
      <vt:lpstr>Prezentace aplikace PowerPoint</vt:lpstr>
      <vt:lpstr>Prezentace aplikace PowerPoint</vt:lpstr>
      <vt:lpstr>Prezentace aplikace PowerPoint</vt:lpstr>
      <vt:lpstr>Seznam použitých zdrojů</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Antonín Zelený</dc:creator>
  <cp:lastModifiedBy>pc4</cp:lastModifiedBy>
  <cp:revision>47</cp:revision>
  <dcterms:created xsi:type="dcterms:W3CDTF">2012-12-23T08:55:19Z</dcterms:created>
  <dcterms:modified xsi:type="dcterms:W3CDTF">2013-10-31T22:47:44Z</dcterms:modified>
</cp:coreProperties>
</file>