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77" r:id="rId3"/>
    <p:sldId id="278" r:id="rId4"/>
    <p:sldId id="279" r:id="rId5"/>
    <p:sldId id="280" r:id="rId6"/>
    <p:sldId id="25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75" autoAdjust="0"/>
    <p:restoredTop sz="94660"/>
  </p:normalViewPr>
  <p:slideViewPr>
    <p:cSldViewPr>
      <p:cViewPr varScale="1">
        <p:scale>
          <a:sx n="70" d="100"/>
          <a:sy n="70" d="100"/>
        </p:scale>
        <p:origin x="-142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797A0D-D190-476F-B1F6-AA49DBA57A09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2BD395-CD37-445B-BE5C-9557CB4765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649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A8E42-FDD0-4BE6-8245-9A0947E4CCC9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597B6-5191-4C9D-94D3-7B3B789461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2253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46B5F-DB2F-47F5-8F78-3E0E9DB2F5DD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26046D-DFC2-4672-A5CF-38A27C8A00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9371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8D0DBB-3CAB-42C1-BBFD-3563EE7B02DA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D31D55-9FC3-43AF-87D9-252D41B24D4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137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3BDF5-2B70-4386-AE19-F92C29777E29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626BE9-F7E1-4BF4-A2C1-956DE2EAEE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241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36A06-5C05-4581-95EB-548DD9001C4F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9D172-3E13-4061-A04F-B61BCFFEBC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817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386E1C-C0CA-46E6-864E-98003B691B3A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F14C1-D301-4DDC-A6A0-158ED528E5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3027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5F46C-C4D6-4A8E-9D93-62089730F9DF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F3203-016E-4ECA-ADF9-470621DEAE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961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5E129-ABA8-41AA-A493-D22FB65DEBAA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FDC3F-53DA-4F6E-A3BC-54767E48A6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3481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F151D-9C87-40C9-99CD-D214FE4C34BB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A115F3-6740-41C6-A2D9-FEA7377B83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317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FF252-9852-45D0-90BD-FF6945D98AE6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9FE2C-AEC2-43E9-8954-C7DF995EAD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5666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B48DA5-8BBA-49C2-8DE4-FD8F3C24F008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E683E-85B7-402C-AC2B-D690DB037BE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2675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F98A0B-EAC6-4CF5-BE01-2CDE11D9A0A0}" type="datetimeFigureOut">
              <a:rPr lang="cs-CZ"/>
              <a:pPr>
                <a:defRPr/>
              </a:pPr>
              <a:t>31.10.2013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275A1F9-F7FE-4C7D-852B-32F2E7E1A6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Flag%20of%20Bosnia%20and%20Herzegovina.sv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Flag%20of%20Serbia.sv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Flag%20of%20Montenegro.sv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Flag%20of%20Serbia.svg" TargetMode="External"/><Relationship Id="rId2" Type="http://schemas.openxmlformats.org/officeDocument/2006/relationships/hyperlink" Target="http://cs.wikipedia.org/wiki/Srbsko_a_Cerna_Hor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Flag%20of%20Montenegro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9116402"/>
              </p:ext>
            </p:extLst>
          </p:nvPr>
        </p:nvGraphicFramePr>
        <p:xfrm>
          <a:off x="539750" y="1844675"/>
          <a:ext cx="8208963" cy="54412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30"/>
                <a:gridCol w="5965133"/>
              </a:tblGrid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Renata Kohoutková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Bosna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Hercegovina,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Srbsko, 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Černá Hora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VY_32_INOVACE_6.2.19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16. 10. 2013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Zeměpis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Střední a </a:t>
                      </a:r>
                      <a:r>
                        <a:rPr lang="cs-CZ" sz="1400" dirty="0" smtClean="0">
                          <a:effectLst/>
                        </a:rPr>
                        <a:t>jihovýchodní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</a:rPr>
                        <a:t>Evropa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lang="cs-CZ" sz="14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uvede podobnosti a odlišnosti v přírodních a hospodářských poměrech. 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Charakteristika přírodních a hospodářských poměrů vybraných</a:t>
                      </a:r>
                      <a:r>
                        <a:rPr lang="cs-CZ" sz="1400" baseline="0" dirty="0" smtClean="0">
                          <a:effectLst/>
                        </a:rPr>
                        <a:t> států.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Prezentace  popisuje</a:t>
                      </a:r>
                      <a:r>
                        <a:rPr lang="cs-CZ" sz="1400" baseline="0" dirty="0" smtClean="0">
                          <a:effectLst/>
                        </a:rPr>
                        <a:t> základní charakteristiku států, může být použita k samostudiu.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Prezentace</a:t>
                      </a:r>
                      <a:r>
                        <a:rPr lang="cs-CZ" sz="1400" baseline="0" dirty="0" smtClean="0">
                          <a:effectLst/>
                        </a:rPr>
                        <a:t> je názornou pomůckou k učivu. </a:t>
                      </a: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0159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100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713" y="228600"/>
            <a:ext cx="6632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66"/>
          </a:solidFill>
          <a:ln w="28575">
            <a:solidFill>
              <a:srgbClr val="7030A0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BOSNA A HERCEGOVINA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2276873"/>
            <a:ext cx="4038600" cy="3168351"/>
          </a:xfrm>
        </p:spPr>
        <p:txBody>
          <a:bodyPr/>
          <a:lstStyle/>
          <a:p>
            <a:r>
              <a:rPr lang="cs-CZ" dirty="0" smtClean="0"/>
              <a:t>Hlavní město: Sarajevo</a:t>
            </a:r>
          </a:p>
          <a:p>
            <a:r>
              <a:rPr lang="cs-CZ" dirty="0" smtClean="0"/>
              <a:t>Bosenština, chorvatština, srbština</a:t>
            </a:r>
          </a:p>
          <a:p>
            <a:r>
              <a:rPr lang="cs-CZ" dirty="0" smtClean="0"/>
              <a:t>Euro</a:t>
            </a:r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800" y="2420888"/>
            <a:ext cx="3600400" cy="1800200"/>
          </a:xfrm>
        </p:spPr>
      </p:pic>
      <p:sp>
        <p:nvSpPr>
          <p:cNvPr id="2" name="Obdélník 1"/>
          <p:cNvSpPr/>
          <p:nvPr/>
        </p:nvSpPr>
        <p:spPr>
          <a:xfrm>
            <a:off x="323528" y="5877271"/>
            <a:ext cx="8136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3"/>
              </a:rPr>
              <a:t>http://upload.wikimedia.org/wikipedia/Flag </a:t>
            </a:r>
            <a:r>
              <a:rPr lang="cs-CZ" u="sng" dirty="0" err="1" smtClean="0">
                <a:hlinkClick r:id="rId3"/>
              </a:rPr>
              <a:t>of</a:t>
            </a:r>
            <a:r>
              <a:rPr lang="cs-CZ" u="sng" dirty="0" smtClean="0">
                <a:hlinkClick r:id="rId3"/>
              </a:rPr>
              <a:t> </a:t>
            </a:r>
            <a:r>
              <a:rPr lang="cs-CZ" u="sng" dirty="0" err="1" smtClean="0">
                <a:hlinkClick r:id="rId3"/>
              </a:rPr>
              <a:t>Bosnia</a:t>
            </a:r>
            <a:r>
              <a:rPr lang="cs-CZ" u="sng" dirty="0" smtClean="0">
                <a:hlinkClick r:id="rId3"/>
              </a:rPr>
              <a:t> and </a:t>
            </a:r>
            <a:r>
              <a:rPr lang="cs-CZ" u="sng" dirty="0" err="1" smtClean="0">
                <a:hlinkClick r:id="rId3"/>
              </a:rPr>
              <a:t>Herzegovina.svg</a:t>
            </a:r>
            <a:endParaRPr lang="cs-CZ" u="sng" dirty="0" smtClean="0"/>
          </a:p>
          <a:p>
            <a:endParaRPr lang="cs-CZ" u="sng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0607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40960" cy="5400600"/>
          </a:xfrm>
        </p:spPr>
        <p:txBody>
          <a:bodyPr/>
          <a:lstStyle/>
          <a:p>
            <a:r>
              <a:rPr lang="cs-CZ" sz="2600" dirty="0" smtClean="0"/>
              <a:t>Stát Bosna a Hercegovina dostal název podle dvou zemích sloučených do federativní republiky.</a:t>
            </a:r>
          </a:p>
          <a:p>
            <a:endParaRPr lang="cs-CZ" sz="1200" dirty="0" smtClean="0"/>
          </a:p>
          <a:p>
            <a:endParaRPr lang="cs-CZ" sz="800" dirty="0" smtClean="0"/>
          </a:p>
          <a:p>
            <a:r>
              <a:rPr lang="cs-CZ" sz="2600" dirty="0" smtClean="0"/>
              <a:t>Je mnohonárodnostní země. Nejpočetnější národ jsou </a:t>
            </a:r>
            <a:r>
              <a:rPr lang="cs-CZ" sz="2600" b="1" dirty="0" smtClean="0"/>
              <a:t>Bosňané</a:t>
            </a:r>
            <a:r>
              <a:rPr lang="cs-CZ" sz="2600" dirty="0" smtClean="0"/>
              <a:t>, kteří vyznávají </a:t>
            </a:r>
            <a:r>
              <a:rPr lang="cs-CZ" sz="2600" b="1" dirty="0" smtClean="0"/>
              <a:t>islám</a:t>
            </a:r>
            <a:r>
              <a:rPr lang="cs-CZ" sz="2600" dirty="0" smtClean="0"/>
              <a:t>, dále </a:t>
            </a:r>
            <a:r>
              <a:rPr lang="cs-CZ" sz="2600" b="1" dirty="0" smtClean="0"/>
              <a:t>Srbové</a:t>
            </a:r>
            <a:r>
              <a:rPr lang="cs-CZ" sz="2600" dirty="0" smtClean="0"/>
              <a:t>, jež se hlásí        k </a:t>
            </a:r>
            <a:r>
              <a:rPr lang="cs-CZ" sz="2600" b="1" dirty="0" smtClean="0"/>
              <a:t>pravoslavné církvi</a:t>
            </a:r>
            <a:r>
              <a:rPr lang="cs-CZ" sz="2600" dirty="0" smtClean="0"/>
              <a:t>, a </a:t>
            </a:r>
            <a:r>
              <a:rPr lang="cs-CZ" sz="2600" b="1" dirty="0" smtClean="0"/>
              <a:t>Chorvaté</a:t>
            </a:r>
            <a:r>
              <a:rPr lang="cs-CZ" sz="2600" dirty="0" smtClean="0"/>
              <a:t>, kteří jsou </a:t>
            </a:r>
            <a:r>
              <a:rPr lang="cs-CZ" sz="2600" b="1" dirty="0" smtClean="0"/>
              <a:t>katolíky</a:t>
            </a:r>
            <a:r>
              <a:rPr lang="cs-CZ" sz="2600" dirty="0" smtClean="0"/>
              <a:t>.</a:t>
            </a:r>
          </a:p>
          <a:p>
            <a:r>
              <a:rPr lang="cs-CZ" sz="2600" dirty="0" smtClean="0"/>
              <a:t>Při rozpadu Jugoslávie se země ocitla v občanské válce.      Na dodržování míru zde stále dohlížejí vojska OSN, včetně vojáků z ČR.</a:t>
            </a:r>
          </a:p>
          <a:p>
            <a:endParaRPr lang="cs-CZ" sz="1200" dirty="0" smtClean="0"/>
          </a:p>
          <a:p>
            <a:r>
              <a:rPr lang="cs-CZ" sz="2600" i="1" dirty="0" smtClean="0"/>
              <a:t>V dnešním hlavním městě Sarajevu byl v r. 1914 spáchán atentát na Františka Ferdinanda d´Este, který se stal záminkou k rozpoutání 1. světové války.</a:t>
            </a:r>
            <a:endParaRPr lang="cs-CZ" sz="2600" i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FF66"/>
          </a:solidFill>
          <a:ln w="28575">
            <a:solidFill>
              <a:srgbClr val="7030A0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Obyvatelstvo</a:t>
            </a:r>
            <a:endParaRPr lang="cs-CZ" sz="32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79157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21087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cs-CZ" sz="2600" dirty="0" smtClean="0"/>
              <a:t>Hospodářství a dopravní síť země byly poškozeny válkou  v 90. letech 20. století. </a:t>
            </a:r>
          </a:p>
          <a:p>
            <a:pPr>
              <a:lnSpc>
                <a:spcPct val="130000"/>
              </a:lnSpc>
            </a:pPr>
            <a:r>
              <a:rPr lang="cs-CZ" sz="2600" dirty="0" smtClean="0"/>
              <a:t>V nížinách se pěstují teplomilné plodiny – ovoce, zelenina a tabák.</a:t>
            </a:r>
          </a:p>
          <a:p>
            <a:pPr>
              <a:lnSpc>
                <a:spcPct val="130000"/>
              </a:lnSpc>
            </a:pPr>
            <a:r>
              <a:rPr lang="cs-CZ" sz="2600" dirty="0" smtClean="0"/>
              <a:t>Bohatá ložiska nerostných surovin (rudy kovů – bauxit, železná a manganová ruda) zpracovává průmysl, který se ve válkou poškozené zemi postupně obnovuje.</a:t>
            </a:r>
            <a:endParaRPr lang="cs-CZ" sz="2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FF66"/>
          </a:solidFill>
          <a:ln w="28575">
            <a:solidFill>
              <a:srgbClr val="7030A0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Hospodářství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0893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5536" y="261989"/>
            <a:ext cx="10970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Sarajevo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76995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38100">
            <a:solidFill>
              <a:srgbClr val="FF0000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R B S K O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2204864"/>
            <a:ext cx="4038600" cy="3921299"/>
          </a:xfrm>
        </p:spPr>
        <p:txBody>
          <a:bodyPr/>
          <a:lstStyle/>
          <a:p>
            <a:r>
              <a:rPr lang="cs-CZ" dirty="0" smtClean="0"/>
              <a:t>Hlavní město: Bělehrad</a:t>
            </a:r>
          </a:p>
          <a:p>
            <a:r>
              <a:rPr lang="cs-CZ" dirty="0" smtClean="0"/>
              <a:t>Srbština</a:t>
            </a:r>
          </a:p>
          <a:p>
            <a:r>
              <a:rPr lang="cs-CZ" dirty="0" smtClean="0"/>
              <a:t>Srbský dinár</a:t>
            </a:r>
          </a:p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276872"/>
            <a:ext cx="2376264" cy="1581701"/>
          </a:xfrm>
          <a:ln>
            <a:solidFill>
              <a:schemeClr val="accent1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971600" y="4143425"/>
            <a:ext cx="1405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Vlajka Srbska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539552" y="611957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u="sng" dirty="0">
                <a:hlinkClick r:id="rId3"/>
              </a:rPr>
              <a:t>http://upload.wikimedia.org/wikipedia/Flag </a:t>
            </a:r>
            <a:r>
              <a:rPr lang="cs-CZ" sz="1200" u="sng" dirty="0" err="1" smtClean="0">
                <a:hlinkClick r:id="rId3"/>
              </a:rPr>
              <a:t>of</a:t>
            </a:r>
            <a:r>
              <a:rPr lang="cs-CZ" sz="1200" u="sng" dirty="0" smtClean="0">
                <a:hlinkClick r:id="rId3"/>
              </a:rPr>
              <a:t> </a:t>
            </a:r>
            <a:r>
              <a:rPr lang="cs-CZ" sz="1200" u="sng" dirty="0" err="1" smtClean="0">
                <a:hlinkClick r:id="rId3"/>
              </a:rPr>
              <a:t>Serbia.svg</a:t>
            </a:r>
            <a:endParaRPr lang="cs-CZ" sz="1200" u="sng" dirty="0" smtClean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6509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1340768"/>
            <a:ext cx="9036496" cy="5256584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cs-CZ" sz="2600" dirty="0" smtClean="0"/>
              <a:t>Samostatný stát Srbsko vznikl v r. 2006 po zániku Svazové republiky Srbsko a Černá Hora, když Černá Hora z tohoto svazku vystoupila. V Srbsku jsou 2 autonomní provincie: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Vojvodina</a:t>
            </a:r>
            <a:r>
              <a:rPr lang="cs-CZ" sz="2600" dirty="0" smtClean="0"/>
              <a:t> a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Kosovo</a:t>
            </a:r>
            <a:r>
              <a:rPr lang="cs-CZ" sz="2600" dirty="0" smtClean="0"/>
              <a:t>. Za autoritářské vlády prezidenta Miloševiče se Srbsko ocitlo v mezinárodní izolaci. Po pádu Miloševiče stát nastoupil cestu k demokracii , ale i v současnosti zde existuje řada překážek – především problém provincie Kosovo (historické území Srbska), jejíž obyvatelstvo tvoří především Albánci (87%), kteří usilují o samostatnost. Kosovo je pod mezinárodní správou.</a:t>
            </a:r>
            <a:endParaRPr lang="cs-CZ" sz="2600" dirty="0"/>
          </a:p>
        </p:txBody>
      </p:sp>
      <p:sp>
        <p:nvSpPr>
          <p:cNvPr id="7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tx2">
              <a:lumMod val="40000"/>
              <a:lumOff val="60000"/>
            </a:schemeClr>
          </a:solidFill>
          <a:ln w="38100">
            <a:solidFill>
              <a:srgbClr val="FF0000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Historie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86304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600" dirty="0" smtClean="0"/>
              <a:t>Vnitrozemský stát.</a:t>
            </a:r>
          </a:p>
          <a:p>
            <a:r>
              <a:rPr lang="cs-CZ" sz="2600" dirty="0" smtClean="0"/>
              <a:t>Obyvatelstvo vyznává pravoslaví.</a:t>
            </a:r>
          </a:p>
          <a:p>
            <a:r>
              <a:rPr lang="cs-CZ" sz="2600" dirty="0" smtClean="0"/>
              <a:t>Zemědělství je rozvinuté především  v nížinách na severu země a podél řeky Dunaj a Sáva – kukuřice, pšenice, brambory, vinná réva a tabák. Chov prasat a skotu.</a:t>
            </a:r>
          </a:p>
          <a:p>
            <a:r>
              <a:rPr lang="cs-CZ" sz="2600" dirty="0" smtClean="0"/>
              <a:t>Těžba rud měděných, rud olova a zinku.</a:t>
            </a:r>
          </a:p>
          <a:p>
            <a:r>
              <a:rPr lang="cs-CZ" sz="2600" dirty="0" smtClean="0"/>
              <a:t>Průmysl je poměrně rozvinutý – těžební, strojírenský, textilní a chemický.</a:t>
            </a:r>
          </a:p>
          <a:p>
            <a:r>
              <a:rPr lang="cs-CZ" sz="2600" dirty="0" smtClean="0"/>
              <a:t>Průmysl byl postižen válečnými konflikty a mezinárodním embargem.</a:t>
            </a:r>
          </a:p>
          <a:p>
            <a:endParaRPr lang="cs-CZ" sz="2600" dirty="0"/>
          </a:p>
        </p:txBody>
      </p:sp>
      <p:sp>
        <p:nvSpPr>
          <p:cNvPr id="6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tx2">
              <a:lumMod val="40000"/>
              <a:lumOff val="60000"/>
            </a:schemeClr>
          </a:solidFill>
          <a:ln w="38100">
            <a:solidFill>
              <a:srgbClr val="FF0000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Hospodářství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1212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1210146"/>
          </a:xfrm>
          <a:solidFill>
            <a:srgbClr val="FF0000"/>
          </a:solidFill>
          <a:ln w="57150">
            <a:solidFill>
              <a:srgbClr val="FFFF00"/>
            </a:solidFill>
            <a:prstDash val="sysDot"/>
          </a:ln>
        </p:spPr>
        <p:txBody>
          <a:bodyPr/>
          <a:lstStyle/>
          <a:p>
            <a:r>
              <a:rPr lang="cs-CZ" b="1" dirty="0" smtClean="0"/>
              <a:t>ČERNÁ HORA</a:t>
            </a:r>
            <a:endParaRPr lang="cs-CZ" b="1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348880"/>
            <a:ext cx="4038600" cy="2019300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2420889"/>
            <a:ext cx="4038600" cy="3384376"/>
          </a:xfrm>
        </p:spPr>
        <p:txBody>
          <a:bodyPr/>
          <a:lstStyle/>
          <a:p>
            <a:r>
              <a:rPr lang="cs-CZ" dirty="0" smtClean="0"/>
              <a:t>Hlavní město: </a:t>
            </a:r>
            <a:r>
              <a:rPr lang="cs-CZ" dirty="0" err="1" smtClean="0"/>
              <a:t>Podgorica</a:t>
            </a:r>
            <a:endParaRPr lang="cs-CZ" dirty="0" smtClean="0"/>
          </a:p>
          <a:p>
            <a:r>
              <a:rPr lang="cs-CZ" dirty="0" smtClean="0"/>
              <a:t>Černohorština</a:t>
            </a:r>
          </a:p>
          <a:p>
            <a:r>
              <a:rPr lang="cs-CZ" dirty="0" smtClean="0"/>
              <a:t>Není členskou zemí EU, ale měnovou jednotkou je zde euro.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9152" y="4584733"/>
            <a:ext cx="1858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Vlajka Černé Hory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98876" y="5949280"/>
            <a:ext cx="623336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u="sng" dirty="0">
                <a:hlinkClick r:id="rId3"/>
              </a:rPr>
              <a:t>http://upload.wikimedia.org/wikipedia/Flag </a:t>
            </a:r>
            <a:r>
              <a:rPr lang="cs-CZ" sz="1200" u="sng" dirty="0" err="1">
                <a:hlinkClick r:id="rId3"/>
              </a:rPr>
              <a:t>of</a:t>
            </a:r>
            <a:r>
              <a:rPr lang="cs-CZ" sz="1200" u="sng" dirty="0">
                <a:hlinkClick r:id="rId3"/>
              </a:rPr>
              <a:t> </a:t>
            </a:r>
            <a:r>
              <a:rPr lang="cs-CZ" sz="1200" u="sng" dirty="0" err="1" smtClean="0">
                <a:hlinkClick r:id="rId3"/>
              </a:rPr>
              <a:t>Montenegro.svg</a:t>
            </a:r>
            <a:endParaRPr lang="cs-CZ" sz="1200" u="sng" dirty="0" smtClean="0"/>
          </a:p>
          <a:p>
            <a:endParaRPr lang="cs-CZ" sz="1200" u="sng" dirty="0" smtClean="0"/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22871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0000"/>
          </a:solidFill>
          <a:ln w="38100">
            <a:solidFill>
              <a:srgbClr val="FFFF00"/>
            </a:solidFill>
            <a:prstDash val="sysDot"/>
          </a:ln>
        </p:spPr>
        <p:txBody>
          <a:bodyPr/>
          <a:lstStyle/>
          <a:p>
            <a:r>
              <a:rPr lang="cs-CZ" sz="3200" b="1" dirty="0" smtClean="0"/>
              <a:t>Názvy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cs-CZ" sz="2600" dirty="0" smtClean="0"/>
              <a:t>Ve světě je země známá pod italským názvem </a:t>
            </a:r>
            <a:r>
              <a:rPr lang="cs-CZ" sz="2600" b="1" dirty="0" err="1" smtClean="0"/>
              <a:t>Montenegro</a:t>
            </a:r>
            <a:r>
              <a:rPr lang="cs-CZ" sz="2600" dirty="0" smtClean="0"/>
              <a:t>, ale v srbochorvatštině zní jméno stejně – </a:t>
            </a:r>
            <a:r>
              <a:rPr lang="cs-CZ" sz="2600" dirty="0" err="1" smtClean="0"/>
              <a:t>Crna</a:t>
            </a:r>
            <a:r>
              <a:rPr lang="cs-CZ" sz="2600" dirty="0" smtClean="0"/>
              <a:t> Gora. Tato malá hornatá země byla pro Srbsko strategicky důležitá přístupem k Jaderskému moři.</a:t>
            </a:r>
            <a:endParaRPr lang="cs-CZ" sz="800" dirty="0"/>
          </a:p>
          <a:p>
            <a:pPr>
              <a:lnSpc>
                <a:spcPct val="130000"/>
              </a:lnSpc>
            </a:pPr>
            <a:endParaRPr lang="cs-CZ" sz="800" dirty="0" smtClean="0"/>
          </a:p>
          <a:p>
            <a:pPr>
              <a:lnSpc>
                <a:spcPct val="130000"/>
              </a:lnSpc>
            </a:pPr>
            <a:r>
              <a:rPr lang="cs-CZ" sz="2600" dirty="0" smtClean="0"/>
              <a:t>V letech 1946-1992 se hlavní město </a:t>
            </a:r>
            <a:r>
              <a:rPr lang="cs-CZ" sz="2600" dirty="0" err="1" smtClean="0"/>
              <a:t>Podgorica</a:t>
            </a:r>
            <a:r>
              <a:rPr lang="cs-CZ" sz="2600" dirty="0" smtClean="0"/>
              <a:t> nazývalo Titograd.</a:t>
            </a:r>
          </a:p>
        </p:txBody>
      </p:sp>
    </p:spTree>
    <p:extLst>
      <p:ext uri="{BB962C8B-B14F-4D97-AF65-F5344CB8AC3E}">
        <p14:creationId xmlns:p14="http://schemas.microsoft.com/office/powerpoint/2010/main" val="30770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517232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cs-CZ" sz="2600" u="sng" dirty="0"/>
              <a:t>Povrch</a:t>
            </a:r>
            <a:r>
              <a:rPr lang="cs-CZ" sz="2600" dirty="0"/>
              <a:t> - hornatý stát – </a:t>
            </a:r>
            <a:r>
              <a:rPr lang="cs-CZ" sz="2600" b="1" dirty="0"/>
              <a:t>Dinárské pohoří </a:t>
            </a:r>
            <a:r>
              <a:rPr lang="cs-CZ" sz="2600" dirty="0"/>
              <a:t>s krasovými poli a planinami, nížiny u Skadarského jezera.</a:t>
            </a:r>
          </a:p>
          <a:p>
            <a:pPr>
              <a:lnSpc>
                <a:spcPct val="130000"/>
              </a:lnSpc>
            </a:pPr>
            <a:r>
              <a:rPr lang="cs-CZ" sz="2600" dirty="0"/>
              <a:t>Neporušená příroda je chráněna v </a:t>
            </a:r>
            <a:r>
              <a:rPr lang="cs-CZ" sz="2600" dirty="0" smtClean="0"/>
              <a:t>NP.</a:t>
            </a:r>
            <a:endParaRPr lang="cs-CZ" sz="2600" u="sng" dirty="0" smtClean="0"/>
          </a:p>
          <a:p>
            <a:pPr>
              <a:lnSpc>
                <a:spcPct val="130000"/>
              </a:lnSpc>
            </a:pPr>
            <a:r>
              <a:rPr lang="cs-CZ" sz="2600" u="sng" dirty="0" smtClean="0"/>
              <a:t>Podnebí</a:t>
            </a:r>
            <a:r>
              <a:rPr lang="cs-CZ" sz="2600" dirty="0" smtClean="0"/>
              <a:t> </a:t>
            </a:r>
            <a:r>
              <a:rPr lang="cs-CZ" sz="2600" dirty="0"/>
              <a:t>je ve vnitrozemí mírné, kontinentální, na pobřeží subtropické, středomořské</a:t>
            </a:r>
            <a:r>
              <a:rPr lang="cs-CZ" sz="2600" dirty="0" smtClean="0"/>
              <a:t>.</a:t>
            </a:r>
          </a:p>
          <a:p>
            <a:pPr>
              <a:lnSpc>
                <a:spcPct val="130000"/>
              </a:lnSpc>
            </a:pPr>
            <a:r>
              <a:rPr lang="cs-CZ" sz="2600" dirty="0" smtClean="0"/>
              <a:t>Tlakové rozdíly mezi mořem a horami jsou příčinou pestrého klimatu. Léta jsou suchá a horká. Zimy vlhké a mírné, zejména na pobřeží a v nížinách.</a:t>
            </a:r>
          </a:p>
          <a:p>
            <a:pPr>
              <a:lnSpc>
                <a:spcPct val="130000"/>
              </a:lnSpc>
            </a:pPr>
            <a:r>
              <a:rPr lang="cs-CZ" sz="2600" dirty="0" smtClean="0"/>
              <a:t>Oblast </a:t>
            </a:r>
            <a:r>
              <a:rPr lang="cs-CZ" sz="2600" b="1" dirty="0" smtClean="0"/>
              <a:t>boky Kotorské </a:t>
            </a:r>
            <a:r>
              <a:rPr lang="cs-CZ" sz="2600" dirty="0" smtClean="0"/>
              <a:t>patří k </a:t>
            </a:r>
            <a:r>
              <a:rPr lang="cs-CZ" sz="2600" u="sng" dirty="0" smtClean="0"/>
              <a:t>nejdeštivějším</a:t>
            </a:r>
            <a:r>
              <a:rPr lang="cs-CZ" sz="2600" dirty="0" smtClean="0"/>
              <a:t> v Evropě s více než 4000 mm srážek.</a:t>
            </a:r>
            <a:endParaRPr lang="cs-CZ" sz="2600" dirty="0"/>
          </a:p>
          <a:p>
            <a:pPr>
              <a:lnSpc>
                <a:spcPct val="130000"/>
              </a:lnSpc>
            </a:pPr>
            <a:endParaRPr lang="cs-CZ" sz="26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  <a:solidFill>
            <a:srgbClr val="FF0000"/>
          </a:solidFill>
          <a:ln w="38100">
            <a:solidFill>
              <a:srgbClr val="FFFF00"/>
            </a:solidFill>
            <a:prstDash val="sysDot"/>
          </a:ln>
        </p:spPr>
        <p:txBody>
          <a:bodyPr/>
          <a:lstStyle/>
          <a:p>
            <a:r>
              <a:rPr lang="cs-CZ" sz="3200" b="1" dirty="0" smtClean="0"/>
              <a:t>Přírodní podmínky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205047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84976" cy="4781128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cs-CZ" sz="2600" dirty="0" smtClean="0"/>
              <a:t>Hospodářství Černé Hory patřilo v rámci bývalé Jugoslávie      k nejzaostalejším.</a:t>
            </a:r>
          </a:p>
          <a:p>
            <a:pPr>
              <a:lnSpc>
                <a:spcPct val="130000"/>
              </a:lnSpc>
            </a:pPr>
            <a:endParaRPr lang="cs-CZ" sz="800" dirty="0" smtClean="0"/>
          </a:p>
          <a:p>
            <a:pPr>
              <a:lnSpc>
                <a:spcPct val="130000"/>
              </a:lnSpc>
            </a:pPr>
            <a:r>
              <a:rPr lang="cs-CZ" sz="2600" dirty="0" smtClean="0"/>
              <a:t>V zemi jsou významná ložiska bauxitu, těží se i polymetalické rudy. Při zdrojích levné vodní energie se rozvinulo hutnictví barevných kovů, stavba lodí a zpracování dřeva.</a:t>
            </a:r>
          </a:p>
          <a:p>
            <a:pPr>
              <a:lnSpc>
                <a:spcPct val="130000"/>
              </a:lnSpc>
            </a:pPr>
            <a:endParaRPr lang="cs-CZ" sz="800" dirty="0" smtClean="0"/>
          </a:p>
          <a:p>
            <a:pPr>
              <a:lnSpc>
                <a:spcPct val="130000"/>
              </a:lnSpc>
            </a:pPr>
            <a:r>
              <a:rPr lang="cs-CZ" sz="2600" dirty="0" smtClean="0"/>
              <a:t>I přesto zůstává zemědělskou zemí – chov ovcí, koz a prasat. Rybolov. Pěstování – obilnin, zeleniny, ovoce a tabáku.</a:t>
            </a:r>
          </a:p>
          <a:p>
            <a:pPr>
              <a:lnSpc>
                <a:spcPct val="130000"/>
              </a:lnSpc>
            </a:pPr>
            <a:r>
              <a:rPr lang="cs-CZ" sz="2600" dirty="0" smtClean="0"/>
              <a:t>Země má výborné podmínky pro rozvoj cestovního ruchu.</a:t>
            </a:r>
          </a:p>
          <a:p>
            <a:endParaRPr lang="cs-CZ" sz="26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634082"/>
          </a:xfrm>
          <a:solidFill>
            <a:srgbClr val="FF0000"/>
          </a:solidFill>
          <a:ln w="38100">
            <a:solidFill>
              <a:srgbClr val="FFFF00"/>
            </a:solidFill>
            <a:prstDash val="sysDot"/>
          </a:ln>
        </p:spPr>
        <p:txBody>
          <a:bodyPr/>
          <a:lstStyle/>
          <a:p>
            <a:r>
              <a:rPr lang="cs-CZ" sz="3200" b="1" dirty="0" smtClean="0"/>
              <a:t>Hospodářství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31854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cs-CZ" sz="2800" dirty="0" smtClean="0"/>
              <a:t>S velkými náklady byla před lety postavena železnice spojující Bělehrad a přístav Bar.</a:t>
            </a:r>
          </a:p>
          <a:p>
            <a:pPr>
              <a:lnSpc>
                <a:spcPct val="130000"/>
              </a:lnSpc>
            </a:pPr>
            <a:r>
              <a:rPr lang="cs-CZ" sz="2800" dirty="0" smtClean="0"/>
              <a:t>Jeden z nejlepších přirozených přístavů Evropy v boce Kotorské je základnou vojenského námořnictva.</a:t>
            </a:r>
            <a:endParaRPr lang="cs-CZ" sz="28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0000"/>
          </a:solidFill>
          <a:ln w="38100">
            <a:solidFill>
              <a:srgbClr val="FFFF00"/>
            </a:solidFill>
            <a:prstDash val="sysDot"/>
          </a:ln>
        </p:spPr>
        <p:txBody>
          <a:bodyPr/>
          <a:lstStyle/>
          <a:p>
            <a:r>
              <a:rPr lang="cs-CZ" sz="3200" b="1" dirty="0" smtClean="0"/>
              <a:t>Doprava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631823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3200" dirty="0" smtClean="0"/>
              <a:t>Seznam použitých zdrojů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229600" cy="5184576"/>
          </a:xfrm>
        </p:spPr>
        <p:txBody>
          <a:bodyPr/>
          <a:lstStyle/>
          <a:p>
            <a:r>
              <a:rPr lang="cs-CZ" sz="2000" dirty="0"/>
              <a:t>HÜBELOVÁ, Dana a Petr CHALUPA. </a:t>
            </a:r>
            <a:r>
              <a:rPr lang="cs-CZ" sz="2000" i="1" dirty="0"/>
              <a:t>Zeměpis: učebnice</a:t>
            </a:r>
            <a:r>
              <a:rPr lang="cs-CZ" sz="2000" dirty="0"/>
              <a:t>. 1. vyd. [i.e. 2. vyd.]. Brno: Nová škola, </a:t>
            </a:r>
            <a:r>
              <a:rPr lang="cs-CZ" sz="2000" dirty="0" smtClean="0"/>
              <a:t>2010</a:t>
            </a:r>
            <a:r>
              <a:rPr lang="cs-CZ" sz="2000" dirty="0"/>
              <a:t>, 95 s. Duhová řada. ISBN 978-80-7289-148-1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/>
              <a:t>JEŘÁBEK, Milan a Vít VILÍMEK. </a:t>
            </a:r>
            <a:r>
              <a:rPr lang="cs-CZ" sz="2000" i="1" dirty="0"/>
              <a:t>Zeměpis světa: učebnice zeměpisu pro základní školy a víceletá gymnázia</a:t>
            </a:r>
            <a:r>
              <a:rPr lang="cs-CZ" sz="2000" dirty="0"/>
              <a:t>. 1. vyd. Praha: Nakladatelství České geografické společnosti, 1997, 60 s. ISBN 80-860-3407-0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i="1" dirty="0"/>
              <a:t>Encyklopedie Zeměpis světa</a:t>
            </a:r>
            <a:r>
              <a:rPr lang="cs-CZ" sz="2000" dirty="0"/>
              <a:t>. V Praze: Columbus, 2002, 512 s. ISBN 80-901-7276-8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cs.wikipedia.org/wiki/Srbsko_a_Cerna_Hora</a:t>
            </a:r>
            <a:endParaRPr lang="cs-CZ" sz="2000" dirty="0" smtClean="0"/>
          </a:p>
          <a:p>
            <a:r>
              <a:rPr lang="cs-CZ" sz="2000" u="sng" dirty="0">
                <a:hlinkClick r:id="rId3"/>
              </a:rPr>
              <a:t>http://upload.wikimedia.org/wikipedia/Flag </a:t>
            </a:r>
            <a:r>
              <a:rPr lang="cs-CZ" sz="2000" u="sng" dirty="0" err="1" smtClean="0">
                <a:hlinkClick r:id="rId3"/>
              </a:rPr>
              <a:t>of</a:t>
            </a:r>
            <a:r>
              <a:rPr lang="cs-CZ" sz="2000" u="sng" dirty="0" smtClean="0">
                <a:hlinkClick r:id="rId3"/>
              </a:rPr>
              <a:t> </a:t>
            </a:r>
            <a:r>
              <a:rPr lang="cs-CZ" sz="2000" u="sng" dirty="0" err="1" smtClean="0">
                <a:hlinkClick r:id="rId3"/>
              </a:rPr>
              <a:t>Serbia.svg</a:t>
            </a:r>
            <a:endParaRPr lang="cs-CZ" sz="2000" u="sng" dirty="0" smtClean="0"/>
          </a:p>
          <a:p>
            <a:r>
              <a:rPr lang="cs-CZ" sz="2000" u="sng" dirty="0">
                <a:hlinkClick r:id="rId4"/>
              </a:rPr>
              <a:t>http://upload.wikimedia.org/wikipedia/Flag </a:t>
            </a:r>
            <a:r>
              <a:rPr lang="cs-CZ" sz="2000" u="sng" dirty="0" err="1" smtClean="0">
                <a:hlinkClick r:id="rId4"/>
              </a:rPr>
              <a:t>of</a:t>
            </a:r>
            <a:r>
              <a:rPr lang="cs-CZ" sz="2000" u="sng" dirty="0">
                <a:hlinkClick r:id="rId4"/>
              </a:rPr>
              <a:t> </a:t>
            </a:r>
            <a:r>
              <a:rPr lang="cs-CZ" sz="2000" u="sng" dirty="0" err="1" smtClean="0">
                <a:hlinkClick r:id="rId4"/>
              </a:rPr>
              <a:t>Montenegro.svg</a:t>
            </a:r>
            <a:endParaRPr lang="cs-CZ" sz="2000" u="sng" dirty="0" smtClean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9752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757</Words>
  <Application>Microsoft Office PowerPoint</Application>
  <PresentationFormat>Předvádění na obrazovce (4:3)</PresentationFormat>
  <Paragraphs>102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BOSNA A HERCEGOVINA</vt:lpstr>
      <vt:lpstr>Obyvatelstvo</vt:lpstr>
      <vt:lpstr>Hospodářství</vt:lpstr>
      <vt:lpstr>Prezentace aplikace PowerPoint</vt:lpstr>
      <vt:lpstr>S R B S K O</vt:lpstr>
      <vt:lpstr>Historie</vt:lpstr>
      <vt:lpstr>Hospodářství</vt:lpstr>
      <vt:lpstr>ČERNÁ HORA</vt:lpstr>
      <vt:lpstr>Názvy</vt:lpstr>
      <vt:lpstr>Přírodní podmínky</vt:lpstr>
      <vt:lpstr>Hospodářství</vt:lpstr>
      <vt:lpstr>Doprava</vt:lpstr>
      <vt:lpstr>Seznam použitých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pc4</cp:lastModifiedBy>
  <cp:revision>38</cp:revision>
  <dcterms:created xsi:type="dcterms:W3CDTF">2012-12-23T08:55:19Z</dcterms:created>
  <dcterms:modified xsi:type="dcterms:W3CDTF">2013-10-31T22:51:35Z</dcterms:modified>
</cp:coreProperties>
</file>