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 </a:t>
          </a:r>
          <a:r>
            <a:rPr lang="cs-CZ" sz="2000" b="0" dirty="0" smtClean="0"/>
            <a:t>Předložky se 3.pádem</a:t>
          </a:r>
          <a:endParaRPr lang="cs-CZ" sz="2000" b="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b="0" dirty="0" smtClean="0"/>
            <a:t>NÁZEV:VY_22_INOVACE_06_NJ 9_Předložky – </a:t>
          </a:r>
          <a:r>
            <a:rPr lang="cs-CZ" sz="2000" b="0" dirty="0" err="1" smtClean="0"/>
            <a:t>richtig</a:t>
          </a:r>
          <a:r>
            <a:rPr lang="cs-CZ" sz="2000" b="0" dirty="0" smtClean="0"/>
            <a:t>, </a:t>
          </a:r>
          <a:r>
            <a:rPr lang="cs-CZ" sz="2000" b="0" dirty="0" err="1" smtClean="0"/>
            <a:t>falsch</a:t>
          </a:r>
          <a:endParaRPr lang="cs-CZ" sz="2000" b="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E319E6-6E66-43C3-BCEA-77B376B7BE7A}" type="presOf" srcId="{1F4F8BC0-F267-4379-9FE7-6FFC8B64BAD8}" destId="{017154CD-D9A9-4968-AD11-1207A3C4C00A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045CBE61-522A-41DC-AD34-60EC59B2EF1D}" type="presOf" srcId="{757F3AB3-0718-4624-B441-E567A8F0AB56}" destId="{333A1088-737F-45CB-B68E-254E46348037}" srcOrd="0" destOrd="0" presId="urn:microsoft.com/office/officeart/2005/8/layout/target3"/>
    <dgm:cxn modelId="{B2D7B67B-59B5-40AD-BDFB-4CB3DA938944}" type="presOf" srcId="{1AE9165A-6B70-4FFD-A49C-881BF73B4F04}" destId="{BD3627E9-8FC8-4A2F-B3EA-FAE798EF81D8}" srcOrd="1" destOrd="0" presId="urn:microsoft.com/office/officeart/2005/8/layout/target3"/>
    <dgm:cxn modelId="{F89BBE27-D64A-4213-86D0-AF2A9817A822}" type="presOf" srcId="{D1D4F407-5343-4D3F-B5B9-D407B03CAEB4}" destId="{AED2198E-93D5-4001-81B4-73124B309672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79F8A5C3-112C-41F1-80AB-D52E0CB318B0}" type="presOf" srcId="{D1B46980-6531-4606-95E6-44980827E919}" destId="{2BE915AB-18AA-4053-B92C-3BFC9ED204BB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5DA65913-2584-48A5-B6FE-3FFC62F617BF}" type="presOf" srcId="{26CBEA56-8CFD-48C0-BD6E-2EB16B1FBF42}" destId="{5583D5C5-FAFF-4548-819C-80E289F73770}" srcOrd="0" destOrd="0" presId="urn:microsoft.com/office/officeart/2005/8/layout/target3"/>
    <dgm:cxn modelId="{0E9A5E5B-49E5-4F0A-A324-C3846260890D}" type="presOf" srcId="{1AE9165A-6B70-4FFD-A49C-881BF73B4F04}" destId="{A9F01C16-B5C0-47B0-9750-F7E5E11674A0}" srcOrd="0" destOrd="0" presId="urn:microsoft.com/office/officeart/2005/8/layout/target3"/>
    <dgm:cxn modelId="{5F8C70C7-EE6C-44B7-8438-2D29EE55818E}" type="presOf" srcId="{1F4F8BC0-F267-4379-9FE7-6FFC8B64BAD8}" destId="{C8857ABF-5052-4733-A46C-0F8B764FF76F}" srcOrd="0" destOrd="0" presId="urn:microsoft.com/office/officeart/2005/8/layout/target3"/>
    <dgm:cxn modelId="{8A7AD481-BDE7-4068-8AA2-B9D784A8F220}" type="presOf" srcId="{D1B46980-6531-4606-95E6-44980827E919}" destId="{6140AFEC-043D-4C43-A2F9-D0F5331DF3A3}" srcOrd="0" destOrd="0" presId="urn:microsoft.com/office/officeart/2005/8/layout/target3"/>
    <dgm:cxn modelId="{8BFB63AC-D413-4C90-B7B2-EF840086FDAE}" type="presOf" srcId="{26CBEA56-8CFD-48C0-BD6E-2EB16B1FBF42}" destId="{92E1E9E3-D1F0-4866-9424-7ECC0DD990BC}" srcOrd="1" destOrd="0" presId="urn:microsoft.com/office/officeart/2005/8/layout/target3"/>
    <dgm:cxn modelId="{E1819C2B-0C48-4345-9496-0C6021961627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D0B8B76-C9F0-4596-8F18-BB08730161B7}" type="presParOf" srcId="{333A1088-737F-45CB-B68E-254E46348037}" destId="{F5ABB229-8D3B-4694-996A-96F23CF14429}" srcOrd="0" destOrd="0" presId="urn:microsoft.com/office/officeart/2005/8/layout/target3"/>
    <dgm:cxn modelId="{7564E007-FDB0-4D12-8A08-0DC8DA5B8490}" type="presParOf" srcId="{333A1088-737F-45CB-B68E-254E46348037}" destId="{F41139FD-01EE-4571-8B17-4FB00FC51163}" srcOrd="1" destOrd="0" presId="urn:microsoft.com/office/officeart/2005/8/layout/target3"/>
    <dgm:cxn modelId="{52E88E1A-6095-4908-BEF8-1B974D0796EF}" type="presParOf" srcId="{333A1088-737F-45CB-B68E-254E46348037}" destId="{D005CE8C-CC26-4C3E-AC11-E15060ECD759}" srcOrd="2" destOrd="0" presId="urn:microsoft.com/office/officeart/2005/8/layout/target3"/>
    <dgm:cxn modelId="{FD071BA2-C55C-4456-8E61-BE2EBE7E9435}" type="presParOf" srcId="{333A1088-737F-45CB-B68E-254E46348037}" destId="{2C702D82-9B77-49B7-9568-BB8EB47C3372}" srcOrd="3" destOrd="0" presId="urn:microsoft.com/office/officeart/2005/8/layout/target3"/>
    <dgm:cxn modelId="{B5082135-9F52-414A-AA6E-875200BD43F7}" type="presParOf" srcId="{333A1088-737F-45CB-B68E-254E46348037}" destId="{A52A0455-90FF-4808-ABD0-F02540D31D5A}" srcOrd="4" destOrd="0" presId="urn:microsoft.com/office/officeart/2005/8/layout/target3"/>
    <dgm:cxn modelId="{73A6FF94-9469-4F5D-8C81-7E8F31C8B9B4}" type="presParOf" srcId="{333A1088-737F-45CB-B68E-254E46348037}" destId="{6140AFEC-043D-4C43-A2F9-D0F5331DF3A3}" srcOrd="5" destOrd="0" presId="urn:microsoft.com/office/officeart/2005/8/layout/target3"/>
    <dgm:cxn modelId="{6FB9D766-00B4-45A8-A244-C1F2C74E29DF}" type="presParOf" srcId="{333A1088-737F-45CB-B68E-254E46348037}" destId="{71A10DEB-455E-4133-A618-0A0EE82A21E3}" srcOrd="6" destOrd="0" presId="urn:microsoft.com/office/officeart/2005/8/layout/target3"/>
    <dgm:cxn modelId="{21DD6FDB-E82E-4D58-8264-05C7A196F7B8}" type="presParOf" srcId="{333A1088-737F-45CB-B68E-254E46348037}" destId="{DA6A876D-6D25-492F-8BDC-9AE6A6CFB1FA}" srcOrd="7" destOrd="0" presId="urn:microsoft.com/office/officeart/2005/8/layout/target3"/>
    <dgm:cxn modelId="{19A1CB83-5688-41C1-BC91-23D1F223BC6F}" type="presParOf" srcId="{333A1088-737F-45CB-B68E-254E46348037}" destId="{A9F01C16-B5C0-47B0-9750-F7E5E11674A0}" srcOrd="8" destOrd="0" presId="urn:microsoft.com/office/officeart/2005/8/layout/target3"/>
    <dgm:cxn modelId="{7F39E55A-5842-4ACC-A71D-369D9A9F0F97}" type="presParOf" srcId="{333A1088-737F-45CB-B68E-254E46348037}" destId="{5C0CF724-3222-4429-B09A-F154A62FD507}" srcOrd="9" destOrd="0" presId="urn:microsoft.com/office/officeart/2005/8/layout/target3"/>
    <dgm:cxn modelId="{0EBEB686-86F6-4E99-AC40-B70422D45AF0}" type="presParOf" srcId="{333A1088-737F-45CB-B68E-254E46348037}" destId="{71A5FEA7-FE77-4220-960F-2AB7AE466FE5}" srcOrd="10" destOrd="0" presId="urn:microsoft.com/office/officeart/2005/8/layout/target3"/>
    <dgm:cxn modelId="{FA54E77D-0035-42DD-993B-147B1709D779}" type="presParOf" srcId="{333A1088-737F-45CB-B68E-254E46348037}" destId="{C8857ABF-5052-4733-A46C-0F8B764FF76F}" srcOrd="11" destOrd="0" presId="urn:microsoft.com/office/officeart/2005/8/layout/target3"/>
    <dgm:cxn modelId="{5646F486-FD5A-4302-9B7E-496126F0DEBE}" type="presParOf" srcId="{333A1088-737F-45CB-B68E-254E46348037}" destId="{1839E65E-6E97-41D2-A171-98C033275D27}" srcOrd="12" destOrd="0" presId="urn:microsoft.com/office/officeart/2005/8/layout/target3"/>
    <dgm:cxn modelId="{41BFC153-6734-44DE-B7B0-B4D4CBA9A897}" type="presParOf" srcId="{333A1088-737F-45CB-B68E-254E46348037}" destId="{914F10DC-A7FA-462B-9334-03354AC7EA9F}" srcOrd="13" destOrd="0" presId="urn:microsoft.com/office/officeart/2005/8/layout/target3"/>
    <dgm:cxn modelId="{551205D6-4002-406C-9210-DFCD5F2A1779}" type="presParOf" srcId="{333A1088-737F-45CB-B68E-254E46348037}" destId="{5583D5C5-FAFF-4548-819C-80E289F73770}" srcOrd="14" destOrd="0" presId="urn:microsoft.com/office/officeart/2005/8/layout/target3"/>
    <dgm:cxn modelId="{261C5060-1856-49BA-A9BE-37620002BA06}" type="presParOf" srcId="{333A1088-737F-45CB-B68E-254E46348037}" destId="{AED2198E-93D5-4001-81B4-73124B309672}" srcOrd="15" destOrd="0" presId="urn:microsoft.com/office/officeart/2005/8/layout/target3"/>
    <dgm:cxn modelId="{787B606C-D5AC-443F-BBDC-ACA48298E22F}" type="presParOf" srcId="{333A1088-737F-45CB-B68E-254E46348037}" destId="{2BE915AB-18AA-4053-B92C-3BFC9ED204BB}" srcOrd="16" destOrd="0" presId="urn:microsoft.com/office/officeart/2005/8/layout/target3"/>
    <dgm:cxn modelId="{9AF4973F-25F3-4228-B259-B0D58729DB6F}" type="presParOf" srcId="{333A1088-737F-45CB-B68E-254E46348037}" destId="{BD3627E9-8FC8-4A2F-B3EA-FAE798EF81D8}" srcOrd="17" destOrd="0" presId="urn:microsoft.com/office/officeart/2005/8/layout/target3"/>
    <dgm:cxn modelId="{5AD1967D-CFEC-42DD-A6C1-A20D13A2AF04}" type="presParOf" srcId="{333A1088-737F-45CB-B68E-254E46348037}" destId="{017154CD-D9A9-4968-AD11-1207A3C4C00A}" srcOrd="18" destOrd="0" presId="urn:microsoft.com/office/officeart/2005/8/layout/target3"/>
    <dgm:cxn modelId="{0D606A3A-6811-4610-8943-A129F57086F5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NÁZEV:VY_22_INOVACE_06_NJ 9_Předložky – </a:t>
          </a:r>
          <a:r>
            <a:rPr lang="cs-CZ" sz="2000" b="0" kern="1200" dirty="0" err="1" smtClean="0"/>
            <a:t>richtig</a:t>
          </a:r>
          <a:r>
            <a:rPr lang="cs-CZ" sz="2000" b="0" kern="1200" dirty="0" smtClean="0"/>
            <a:t>, </a:t>
          </a:r>
          <a:r>
            <a:rPr lang="cs-CZ" sz="2000" b="0" kern="1200" dirty="0" err="1" smtClean="0"/>
            <a:t>falsch</a:t>
          </a:r>
          <a:endParaRPr lang="cs-CZ" sz="2000" b="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 </a:t>
          </a:r>
          <a:r>
            <a:rPr lang="cs-CZ" sz="2000" b="0" kern="1200" dirty="0" smtClean="0"/>
            <a:t>Předložky se 3.pádem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B76CD-A3B0-4DBE-9C78-4CB1339D0FDD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05.12.2013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932EF-1E13-45A1-BAB3-51798E9085DD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8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6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1124744"/>
            <a:ext cx="8460432" cy="533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>
                <a:solidFill>
                  <a:prstClr val="black"/>
                </a:solidFill>
              </a:rPr>
              <a:t>Materiál je určen pro výuku německého jazyka v 8. a 9. ročníku ZŠ.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>
                <a:solidFill>
                  <a:prstClr val="black"/>
                </a:solidFill>
              </a:rPr>
              <a:t>Na základě obrázku žáci posuzují správnost uváděných tvrzení. Materiál nabízí dvě možnosti: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400" b="1" dirty="0">
                <a:solidFill>
                  <a:prstClr val="black"/>
                </a:solidFill>
              </a:rPr>
              <a:t>     1)  </a:t>
            </a:r>
            <a:r>
              <a:rPr lang="cs-CZ" sz="2400" dirty="0">
                <a:solidFill>
                  <a:prstClr val="black"/>
                </a:solidFill>
              </a:rPr>
              <a:t>provést kontrolu každé věty </a:t>
            </a:r>
            <a:r>
              <a:rPr lang="cs-CZ" sz="2400" dirty="0" smtClean="0">
                <a:solidFill>
                  <a:prstClr val="black"/>
                </a:solidFill>
              </a:rPr>
              <a:t>zvlášť / </a:t>
            </a:r>
            <a:r>
              <a:rPr lang="cs-CZ" sz="2400" dirty="0">
                <a:solidFill>
                  <a:prstClr val="black"/>
                </a:solidFill>
              </a:rPr>
              <a:t>obrázek se objeví na každém snímku po kliknuti do </a:t>
            </a:r>
            <a:r>
              <a:rPr lang="cs-CZ" sz="2400" b="1" dirty="0">
                <a:solidFill>
                  <a:prstClr val="black"/>
                </a:solidFill>
              </a:rPr>
              <a:t>bílého pole </a:t>
            </a:r>
            <a:r>
              <a:rPr lang="cs-CZ" sz="2400" dirty="0">
                <a:solidFill>
                  <a:prstClr val="black"/>
                </a:solidFill>
              </a:rPr>
              <a:t>/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400" dirty="0">
                <a:solidFill>
                  <a:prstClr val="black"/>
                </a:solidFill>
              </a:rPr>
              <a:t>     </a:t>
            </a:r>
            <a:r>
              <a:rPr lang="cs-CZ" sz="2400" b="1" dirty="0">
                <a:solidFill>
                  <a:prstClr val="black"/>
                </a:solidFill>
              </a:rPr>
              <a:t>2)  </a:t>
            </a:r>
            <a:r>
              <a:rPr lang="cs-CZ" sz="2400" dirty="0">
                <a:solidFill>
                  <a:prstClr val="black"/>
                </a:solidFill>
              </a:rPr>
              <a:t>kontrolovat  až na závěr / v tom případě necháme dostatečný čas na zapamatování obrázku, spoléháme na vizuální </a:t>
            </a:r>
            <a:r>
              <a:rPr lang="cs-CZ" sz="2400" dirty="0" err="1">
                <a:solidFill>
                  <a:prstClr val="black"/>
                </a:solidFill>
              </a:rPr>
              <a:t>pamět</a:t>
            </a:r>
            <a:r>
              <a:rPr lang="cs-CZ" sz="2400" dirty="0">
                <a:solidFill>
                  <a:prstClr val="black"/>
                </a:solidFill>
              </a:rPr>
              <a:t>ˇ - princip </a:t>
            </a:r>
            <a:r>
              <a:rPr lang="cs-CZ" sz="2400" dirty="0" err="1">
                <a:solidFill>
                  <a:prstClr val="black"/>
                </a:solidFill>
              </a:rPr>
              <a:t>Kimovy</a:t>
            </a:r>
            <a:r>
              <a:rPr lang="cs-CZ" sz="2400" dirty="0">
                <a:solidFill>
                  <a:prstClr val="black"/>
                </a:solidFill>
              </a:rPr>
              <a:t> hry  a snímky  posouváme  kliknutím na modré tlačítko s šipkou /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>
                <a:solidFill>
                  <a:prstClr val="black"/>
                </a:solidFill>
              </a:rPr>
              <a:t> Snímky 22 – 25 jsou určeny pro eventuální kopírování  vět s možností doplňovat předložky a člen po předložkách.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67744" y="260648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>
                <a:solidFill>
                  <a:prstClr val="black"/>
                </a:solidFill>
              </a:rPr>
              <a:t>Anotace</a:t>
            </a:r>
            <a:r>
              <a:rPr lang="cs-CZ" sz="4400" dirty="0">
                <a:solidFill>
                  <a:prstClr val="black"/>
                </a:solidFill>
              </a:rPr>
              <a:t/>
            </a:r>
            <a:br>
              <a:rPr lang="cs-CZ" sz="4400" dirty="0">
                <a:solidFill>
                  <a:prstClr val="black"/>
                </a:solidFill>
              </a:rPr>
            </a:br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6021288"/>
            <a:ext cx="36875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prstClr val="black"/>
                </a:solidFill>
              </a:rPr>
              <a:t> Zdroje obrázků: http://office.</a:t>
            </a:r>
            <a:r>
              <a:rPr lang="cs-CZ" sz="2000" dirty="0" err="1">
                <a:solidFill>
                  <a:prstClr val="black"/>
                </a:solidFill>
              </a:rPr>
              <a:t>microsoft.com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21"/>
          <p:cNvGrpSpPr/>
          <p:nvPr/>
        </p:nvGrpSpPr>
        <p:grpSpPr>
          <a:xfrm>
            <a:off x="0" y="0"/>
            <a:ext cx="8964488" cy="6472040"/>
            <a:chOff x="0" y="0"/>
            <a:chExt cx="8964488" cy="6472040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8100392" y="3140968"/>
              <a:ext cx="864096" cy="14736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9"/>
            <p:cNvGrpSpPr/>
            <p:nvPr/>
          </p:nvGrpSpPr>
          <p:grpSpPr>
            <a:xfrm>
              <a:off x="0" y="0"/>
              <a:ext cx="8512174" cy="6472040"/>
              <a:chOff x="251520" y="0"/>
              <a:chExt cx="8512174" cy="6472040"/>
            </a:xfrm>
          </p:grpSpPr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 flipH="1">
                <a:off x="7308304" y="1196752"/>
                <a:ext cx="1455390" cy="18383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4" name="Skupina 21"/>
              <p:cNvGrpSpPr/>
              <p:nvPr/>
            </p:nvGrpSpPr>
            <p:grpSpPr>
              <a:xfrm>
                <a:off x="251520" y="0"/>
                <a:ext cx="2736304" cy="6381328"/>
                <a:chOff x="-2484784" y="476672"/>
                <a:chExt cx="1834364" cy="5198924"/>
              </a:xfrm>
            </p:grpSpPr>
            <p:pic>
              <p:nvPicPr>
                <p:cNvPr id="5" name="Picture 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19783" r="18669"/>
                <a:stretch>
                  <a:fillRect/>
                </a:stretch>
              </p:blipFill>
              <p:spPr bwMode="auto">
                <a:xfrm>
                  <a:off x="-2484784" y="1916832"/>
                  <a:ext cx="1834364" cy="3758764"/>
                </a:xfrm>
                <a:prstGeom prst="rect">
                  <a:avLst/>
                </a:prstGeom>
                <a:noFill/>
              </p:spPr>
            </p:pic>
            <p:pic>
              <p:nvPicPr>
                <p:cNvPr id="6" name="Picture 28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-2340768" y="476672"/>
                  <a:ext cx="1467372" cy="1656184"/>
                </a:xfrm>
                <a:prstGeom prst="ellipse">
                  <a:avLst/>
                </a:prstGeom>
                <a:noFill/>
              </p:spPr>
            </p:pic>
          </p:grpSp>
          <p:grpSp>
            <p:nvGrpSpPr>
              <p:cNvPr id="7" name="Skupina 11"/>
              <p:cNvGrpSpPr/>
              <p:nvPr/>
            </p:nvGrpSpPr>
            <p:grpSpPr>
              <a:xfrm>
                <a:off x="2833727" y="2204864"/>
                <a:ext cx="3249821" cy="2216060"/>
                <a:chOff x="5402950" y="620688"/>
                <a:chExt cx="3676578" cy="2252147"/>
              </a:xfrm>
            </p:grpSpPr>
            <p:pic>
              <p:nvPicPr>
                <p:cNvPr id="13" name="Picture 12" descr="domácnost,gau&amp;ccaron;e,nábytek,pohovky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11507" t="13957" b="13934"/>
                <a:stretch>
                  <a:fillRect/>
                </a:stretch>
              </p:blipFill>
              <p:spPr bwMode="auto">
                <a:xfrm rot="21336361">
                  <a:off x="5402950" y="1048740"/>
                  <a:ext cx="3676578" cy="1824095"/>
                </a:xfrm>
                <a:prstGeom prst="rect">
                  <a:avLst/>
                </a:prstGeom>
                <a:noFill/>
              </p:spPr>
            </p:pic>
            <p:pic>
              <p:nvPicPr>
                <p:cNvPr id="14" name="Picture 4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 l="20293" t="-7034" r="13376" b="-7714"/>
                <a:stretch>
                  <a:fillRect/>
                </a:stretch>
              </p:blipFill>
              <p:spPr bwMode="auto">
                <a:xfrm>
                  <a:off x="6876256" y="620688"/>
                  <a:ext cx="1036821" cy="1512168"/>
                </a:xfrm>
                <a:prstGeom prst="ellipse">
                  <a:avLst/>
                </a:prstGeom>
                <a:noFill/>
              </p:spPr>
            </p:pic>
            <p:pic>
              <p:nvPicPr>
                <p:cNvPr id="15" name="Picture 24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 l="11550" t="-5512" r="13377"/>
                <a:stretch>
                  <a:fillRect/>
                </a:stretch>
              </p:blipFill>
              <p:spPr bwMode="auto">
                <a:xfrm flipH="1">
                  <a:off x="5940152" y="620688"/>
                  <a:ext cx="936104" cy="1378294"/>
                </a:xfrm>
                <a:prstGeom prst="ellipse">
                  <a:avLst/>
                </a:prstGeom>
                <a:noFill/>
              </p:spPr>
            </p:pic>
          </p:grpSp>
          <p:pic>
            <p:nvPicPr>
              <p:cNvPr id="19" name="Picture 22" descr="Zobrazit podrobnosti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l="12409" r="13137"/>
              <a:stretch>
                <a:fillRect/>
              </a:stretch>
            </p:blipFill>
            <p:spPr bwMode="auto">
              <a:xfrm>
                <a:off x="5724128" y="1484784"/>
                <a:ext cx="1728192" cy="3168352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20" name="Picture 20" descr="zavazadla,o&amp;rcaron;ezané snímky,o&amp;rcaron;ezané obrázky,mezinárodní,mezinárodní cesty,cesty,PNG,kufry,pr&amp;uring;hledné pozadí,cestovat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 l="6250" t="12500" r="6250" b="9375"/>
              <a:stretch>
                <a:fillRect/>
              </a:stretch>
            </p:blipFill>
            <p:spPr bwMode="auto">
              <a:xfrm>
                <a:off x="503040" y="5373216"/>
                <a:ext cx="1462316" cy="1098824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11" name="Picture 10" descr="domácnost,k&amp;rcaron;esla,nábytek,nábytky,pohodlná k&amp;rcaron;esla,&amp;zcaron;idle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 l="7881" b="3644"/>
              <a:stretch>
                <a:fillRect/>
              </a:stretch>
            </p:blipFill>
            <p:spPr bwMode="auto">
              <a:xfrm flipH="1">
                <a:off x="7271792" y="2348880"/>
                <a:ext cx="1440944" cy="2232248"/>
              </a:xfrm>
              <a:prstGeom prst="rect">
                <a:avLst/>
              </a:prstGeom>
              <a:noFill/>
            </p:spPr>
          </p:pic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3563888" y="500309"/>
                <a:ext cx="936104" cy="1393703"/>
              </a:xfrm>
              <a:prstGeom prst="rect">
                <a:avLst/>
              </a:prstGeom>
              <a:ln w="190500" cap="sq">
                <a:solidFill>
                  <a:srgbClr val="C8C6BD"/>
                </a:solidFill>
                <a:prstDash val="solid"/>
                <a:miter lim="800000"/>
              </a:ln>
              <a:effectLst>
                <a:outerShdw blurRad="254000" algn="bl" rotWithShape="0">
                  <a:srgbClr val="000000">
                    <a:alpha val="43000"/>
                  </a:srgbClr>
                </a:outerShdw>
              </a:effectLst>
              <a:scene3d>
                <a:camera prst="perspectiveFront" fov="5400000"/>
                <a:lightRig rig="threePt" dir="t">
                  <a:rot lat="0" lon="0" rev="2100000"/>
                </a:lightRig>
              </a:scene3d>
              <a:sp3d extrusionH="25400">
                <a:bevelT w="304800" h="152400" prst="hardEdge"/>
                <a:extrusionClr>
                  <a:srgbClr val="000000"/>
                </a:extrusionClr>
              </a:sp3d>
            </p:spPr>
          </p:pic>
          <p:pic>
            <p:nvPicPr>
              <p:cNvPr id="1030" name="Picture 6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7020272" y="4077072"/>
                <a:ext cx="1080120" cy="1064645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31" name="Picture 7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 l="6672" t="127"/>
              <a:stretch>
                <a:fillRect/>
              </a:stretch>
            </p:blipFill>
            <p:spPr bwMode="auto">
              <a:xfrm>
                <a:off x="1619672" y="4077072"/>
                <a:ext cx="1676400" cy="216024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9" name="TextovéPole 28"/>
          <p:cNvSpPr txBox="1"/>
          <p:nvPr/>
        </p:nvSpPr>
        <p:spPr>
          <a:xfrm>
            <a:off x="3131840" y="5589240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prstClr val="black"/>
                </a:solidFill>
              </a:rPr>
              <a:t> </a:t>
            </a:r>
            <a:endParaRPr lang="de-DE" sz="4000" dirty="0">
              <a:solidFill>
                <a:prstClr val="black"/>
              </a:solidFill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5" cstate="print"/>
          <a:srcRect l="18500" r="18500"/>
          <a:stretch>
            <a:fillRect/>
          </a:stretch>
        </p:blipFill>
        <p:spPr bwMode="auto">
          <a:xfrm>
            <a:off x="5868144" y="260648"/>
            <a:ext cx="1016584" cy="151216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404664"/>
            <a:ext cx="7344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6000" dirty="0" err="1">
                <a:solidFill>
                  <a:prstClr val="black"/>
                </a:solidFill>
              </a:rPr>
              <a:t>Richtig</a:t>
            </a:r>
            <a:r>
              <a:rPr lang="cs-CZ" sz="6000" dirty="0">
                <a:solidFill>
                  <a:prstClr val="black"/>
                </a:solidFill>
              </a:rPr>
              <a:t> oder </a:t>
            </a:r>
            <a:r>
              <a:rPr lang="cs-CZ" sz="6000" dirty="0" err="1" smtClean="0">
                <a:solidFill>
                  <a:prstClr val="black"/>
                </a:solidFill>
              </a:rPr>
              <a:t>falsch</a:t>
            </a:r>
            <a:r>
              <a:rPr lang="cs-CZ" sz="6000" dirty="0" smtClean="0">
                <a:solidFill>
                  <a:prstClr val="black"/>
                </a:solidFill>
              </a:rPr>
              <a:t>?</a:t>
            </a:r>
            <a:endParaRPr lang="de-DE" sz="6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484784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Die </a:t>
            </a:r>
            <a:r>
              <a:rPr lang="cs-CZ" sz="4400" dirty="0" err="1">
                <a:solidFill>
                  <a:prstClr val="black"/>
                </a:solidFill>
              </a:rPr>
              <a:t>Katze</a:t>
            </a:r>
            <a:r>
              <a:rPr lang="cs-CZ" sz="4400" dirty="0">
                <a:solidFill>
                  <a:prstClr val="black"/>
                </a:solidFill>
              </a:rPr>
              <a:t>  </a:t>
            </a:r>
            <a:r>
              <a:rPr lang="cs-CZ" sz="4400" dirty="0" err="1">
                <a:solidFill>
                  <a:prstClr val="black"/>
                </a:solidFill>
              </a:rPr>
              <a:t>sitzt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neben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 err="1">
                <a:solidFill>
                  <a:prstClr val="black"/>
                </a:solidFill>
              </a:rPr>
              <a:t>Hund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04456"/>
            <a:chOff x="539552" y="2492896"/>
            <a:chExt cx="6624736" cy="4104456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04456"/>
              <a:chOff x="467544" y="2564904"/>
              <a:chExt cx="6120680" cy="4104456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04456"/>
                <a:chOff x="251520" y="0"/>
                <a:chExt cx="8892480" cy="6279206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279206"/>
                  <a:chOff x="-2484784" y="476672"/>
                  <a:chExt cx="1834364" cy="5115724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733166"/>
                    <a:ext cx="1834364" cy="3859230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356137" y="5177591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028384" y="594928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323528" y="404664"/>
            <a:ext cx="720080" cy="6480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404664"/>
            <a:ext cx="7344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6000" dirty="0" err="1">
                <a:solidFill>
                  <a:prstClr val="black"/>
                </a:solidFill>
              </a:rPr>
              <a:t>Richtig</a:t>
            </a:r>
            <a:r>
              <a:rPr lang="cs-CZ" sz="6000" dirty="0">
                <a:solidFill>
                  <a:prstClr val="black"/>
                </a:solidFill>
              </a:rPr>
              <a:t> oder </a:t>
            </a:r>
            <a:r>
              <a:rPr lang="cs-CZ" sz="6000" dirty="0" err="1" smtClean="0">
                <a:solidFill>
                  <a:prstClr val="black"/>
                </a:solidFill>
              </a:rPr>
              <a:t>falsch</a:t>
            </a:r>
            <a:r>
              <a:rPr lang="cs-CZ" sz="6000" dirty="0" smtClean="0">
                <a:solidFill>
                  <a:prstClr val="black"/>
                </a:solidFill>
              </a:rPr>
              <a:t>?</a:t>
            </a:r>
            <a:endParaRPr lang="de-DE" sz="6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484784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Über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 err="1">
                <a:solidFill>
                  <a:prstClr val="black"/>
                </a:solidFill>
              </a:rPr>
              <a:t>Sessel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hängt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Bild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74640"/>
            <a:chOff x="539552" y="2492896"/>
            <a:chExt cx="6624736" cy="417464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74640"/>
              <a:chOff x="467544" y="2564904"/>
              <a:chExt cx="6120680" cy="4174640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74640"/>
                <a:chOff x="251520" y="0"/>
                <a:chExt cx="8892480" cy="6386577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279205"/>
                  <a:chOff x="-2484784" y="476672"/>
                  <a:chExt cx="1834364" cy="5115723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2"/>
                    <a:ext cx="1834364" cy="3675563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774607" y="5287752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716164" y="4186137"/>
                  <a:ext cx="1676399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028384" y="5877272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323528" y="404664"/>
            <a:ext cx="648072" cy="6480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2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35896" y="0"/>
            <a:ext cx="53285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 smtClean="0">
                <a:solidFill>
                  <a:prstClr val="black"/>
                </a:solidFill>
              </a:rPr>
              <a:t>falsch</a:t>
            </a:r>
            <a:r>
              <a:rPr lang="cs-CZ" sz="4000" dirty="0" smtClean="0">
                <a:solidFill>
                  <a:prstClr val="black"/>
                </a:solidFill>
              </a:rPr>
              <a:t>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052736"/>
            <a:ext cx="80648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>
                <a:solidFill>
                  <a:prstClr val="black"/>
                </a:solidFill>
              </a:rPr>
              <a:t>An</a:t>
            </a:r>
            <a:r>
              <a:rPr lang="cs-CZ" sz="4400" dirty="0">
                <a:solidFill>
                  <a:prstClr val="black"/>
                </a:solidFill>
              </a:rPr>
              <a:t> der </a:t>
            </a:r>
            <a:r>
              <a:rPr lang="cs-CZ" sz="4400" dirty="0" err="1">
                <a:solidFill>
                  <a:prstClr val="black"/>
                </a:solidFill>
              </a:rPr>
              <a:t>Wand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ist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Bild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mit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</a:p>
          <a:p>
            <a:r>
              <a:rPr lang="cs-CZ" sz="4400" dirty="0" err="1">
                <a:solidFill>
                  <a:prstClr val="black"/>
                </a:solidFill>
              </a:rPr>
              <a:t>einem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Haus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74640"/>
            <a:chOff x="539552" y="2492896"/>
            <a:chExt cx="6624736" cy="417464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74640"/>
              <a:chOff x="467544" y="2564904"/>
              <a:chExt cx="6120680" cy="4174640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74640"/>
                <a:chOff x="251520" y="0"/>
                <a:chExt cx="8892480" cy="6386577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169045"/>
                  <a:chOff x="-2484784" y="476672"/>
                  <a:chExt cx="1834364" cy="502597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58581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460755" y="5287752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56447"/>
                  <a:ext cx="1046174" cy="1557579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028384" y="594928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323528" y="332656"/>
            <a:ext cx="720080" cy="6480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3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404664"/>
            <a:ext cx="7344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6000" dirty="0" err="1">
                <a:solidFill>
                  <a:prstClr val="black"/>
                </a:solidFill>
              </a:rPr>
              <a:t>Richtig</a:t>
            </a:r>
            <a:r>
              <a:rPr lang="cs-CZ" sz="6000" dirty="0">
                <a:solidFill>
                  <a:prstClr val="black"/>
                </a:solidFill>
              </a:rPr>
              <a:t> oder </a:t>
            </a:r>
            <a:r>
              <a:rPr lang="cs-CZ" sz="6000" dirty="0" err="1" smtClean="0">
                <a:solidFill>
                  <a:prstClr val="black"/>
                </a:solidFill>
              </a:rPr>
              <a:t>falsch</a:t>
            </a:r>
            <a:r>
              <a:rPr lang="cs-CZ" sz="6000" dirty="0" smtClean="0">
                <a:solidFill>
                  <a:prstClr val="black"/>
                </a:solidFill>
              </a:rPr>
              <a:t>?</a:t>
            </a:r>
            <a:endParaRPr lang="de-DE" sz="6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484784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   </a:t>
            </a:r>
            <a:r>
              <a:rPr lang="cs-CZ" sz="4400" err="1">
                <a:solidFill>
                  <a:prstClr val="black"/>
                </a:solidFill>
              </a:rPr>
              <a:t>Auf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>
                <a:solidFill>
                  <a:prstClr val="black"/>
                </a:solidFill>
              </a:rPr>
              <a:t>Sofa </a:t>
            </a:r>
            <a:r>
              <a:rPr lang="cs-CZ" sz="4400" dirty="0" err="1">
                <a:solidFill>
                  <a:prstClr val="black"/>
                </a:solidFill>
              </a:rPr>
              <a:t>sitzt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eine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Puppe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02632"/>
            <a:chOff x="539552" y="2492896"/>
            <a:chExt cx="6624736" cy="41026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02632"/>
              <a:chOff x="467544" y="2564904"/>
              <a:chExt cx="6120680" cy="4102632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02632"/>
                <a:chOff x="251520" y="0"/>
                <a:chExt cx="8892480" cy="627641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169045"/>
                  <a:chOff x="-2484784" y="476672"/>
                  <a:chExt cx="1834364" cy="502597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58581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460755" y="5177590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323528" y="404664"/>
            <a:ext cx="792088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4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404664"/>
            <a:ext cx="7344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6000" dirty="0" err="1">
                <a:solidFill>
                  <a:prstClr val="black"/>
                </a:solidFill>
              </a:rPr>
              <a:t>Richtig</a:t>
            </a:r>
            <a:r>
              <a:rPr lang="cs-CZ" sz="6000" dirty="0">
                <a:solidFill>
                  <a:prstClr val="black"/>
                </a:solidFill>
              </a:rPr>
              <a:t> oder </a:t>
            </a:r>
            <a:r>
              <a:rPr lang="cs-CZ" sz="6000" dirty="0" err="1">
                <a:solidFill>
                  <a:prstClr val="black"/>
                </a:solidFill>
              </a:rPr>
              <a:t>falsch</a:t>
            </a:r>
            <a:r>
              <a:rPr lang="cs-CZ" sz="6000" dirty="0">
                <a:solidFill>
                  <a:prstClr val="black"/>
                </a:solidFill>
              </a:rPr>
              <a:t> ?</a:t>
            </a:r>
            <a:endParaRPr lang="de-DE" sz="6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484784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  </a:t>
            </a:r>
            <a:r>
              <a:rPr lang="cs-CZ" sz="4400" dirty="0" err="1">
                <a:solidFill>
                  <a:prstClr val="black"/>
                </a:solidFill>
              </a:rPr>
              <a:t>Neben</a:t>
            </a:r>
            <a:r>
              <a:rPr lang="cs-CZ" sz="4400" dirty="0">
                <a:solidFill>
                  <a:prstClr val="black"/>
                </a:solidFill>
              </a:rPr>
              <a:t> der </a:t>
            </a:r>
            <a:r>
              <a:rPr lang="cs-CZ" sz="4400" dirty="0" err="1">
                <a:solidFill>
                  <a:prstClr val="black"/>
                </a:solidFill>
              </a:rPr>
              <a:t>Puppe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liegt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Ball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02632"/>
            <a:chOff x="539552" y="2492896"/>
            <a:chExt cx="6624736" cy="41026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02632"/>
              <a:chOff x="467544" y="2564904"/>
              <a:chExt cx="6120680" cy="4102632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02632"/>
                <a:chOff x="251520" y="0"/>
                <a:chExt cx="8892480" cy="627641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5948722"/>
                  <a:chOff x="-2484784" y="476672"/>
                  <a:chExt cx="1834364" cy="4846476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40631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565372" y="5177590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00392" y="6021288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323528" y="404664"/>
            <a:ext cx="720080" cy="6480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5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79912" y="18864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>
                <a:solidFill>
                  <a:prstClr val="black"/>
                </a:solidFill>
              </a:rPr>
              <a:t>falsch</a:t>
            </a:r>
            <a:r>
              <a:rPr lang="cs-CZ" sz="4000" dirty="0">
                <a:solidFill>
                  <a:prstClr val="black"/>
                </a:solidFill>
              </a:rPr>
              <a:t> 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980728"/>
            <a:ext cx="80648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Der </a:t>
            </a:r>
            <a:r>
              <a:rPr lang="cs-CZ" sz="4400" dirty="0" err="1">
                <a:solidFill>
                  <a:prstClr val="black"/>
                </a:solidFill>
              </a:rPr>
              <a:t>Teddy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sitzt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auf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>
                <a:solidFill>
                  <a:prstClr val="black"/>
                </a:solidFill>
              </a:rPr>
              <a:t>Sofa </a:t>
            </a:r>
            <a:r>
              <a:rPr lang="cs-CZ" sz="4400" dirty="0" err="1">
                <a:solidFill>
                  <a:prstClr val="black"/>
                </a:solidFill>
              </a:rPr>
              <a:t>neben</a:t>
            </a:r>
            <a:r>
              <a:rPr lang="cs-CZ" sz="4400" dirty="0">
                <a:solidFill>
                  <a:prstClr val="black"/>
                </a:solidFill>
              </a:rPr>
              <a:t> der </a:t>
            </a:r>
            <a:r>
              <a:rPr lang="cs-CZ" sz="4400" dirty="0" err="1">
                <a:solidFill>
                  <a:prstClr val="black"/>
                </a:solidFill>
              </a:rPr>
              <a:t>Puppe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971600" y="2492896"/>
            <a:ext cx="6624736" cy="4102632"/>
            <a:chOff x="539552" y="2492896"/>
            <a:chExt cx="6624736" cy="41026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02632"/>
              <a:chOff x="467544" y="2564904"/>
              <a:chExt cx="6120680" cy="4102632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02632"/>
                <a:chOff x="251520" y="0"/>
                <a:chExt cx="8892480" cy="627641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5838560"/>
                  <a:chOff x="-2484784" y="476672"/>
                  <a:chExt cx="1834364" cy="4756726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31656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565372" y="5177590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00392" y="6021288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648072" cy="57606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6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427984" y="0"/>
            <a:ext cx="47160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>
                <a:solidFill>
                  <a:prstClr val="black"/>
                </a:solidFill>
              </a:rPr>
              <a:t>falsch</a:t>
            </a:r>
            <a:r>
              <a:rPr lang="cs-CZ" sz="4000" dirty="0">
                <a:solidFill>
                  <a:prstClr val="black"/>
                </a:solidFill>
              </a:rPr>
              <a:t> 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980728"/>
            <a:ext cx="80648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Neben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>
                <a:solidFill>
                  <a:prstClr val="black"/>
                </a:solidFill>
              </a:rPr>
              <a:t>Sofa </a:t>
            </a:r>
            <a:r>
              <a:rPr lang="cs-CZ" sz="4400" dirty="0" err="1">
                <a:solidFill>
                  <a:prstClr val="black"/>
                </a:solidFill>
              </a:rPr>
              <a:t>steht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Bücherregal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02632"/>
            <a:chOff x="539552" y="2492896"/>
            <a:chExt cx="6624736" cy="41026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02632"/>
              <a:chOff x="467544" y="2564904"/>
              <a:chExt cx="6120680" cy="4102632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02632"/>
                <a:chOff x="251520" y="0"/>
                <a:chExt cx="8892480" cy="627641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058883"/>
                  <a:chOff x="-2484784" y="476672"/>
                  <a:chExt cx="1834364" cy="493622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49606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356137" y="5177590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1520" y="188640"/>
            <a:ext cx="648072" cy="6926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7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031432" y="0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 smtClean="0">
                <a:solidFill>
                  <a:prstClr val="black"/>
                </a:solidFill>
              </a:rPr>
              <a:t>falsch</a:t>
            </a:r>
            <a:r>
              <a:rPr lang="cs-CZ" sz="4000" dirty="0" smtClean="0">
                <a:solidFill>
                  <a:prstClr val="black"/>
                </a:solidFill>
              </a:rPr>
              <a:t>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836712"/>
            <a:ext cx="86044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Das</a:t>
            </a:r>
            <a:r>
              <a:rPr lang="cs-CZ" sz="4400" dirty="0">
                <a:solidFill>
                  <a:prstClr val="black"/>
                </a:solidFill>
              </a:rPr>
              <a:t> Sofa </a:t>
            </a:r>
            <a:r>
              <a:rPr lang="cs-CZ" sz="4400" dirty="0" err="1">
                <a:solidFill>
                  <a:prstClr val="black"/>
                </a:solidFill>
              </a:rPr>
              <a:t>steht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zwischen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 err="1">
                <a:solidFill>
                  <a:prstClr val="black"/>
                </a:solidFill>
              </a:rPr>
              <a:t>Schrank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und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einem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Bücherschrank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02632"/>
            <a:chOff x="539552" y="2492896"/>
            <a:chExt cx="6624736" cy="41026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02632"/>
              <a:chOff x="467544" y="2564904"/>
              <a:chExt cx="6120680" cy="4102632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02632"/>
                <a:chOff x="251520" y="0"/>
                <a:chExt cx="8892480" cy="627641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169045"/>
                  <a:chOff x="-2484784" y="476672"/>
                  <a:chExt cx="1834364" cy="502597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58581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460755" y="5177590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323528" y="188640"/>
            <a:ext cx="720080" cy="6480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8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404664"/>
            <a:ext cx="7344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6000" dirty="0" err="1">
                <a:solidFill>
                  <a:prstClr val="black"/>
                </a:solidFill>
              </a:rPr>
              <a:t>Richtig</a:t>
            </a:r>
            <a:r>
              <a:rPr lang="cs-CZ" sz="6000" dirty="0">
                <a:solidFill>
                  <a:prstClr val="black"/>
                </a:solidFill>
              </a:rPr>
              <a:t> oder </a:t>
            </a:r>
            <a:r>
              <a:rPr lang="cs-CZ" sz="6000" dirty="0" err="1" smtClean="0">
                <a:solidFill>
                  <a:prstClr val="black"/>
                </a:solidFill>
              </a:rPr>
              <a:t>falsch</a:t>
            </a:r>
            <a:r>
              <a:rPr lang="cs-CZ" sz="6000" dirty="0" smtClean="0">
                <a:solidFill>
                  <a:prstClr val="black"/>
                </a:solidFill>
              </a:rPr>
              <a:t>?</a:t>
            </a:r>
            <a:endParaRPr lang="de-DE" sz="6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484784"/>
            <a:ext cx="77048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Vor </a:t>
            </a:r>
            <a:r>
              <a:rPr lang="cs-CZ" sz="4400" dirty="0" err="1">
                <a:solidFill>
                  <a:prstClr val="black"/>
                </a:solidFill>
              </a:rPr>
              <a:t>dem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Sessel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liegt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 </a:t>
            </a:r>
            <a:r>
              <a:rPr lang="cs-CZ" sz="4400" dirty="0" err="1">
                <a:solidFill>
                  <a:prstClr val="black"/>
                </a:solidFill>
              </a:rPr>
              <a:t>Hund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74640"/>
            <a:chOff x="539552" y="2492896"/>
            <a:chExt cx="6624736" cy="417464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74640"/>
              <a:chOff x="467544" y="2564904"/>
              <a:chExt cx="6120680" cy="4174640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74640"/>
                <a:chOff x="251520" y="0"/>
                <a:chExt cx="8892480" cy="6386577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169045"/>
                  <a:chOff x="-2484784" y="476672"/>
                  <a:chExt cx="1834364" cy="502597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58581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460755" y="5287752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00392" y="594928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323528" y="404664"/>
            <a:ext cx="576064" cy="57606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9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 smtClean="0">
                <a:solidFill>
                  <a:prstClr val="black"/>
                </a:solidFill>
              </a:rPr>
              <a:t>falsch</a:t>
            </a:r>
            <a:r>
              <a:rPr lang="cs-CZ" sz="4000" dirty="0" smtClean="0">
                <a:solidFill>
                  <a:prstClr val="black"/>
                </a:solidFill>
              </a:rPr>
              <a:t>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268760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In </a:t>
            </a:r>
            <a:r>
              <a:rPr lang="cs-CZ" sz="4400" dirty="0" err="1">
                <a:solidFill>
                  <a:prstClr val="black"/>
                </a:solidFill>
              </a:rPr>
              <a:t>dem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Raum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sind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zwei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Hunde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74640"/>
            <a:chOff x="539552" y="2492896"/>
            <a:chExt cx="6624736" cy="417464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74640"/>
              <a:chOff x="467544" y="2564904"/>
              <a:chExt cx="6120680" cy="4174640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74640"/>
                <a:chOff x="251520" y="0"/>
                <a:chExt cx="8892480" cy="6386577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169045"/>
                  <a:chOff x="-2484784" y="476672"/>
                  <a:chExt cx="1834364" cy="502597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58581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565372" y="5287752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00392" y="6021288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611560" y="188640"/>
            <a:ext cx="1008112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10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>
                <a:solidFill>
                  <a:prstClr val="black"/>
                </a:solidFill>
              </a:rPr>
              <a:t>falsch</a:t>
            </a:r>
            <a:r>
              <a:rPr lang="cs-CZ" sz="4000" dirty="0">
                <a:solidFill>
                  <a:prstClr val="black"/>
                </a:solidFill>
              </a:rPr>
              <a:t> 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980728"/>
            <a:ext cx="77768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Der </a:t>
            </a:r>
            <a:r>
              <a:rPr lang="cs-CZ" sz="4400" dirty="0" err="1">
                <a:solidFill>
                  <a:prstClr val="black"/>
                </a:solidFill>
              </a:rPr>
              <a:t>Bücherschrank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steht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neben</a:t>
            </a:r>
            <a:r>
              <a:rPr lang="cs-CZ" sz="4400" dirty="0">
                <a:solidFill>
                  <a:prstClr val="black"/>
                </a:solidFill>
              </a:rPr>
              <a:t> der </a:t>
            </a:r>
            <a:r>
              <a:rPr lang="cs-CZ" sz="4400" dirty="0" err="1">
                <a:solidFill>
                  <a:prstClr val="black"/>
                </a:solidFill>
              </a:rPr>
              <a:t>Tür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76463"/>
            <a:chOff x="539552" y="2492896"/>
            <a:chExt cx="6624736" cy="417646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76463"/>
              <a:chOff x="467544" y="2564904"/>
              <a:chExt cx="6120680" cy="4176463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76463"/>
                <a:chOff x="251520" y="0"/>
                <a:chExt cx="8892480" cy="638936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389365"/>
                  <a:chOff x="-2484784" y="476672"/>
                  <a:chExt cx="1834364" cy="5205472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2"/>
                    <a:ext cx="1834364" cy="3765312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460755" y="5287752"/>
                  <a:ext cx="1462316" cy="1098824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00392" y="5877272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1080120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11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 smtClean="0">
                <a:solidFill>
                  <a:prstClr val="black"/>
                </a:solidFill>
              </a:rPr>
              <a:t>falsch</a:t>
            </a:r>
            <a:r>
              <a:rPr lang="cs-CZ" sz="4000" dirty="0" smtClean="0">
                <a:solidFill>
                  <a:prstClr val="black"/>
                </a:solidFill>
              </a:rPr>
              <a:t>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196752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Hinter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 err="1">
                <a:solidFill>
                  <a:prstClr val="black"/>
                </a:solidFill>
              </a:rPr>
              <a:t>Sessel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steht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Koffer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74640"/>
            <a:chOff x="539552" y="2492896"/>
            <a:chExt cx="6624736" cy="417464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74640"/>
              <a:chOff x="467544" y="2564904"/>
              <a:chExt cx="6120680" cy="4174640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74640"/>
                <a:chOff x="251520" y="0"/>
                <a:chExt cx="8892480" cy="6386577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169045"/>
                  <a:chOff x="-2484784" y="476672"/>
                  <a:chExt cx="1834364" cy="502597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58581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356137" y="5287752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244408" y="6021288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1008112" cy="6480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12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 smtClean="0">
                <a:solidFill>
                  <a:prstClr val="black"/>
                </a:solidFill>
              </a:rPr>
              <a:t>falsch</a:t>
            </a:r>
            <a:r>
              <a:rPr lang="cs-CZ" sz="4000" dirty="0" smtClean="0">
                <a:solidFill>
                  <a:prstClr val="black"/>
                </a:solidFill>
              </a:rPr>
              <a:t>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268760"/>
            <a:ext cx="8280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Neben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 err="1">
                <a:solidFill>
                  <a:prstClr val="black"/>
                </a:solidFill>
              </a:rPr>
              <a:t>Koffer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sitzt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Hund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74640"/>
            <a:chOff x="539552" y="2492896"/>
            <a:chExt cx="6624736" cy="417464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74640"/>
              <a:chOff x="467544" y="2564904"/>
              <a:chExt cx="6120680" cy="4174640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74640"/>
                <a:chOff x="251520" y="0"/>
                <a:chExt cx="8892480" cy="6386578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279205"/>
                  <a:chOff x="-2484784" y="476672"/>
                  <a:chExt cx="1834364" cy="5115723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2"/>
                    <a:ext cx="1834364" cy="3675563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460755" y="5287753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00392" y="594928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1008112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13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>
                <a:solidFill>
                  <a:prstClr val="black"/>
                </a:solidFill>
              </a:rPr>
              <a:t>falsch</a:t>
            </a:r>
            <a:r>
              <a:rPr lang="cs-CZ" sz="4000" dirty="0">
                <a:solidFill>
                  <a:prstClr val="black"/>
                </a:solidFill>
              </a:rPr>
              <a:t> 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1124744"/>
            <a:ext cx="8460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Hinter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>
                <a:solidFill>
                  <a:prstClr val="black"/>
                </a:solidFill>
              </a:rPr>
              <a:t>Sofa </a:t>
            </a:r>
            <a:r>
              <a:rPr lang="cs-CZ" sz="4400" dirty="0" err="1">
                <a:solidFill>
                  <a:prstClr val="black"/>
                </a:solidFill>
              </a:rPr>
              <a:t>steht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eine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Lampe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467544" y="2492896"/>
            <a:ext cx="7272808" cy="4102632"/>
            <a:chOff x="395536" y="2492896"/>
            <a:chExt cx="6768752" cy="41026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395536" y="2492896"/>
              <a:ext cx="6264696" cy="4102632"/>
              <a:chOff x="323528" y="2564904"/>
              <a:chExt cx="6264696" cy="4102632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323528" y="2564904"/>
                <a:ext cx="6264696" cy="4102632"/>
                <a:chOff x="42285" y="0"/>
                <a:chExt cx="9101715" cy="627641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42285" y="0"/>
                  <a:ext cx="2945539" cy="6169043"/>
                  <a:chOff x="-2625051" y="476672"/>
                  <a:chExt cx="1974631" cy="5025973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625051" y="1916832"/>
                    <a:ext cx="1974631" cy="3585813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460755" y="5177590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1008112" cy="6480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14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>
                <a:solidFill>
                  <a:prstClr val="black"/>
                </a:solidFill>
              </a:rPr>
              <a:t>falsch</a:t>
            </a:r>
            <a:r>
              <a:rPr lang="cs-CZ" sz="4000" dirty="0">
                <a:solidFill>
                  <a:prstClr val="black"/>
                </a:solidFill>
              </a:rPr>
              <a:t> 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268760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Hund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liegt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auf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>
                <a:solidFill>
                  <a:prstClr val="black"/>
                </a:solidFill>
              </a:rPr>
              <a:t>Sofa.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76465"/>
            <a:chOff x="539552" y="2492896"/>
            <a:chExt cx="6624736" cy="417646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76465"/>
              <a:chOff x="467544" y="2564904"/>
              <a:chExt cx="6120680" cy="4176465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76465"/>
                <a:chOff x="251520" y="0"/>
                <a:chExt cx="8892480" cy="6389368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389368"/>
                  <a:chOff x="-2484784" y="476672"/>
                  <a:chExt cx="1834364" cy="5205474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765313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565372" y="5287752"/>
                  <a:ext cx="1462316" cy="1098824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028384" y="594928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1008112" cy="57606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15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 smtClean="0">
                <a:solidFill>
                  <a:prstClr val="black"/>
                </a:solidFill>
              </a:rPr>
              <a:t>falsch</a:t>
            </a:r>
            <a:r>
              <a:rPr lang="cs-CZ" sz="4000" dirty="0" smtClean="0">
                <a:solidFill>
                  <a:prstClr val="black"/>
                </a:solidFill>
              </a:rPr>
              <a:t>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124744"/>
            <a:ext cx="75608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Auf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 err="1">
                <a:solidFill>
                  <a:prstClr val="black"/>
                </a:solidFill>
              </a:rPr>
              <a:t>Tisch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steht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eine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Vase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mit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Blumen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02632"/>
            <a:chOff x="539552" y="2492896"/>
            <a:chExt cx="6624736" cy="41026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02632"/>
              <a:chOff x="467544" y="2564904"/>
              <a:chExt cx="6120680" cy="4102632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02632"/>
                <a:chOff x="251520" y="0"/>
                <a:chExt cx="8892480" cy="627641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169045"/>
                  <a:chOff x="-2484784" y="476672"/>
                  <a:chExt cx="1834364" cy="502597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58581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669990" y="5177590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00392" y="594928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1080120" cy="6480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16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 smtClean="0">
                <a:solidFill>
                  <a:prstClr val="black"/>
                </a:solidFill>
              </a:rPr>
              <a:t>falsch</a:t>
            </a:r>
            <a:r>
              <a:rPr lang="cs-CZ" sz="4000" dirty="0" smtClean="0">
                <a:solidFill>
                  <a:prstClr val="black"/>
                </a:solidFill>
              </a:rPr>
              <a:t>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268760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>
                <a:solidFill>
                  <a:prstClr val="black"/>
                </a:solidFill>
              </a:rPr>
              <a:t>In dem </a:t>
            </a:r>
            <a:r>
              <a:rPr lang="cs-CZ" sz="4400" dirty="0" err="1">
                <a:solidFill>
                  <a:prstClr val="black"/>
                </a:solidFill>
              </a:rPr>
              <a:t>Raum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ist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kein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Tisch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1043608" y="2492896"/>
            <a:ext cx="6624736" cy="4102632"/>
            <a:chOff x="539552" y="2492896"/>
            <a:chExt cx="6624736" cy="41026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539552" y="2492896"/>
              <a:ext cx="6120680" cy="4102632"/>
              <a:chOff x="467544" y="2564904"/>
              <a:chExt cx="6120680" cy="4102632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467544" y="2564904"/>
                <a:ext cx="6120680" cy="4102632"/>
                <a:chOff x="251520" y="0"/>
                <a:chExt cx="8892480" cy="6276415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251520" y="0"/>
                  <a:ext cx="2736304" cy="6169045"/>
                  <a:chOff x="-2484784" y="476672"/>
                  <a:chExt cx="1834364" cy="5025975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484784" y="1916833"/>
                    <a:ext cx="1834364" cy="358581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460755" y="5177590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100392" y="594928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1080120" cy="57606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17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3400" y="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prstClr val="black"/>
                </a:solidFill>
              </a:rPr>
              <a:t>    </a:t>
            </a:r>
            <a:r>
              <a:rPr lang="cs-CZ" sz="4000" dirty="0" err="1">
                <a:solidFill>
                  <a:prstClr val="black"/>
                </a:solidFill>
              </a:rPr>
              <a:t>Richtig</a:t>
            </a:r>
            <a:r>
              <a:rPr lang="cs-CZ" sz="4000" dirty="0">
                <a:solidFill>
                  <a:prstClr val="black"/>
                </a:solidFill>
              </a:rPr>
              <a:t> oder </a:t>
            </a:r>
            <a:r>
              <a:rPr lang="cs-CZ" sz="4000" dirty="0" err="1" smtClean="0">
                <a:solidFill>
                  <a:prstClr val="black"/>
                </a:solidFill>
              </a:rPr>
              <a:t>falsch</a:t>
            </a:r>
            <a:r>
              <a:rPr lang="cs-CZ" sz="4000" dirty="0" smtClean="0">
                <a:solidFill>
                  <a:prstClr val="black"/>
                </a:solidFill>
              </a:rPr>
              <a:t>?</a:t>
            </a:r>
            <a:endParaRPr lang="de-DE" sz="40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268760"/>
            <a:ext cx="81369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err="1">
                <a:solidFill>
                  <a:prstClr val="black"/>
                </a:solidFill>
              </a:rPr>
              <a:t>Hinter</a:t>
            </a:r>
            <a:r>
              <a:rPr lang="cs-CZ" sz="4400">
                <a:solidFill>
                  <a:prstClr val="black"/>
                </a:solidFill>
              </a:rPr>
              <a:t> dem </a:t>
            </a:r>
            <a:r>
              <a:rPr lang="cs-CZ" sz="4400" dirty="0" err="1">
                <a:solidFill>
                  <a:prstClr val="black"/>
                </a:solidFill>
              </a:rPr>
              <a:t>Sessel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sitzt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ein</a:t>
            </a:r>
            <a:r>
              <a:rPr lang="cs-CZ" sz="4400" dirty="0">
                <a:solidFill>
                  <a:prstClr val="black"/>
                </a:solidFill>
              </a:rPr>
              <a:t> </a:t>
            </a:r>
            <a:r>
              <a:rPr lang="cs-CZ" sz="4400" dirty="0" err="1">
                <a:solidFill>
                  <a:prstClr val="black"/>
                </a:solidFill>
              </a:rPr>
              <a:t>Hund</a:t>
            </a:r>
            <a:r>
              <a:rPr lang="cs-CZ" sz="4400" dirty="0">
                <a:solidFill>
                  <a:prstClr val="black"/>
                </a:solidFill>
              </a:rPr>
              <a:t>.</a:t>
            </a:r>
            <a:endParaRPr lang="de-DE" sz="4400" dirty="0">
              <a:solidFill>
                <a:prstClr val="black"/>
              </a:solidFill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827584" y="2492896"/>
            <a:ext cx="6840760" cy="4174640"/>
            <a:chOff x="323528" y="2492896"/>
            <a:chExt cx="6840760" cy="417464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6300192" y="4149080"/>
              <a:ext cx="864096" cy="1257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Skupina 24"/>
            <p:cNvGrpSpPr/>
            <p:nvPr/>
          </p:nvGrpSpPr>
          <p:grpSpPr>
            <a:xfrm>
              <a:off x="323528" y="2492896"/>
              <a:ext cx="6336704" cy="4174640"/>
              <a:chOff x="251520" y="2564904"/>
              <a:chExt cx="6336704" cy="4174640"/>
            </a:xfrm>
          </p:grpSpPr>
          <p:grpSp>
            <p:nvGrpSpPr>
              <p:cNvPr id="6" name="Skupina 29"/>
              <p:cNvGrpSpPr/>
              <p:nvPr/>
            </p:nvGrpSpPr>
            <p:grpSpPr>
              <a:xfrm>
                <a:off x="251520" y="2564904"/>
                <a:ext cx="6336704" cy="4174640"/>
                <a:chOff x="-62332" y="0"/>
                <a:chExt cx="9206332" cy="6386577"/>
              </a:xfrm>
            </p:grpSpPr>
            <p:pic>
              <p:nvPicPr>
                <p:cNvPr id="7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 flipH="1">
                  <a:off x="7679357" y="550807"/>
                  <a:ext cx="1455391" cy="18383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" name="Skupina 21"/>
                <p:cNvGrpSpPr/>
                <p:nvPr/>
              </p:nvGrpSpPr>
              <p:grpSpPr>
                <a:xfrm>
                  <a:off x="-62332" y="0"/>
                  <a:ext cx="3050156" cy="6279206"/>
                  <a:chOff x="-2695184" y="476672"/>
                  <a:chExt cx="2044764" cy="5115724"/>
                </a:xfrm>
              </p:grpSpPr>
              <p:pic>
                <p:nvPicPr>
                  <p:cNvPr id="22" name="Picture 2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 l="19783" r="18669"/>
                  <a:stretch>
                    <a:fillRect/>
                  </a:stretch>
                </p:blipFill>
                <p:spPr bwMode="auto">
                  <a:xfrm>
                    <a:off x="-2695184" y="1916833"/>
                    <a:ext cx="2044764" cy="3675563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28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-2340768" y="476672"/>
                    <a:ext cx="1467372" cy="1656184"/>
                  </a:xfrm>
                  <a:prstGeom prst="ellipse">
                    <a:avLst/>
                  </a:prstGeom>
                  <a:noFill/>
                </p:spPr>
              </p:pic>
            </p:grpSp>
            <p:grpSp>
              <p:nvGrpSpPr>
                <p:cNvPr id="9" name="Skupina 11"/>
                <p:cNvGrpSpPr/>
                <p:nvPr/>
              </p:nvGrpSpPr>
              <p:grpSpPr>
                <a:xfrm>
                  <a:off x="2833727" y="2204864"/>
                  <a:ext cx="3249821" cy="2216060"/>
                  <a:chOff x="5402950" y="620688"/>
                  <a:chExt cx="3676578" cy="2252147"/>
                </a:xfrm>
              </p:grpSpPr>
              <p:pic>
                <p:nvPicPr>
                  <p:cNvPr id="19" name="Picture 12" descr="domácnost,gau&amp;ccaron;e,nábytek,pohovky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1507" t="13957" b="13934"/>
                  <a:stretch>
                    <a:fillRect/>
                  </a:stretch>
                </p:blipFill>
                <p:spPr bwMode="auto">
                  <a:xfrm rot="21336361">
                    <a:off x="5402950" y="1048740"/>
                    <a:ext cx="3676578" cy="1824095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0" name="Picture 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0293" t="-7034" r="13376" b="-7714"/>
                  <a:stretch>
                    <a:fillRect/>
                  </a:stretch>
                </p:blipFill>
                <p:spPr bwMode="auto">
                  <a:xfrm>
                    <a:off x="6876256" y="620688"/>
                    <a:ext cx="1036821" cy="1512168"/>
                  </a:xfrm>
                  <a:prstGeom prst="ellipse">
                    <a:avLst/>
                  </a:prstGeom>
                  <a:noFill/>
                </p:spPr>
              </p:pic>
              <p:pic>
                <p:nvPicPr>
                  <p:cNvPr id="21" name="Picture 24" descr="Zobrazit podrobnosti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l="11550" t="-5512" r="13377"/>
                  <a:stretch>
                    <a:fillRect/>
                  </a:stretch>
                </p:blipFill>
                <p:spPr bwMode="auto">
                  <a:xfrm flipH="1">
                    <a:off x="5940152" y="620688"/>
                    <a:ext cx="936104" cy="1378294"/>
                  </a:xfrm>
                  <a:prstGeom prst="ellipse">
                    <a:avLst/>
                  </a:prstGeom>
                  <a:noFill/>
                </p:spPr>
              </p:pic>
            </p:grpSp>
            <p:pic>
              <p:nvPicPr>
                <p:cNvPr id="10" name="Picture 2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2409" r="13137"/>
                <a:stretch>
                  <a:fillRect/>
                </a:stretch>
              </p:blipFill>
              <p:spPr bwMode="auto">
                <a:xfrm>
                  <a:off x="5724128" y="1484784"/>
                  <a:ext cx="1728192" cy="3168352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1" name="Picture 20" descr="zavazadla,o&amp;rcaron;ezané snímky,o&amp;rcaron;ezané obrázky,mezinárodní,mezinárodní cesty,cesty,PNG,kufry,pr&amp;uring;hledné pozadí,cestovat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 l="6250" t="12500" r="6250" b="9375"/>
                <a:stretch>
                  <a:fillRect/>
                </a:stretch>
              </p:blipFill>
              <p:spPr bwMode="auto">
                <a:xfrm>
                  <a:off x="356138" y="5287752"/>
                  <a:ext cx="1462316" cy="1098825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</p:pic>
            <p:pic>
              <p:nvPicPr>
                <p:cNvPr id="18" name="Picture 10" descr="domácnost,k&amp;rcaron;esla,nábytek,nábytky,pohodlná k&amp;rcaron;esla,&amp;zcaron;idle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 l="8808" b="3644"/>
                <a:stretch>
                  <a:fillRect/>
                </a:stretch>
              </p:blipFill>
              <p:spPr bwMode="auto">
                <a:xfrm flipH="1">
                  <a:off x="7271792" y="1651290"/>
                  <a:ext cx="1872208" cy="292983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3599277" y="220323"/>
                  <a:ext cx="936104" cy="1393703"/>
                </a:xfrm>
                <a:prstGeom prst="rect">
                  <a:avLst/>
                </a:prstGeom>
                <a:ln w="190500" cap="sq">
                  <a:solidFill>
                    <a:srgbClr val="C8C6BD"/>
                  </a:solidFill>
                  <a:prstDash val="solid"/>
                  <a:miter lim="800000"/>
                </a:ln>
                <a:effectLst>
                  <a:outerShdw blurRad="254000" algn="bl" rotWithShape="0">
                    <a:srgbClr val="000000">
                      <a:alpha val="43000"/>
                    </a:srgbClr>
                  </a:outerShdw>
                </a:effectLst>
                <a:scene3d>
                  <a:camera prst="perspectiveFront" fov="5400000"/>
                  <a:lightRig rig="threePt" dir="t">
                    <a:rot lat="0" lon="0" rev="2100000"/>
                  </a:lightRig>
                </a:scene3d>
                <a:sp3d extrusionH="25400">
                  <a:bevelT w="304800" h="152400" prst="hardEdge"/>
                  <a:extrusionClr>
                    <a:srgbClr val="000000"/>
                  </a:extrusionClr>
                </a:sp3d>
              </p:spPr>
            </p:pic>
            <p:pic>
              <p:nvPicPr>
                <p:cNvPr id="15" name="Picture 6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7020272" y="4077072"/>
                  <a:ext cx="1080120" cy="1064645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7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 l="6672" t="127"/>
                <a:stretch>
                  <a:fillRect/>
                </a:stretch>
              </p:blipFill>
              <p:spPr bwMode="auto">
                <a:xfrm>
                  <a:off x="1619672" y="4077072"/>
                  <a:ext cx="1676400" cy="2160240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 l="18500" r="18500"/>
              <a:stretch>
                <a:fillRect/>
              </a:stretch>
            </p:blipFill>
            <p:spPr bwMode="auto">
              <a:xfrm>
                <a:off x="4283968" y="2636912"/>
                <a:ext cx="1016584" cy="108012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lačítko akce: Dopředu nebo Další 33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67544" y="260648"/>
            <a:ext cx="1080120" cy="57606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white"/>
                </a:solidFill>
              </a:rPr>
              <a:t>18</a:t>
            </a:r>
            <a:endParaRPr lang="de-DE" sz="40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588224" y="332656"/>
          <a:ext cx="2088232" cy="6216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1776"/>
                <a:gridCol w="1056456"/>
              </a:tblGrid>
              <a:tr h="688014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10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712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kumimoji="0" lang="de-DE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F</a:t>
                      </a:r>
                      <a:endParaRPr lang="de-DE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8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kumimoji="0" lang="de-DE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F</a:t>
                      </a:r>
                      <a:endParaRPr lang="de-DE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8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kumimoji="0" lang="de-DE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8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kumimoji="0" lang="de-DE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F</a:t>
                      </a:r>
                      <a:endParaRPr lang="de-DE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8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kumimoji="0" lang="de-DE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F</a:t>
                      </a:r>
                      <a:endParaRPr lang="de-DE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8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kumimoji="0" lang="de-DE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F</a:t>
                      </a:r>
                      <a:endParaRPr lang="de-DE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8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kumimoji="0" lang="de-DE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R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8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endParaRPr kumimoji="0" lang="de-DE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971600" y="188640"/>
          <a:ext cx="2232248" cy="645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1368152"/>
              </a:tblGrid>
              <a:tr h="727029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1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F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727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2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F</a:t>
                      </a:r>
                      <a:endParaRPr lang="de-DE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727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3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F</a:t>
                      </a:r>
                      <a:endParaRPr lang="de-DE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727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4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solidFill>
                            <a:schemeClr val="bg1"/>
                          </a:solidFill>
                        </a:rPr>
                        <a:t>  </a:t>
                      </a:r>
                      <a:r>
                        <a:rPr lang="cs-CZ" sz="3600" b="1" dirty="0" smtClean="0">
                          <a:solidFill>
                            <a:srgbClr val="C00000"/>
                          </a:solidFill>
                        </a:rPr>
                        <a:t>R</a:t>
                      </a:r>
                      <a:endParaRPr lang="de-DE" sz="36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727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5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F</a:t>
                      </a:r>
                      <a:endParaRPr lang="de-DE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727029">
                <a:tc>
                  <a:txBody>
                    <a:bodyPr/>
                    <a:lstStyle/>
                    <a:p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6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727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7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727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8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471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9</a:t>
                      </a:r>
                      <a:endParaRPr lang="de-DE" sz="3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F</a:t>
                      </a:r>
                      <a:endParaRPr lang="de-DE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3347864" y="764704"/>
            <a:ext cx="30243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prstClr val="black"/>
                </a:solidFill>
              </a:rPr>
              <a:t>Řešení</a:t>
            </a:r>
          </a:p>
          <a:p>
            <a:endParaRPr lang="cs-CZ" sz="4800" dirty="0">
              <a:solidFill>
                <a:prstClr val="black"/>
              </a:solidFill>
            </a:endParaRPr>
          </a:p>
          <a:p>
            <a:r>
              <a:rPr lang="cs-CZ" sz="7200" dirty="0">
                <a:solidFill>
                  <a:prstClr val="black"/>
                </a:solidFill>
              </a:rPr>
              <a:t>R</a:t>
            </a:r>
            <a:r>
              <a:rPr lang="cs-CZ" sz="4800" dirty="0">
                <a:solidFill>
                  <a:prstClr val="black"/>
                </a:solidFill>
              </a:rPr>
              <a:t>     -    </a:t>
            </a:r>
            <a:r>
              <a:rPr lang="cs-CZ" sz="7200" dirty="0">
                <a:solidFill>
                  <a:prstClr val="black"/>
                </a:solidFill>
              </a:rPr>
              <a:t> F</a:t>
            </a:r>
          </a:p>
          <a:p>
            <a:r>
              <a:rPr lang="cs-CZ" sz="3200" dirty="0" err="1">
                <a:solidFill>
                  <a:prstClr val="black"/>
                </a:solidFill>
              </a:rPr>
              <a:t>richtig</a:t>
            </a:r>
            <a:r>
              <a:rPr lang="cs-CZ" sz="3200" dirty="0">
                <a:solidFill>
                  <a:prstClr val="black"/>
                </a:solidFill>
              </a:rPr>
              <a:t>  -  </a:t>
            </a:r>
            <a:r>
              <a:rPr lang="cs-CZ" sz="3200" dirty="0" err="1">
                <a:solidFill>
                  <a:prstClr val="black"/>
                </a:solidFill>
              </a:rPr>
              <a:t>falsch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27984" y="4365104"/>
            <a:ext cx="720080" cy="1200329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 </a:t>
            </a:r>
            <a:r>
              <a:rPr lang="cs-CZ" sz="7200" dirty="0">
                <a:solidFill>
                  <a:prstClr val="black"/>
                </a:solidFill>
              </a:rPr>
              <a:t>?</a:t>
            </a:r>
            <a:endParaRPr lang="de-DE" sz="72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467544" y="332656"/>
            <a:ext cx="8676456" cy="5851812"/>
            <a:chOff x="1675815" y="253895"/>
            <a:chExt cx="6982131" cy="4713461"/>
          </a:xfrm>
        </p:grpSpPr>
        <p:sp>
          <p:nvSpPr>
            <p:cNvPr id="3" name="Obdélník 2"/>
            <p:cNvSpPr/>
            <p:nvPr/>
          </p:nvSpPr>
          <p:spPr>
            <a:xfrm>
              <a:off x="1802897" y="253895"/>
              <a:ext cx="4892670" cy="421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Die </a:t>
              </a:r>
              <a:r>
                <a:rPr lang="cs-CZ" sz="2800" dirty="0" err="1">
                  <a:solidFill>
                    <a:prstClr val="black"/>
                  </a:solidFill>
                </a:rPr>
                <a:t>Katze</a:t>
              </a:r>
              <a:r>
                <a:rPr lang="cs-CZ" sz="2800" dirty="0">
                  <a:solidFill>
                    <a:prstClr val="black"/>
                  </a:solidFill>
                </a:rPr>
                <a:t>  </a:t>
              </a:r>
              <a:r>
                <a:rPr lang="cs-CZ" sz="2800" dirty="0" err="1">
                  <a:solidFill>
                    <a:prstClr val="black"/>
                  </a:solidFill>
                </a:rPr>
                <a:t>sitzt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neben</a:t>
              </a:r>
              <a:r>
                <a:rPr lang="cs-CZ" sz="2800" dirty="0">
                  <a:solidFill>
                    <a:prstClr val="black"/>
                  </a:solidFill>
                </a:rPr>
                <a:t> 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   </a:t>
              </a:r>
              <a:r>
                <a:rPr lang="cs-CZ" sz="2800" dirty="0" err="1">
                  <a:solidFill>
                    <a:prstClr val="black"/>
                  </a:solidFill>
                </a:rPr>
                <a:t>Hund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4" name="Obdélník 3"/>
            <p:cNvSpPr/>
            <p:nvPr/>
          </p:nvSpPr>
          <p:spPr>
            <a:xfrm>
              <a:off x="2123728" y="764704"/>
              <a:ext cx="4968552" cy="421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 err="1">
                  <a:solidFill>
                    <a:prstClr val="black"/>
                  </a:solidFill>
                </a:rPr>
                <a:t>Über</a:t>
              </a:r>
              <a:r>
                <a:rPr lang="cs-CZ" sz="2800" dirty="0">
                  <a:solidFill>
                    <a:prstClr val="black"/>
                  </a:solidFill>
                </a:rPr>
                <a:t> 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  </a:t>
              </a:r>
              <a:r>
                <a:rPr lang="cs-CZ" sz="2800" dirty="0" err="1">
                  <a:solidFill>
                    <a:prstClr val="black"/>
                  </a:solidFill>
                </a:rPr>
                <a:t>Sessel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hängt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Bild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5" name="Obdélník 4"/>
            <p:cNvSpPr/>
            <p:nvPr/>
          </p:nvSpPr>
          <p:spPr>
            <a:xfrm>
              <a:off x="1739356" y="1181900"/>
              <a:ext cx="6336704" cy="421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 err="1">
                  <a:solidFill>
                    <a:prstClr val="black"/>
                  </a:solidFill>
                </a:rPr>
                <a:t>An</a:t>
              </a:r>
              <a:r>
                <a:rPr lang="cs-CZ" sz="2800" dirty="0">
                  <a:solidFill>
                    <a:prstClr val="black"/>
                  </a:solidFill>
                </a:rPr>
                <a:t>     der    </a:t>
              </a:r>
              <a:r>
                <a:rPr lang="cs-CZ" sz="2800" dirty="0" err="1">
                  <a:solidFill>
                    <a:prstClr val="black"/>
                  </a:solidFill>
                </a:rPr>
                <a:t>Wand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ist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Bild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mit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einem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Haus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2120603" y="1645902"/>
              <a:ext cx="4523406" cy="4214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dirty="0" err="1">
                  <a:solidFill>
                    <a:prstClr val="black"/>
                  </a:solidFill>
                </a:rPr>
                <a:t>Auf</a:t>
              </a:r>
              <a:r>
                <a:rPr lang="cs-CZ" sz="2800" dirty="0">
                  <a:solidFill>
                    <a:prstClr val="black"/>
                  </a:solidFill>
                </a:rPr>
                <a:t>   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  Sofa </a:t>
              </a:r>
              <a:r>
                <a:rPr lang="cs-CZ" sz="2800" dirty="0" err="1">
                  <a:solidFill>
                    <a:prstClr val="black"/>
                  </a:solidFill>
                </a:rPr>
                <a:t>sitzt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eine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Puppe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7" name="Obdélník 6"/>
            <p:cNvSpPr/>
            <p:nvPr/>
          </p:nvSpPr>
          <p:spPr>
            <a:xfrm>
              <a:off x="1763688" y="2132856"/>
              <a:ext cx="4561541" cy="4214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dirty="0" err="1">
                  <a:solidFill>
                    <a:prstClr val="black"/>
                  </a:solidFill>
                </a:rPr>
                <a:t>Neben</a:t>
              </a:r>
              <a:r>
                <a:rPr lang="cs-CZ" sz="2800" dirty="0">
                  <a:solidFill>
                    <a:prstClr val="black"/>
                  </a:solidFill>
                </a:rPr>
                <a:t>    der    </a:t>
              </a:r>
              <a:r>
                <a:rPr lang="cs-CZ" sz="2800" dirty="0" err="1">
                  <a:solidFill>
                    <a:prstClr val="black"/>
                  </a:solidFill>
                </a:rPr>
                <a:t>Puppe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liegt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Ball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8" name="Obdélník 7"/>
            <p:cNvSpPr/>
            <p:nvPr/>
          </p:nvSpPr>
          <p:spPr>
            <a:xfrm>
              <a:off x="2120603" y="2631908"/>
              <a:ext cx="6473802" cy="421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Der </a:t>
              </a:r>
              <a:r>
                <a:rPr lang="cs-CZ" sz="2800" dirty="0" err="1">
                  <a:solidFill>
                    <a:prstClr val="black"/>
                  </a:solidFill>
                </a:rPr>
                <a:t>Teddy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sitzt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auf</a:t>
              </a:r>
              <a:r>
                <a:rPr lang="cs-CZ" sz="2800" dirty="0">
                  <a:solidFill>
                    <a:prstClr val="black"/>
                  </a:solidFill>
                </a:rPr>
                <a:t>  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  Sofa </a:t>
              </a:r>
              <a:r>
                <a:rPr lang="cs-CZ" sz="2800" dirty="0" err="1">
                  <a:solidFill>
                    <a:prstClr val="black"/>
                  </a:solidFill>
                </a:rPr>
                <a:t>neben</a:t>
              </a:r>
              <a:r>
                <a:rPr lang="cs-CZ" sz="2800" dirty="0">
                  <a:solidFill>
                    <a:prstClr val="black"/>
                  </a:solidFill>
                </a:rPr>
                <a:t>   der   </a:t>
              </a:r>
              <a:r>
                <a:rPr lang="cs-CZ" sz="2800" dirty="0" err="1">
                  <a:solidFill>
                    <a:prstClr val="black"/>
                  </a:solidFill>
                </a:rPr>
                <a:t>Puppe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9" name="Obdélník 8"/>
            <p:cNvSpPr/>
            <p:nvPr/>
          </p:nvSpPr>
          <p:spPr>
            <a:xfrm>
              <a:off x="1802897" y="3153910"/>
              <a:ext cx="5457143" cy="421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 err="1">
                  <a:solidFill>
                    <a:prstClr val="black"/>
                  </a:solidFill>
                </a:rPr>
                <a:t>Neben</a:t>
              </a:r>
              <a:r>
                <a:rPr lang="cs-CZ" sz="2800" dirty="0">
                  <a:solidFill>
                    <a:prstClr val="black"/>
                  </a:solidFill>
                </a:rPr>
                <a:t>  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  Sofa </a:t>
              </a:r>
              <a:r>
                <a:rPr lang="cs-CZ" sz="2800" dirty="0" err="1">
                  <a:solidFill>
                    <a:prstClr val="black"/>
                  </a:solidFill>
                </a:rPr>
                <a:t>steht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Bücherregal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2057062" y="3733913"/>
              <a:ext cx="6600884" cy="7685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Das</a:t>
              </a:r>
              <a:r>
                <a:rPr lang="cs-CZ" sz="2800" dirty="0">
                  <a:solidFill>
                    <a:prstClr val="black"/>
                  </a:solidFill>
                </a:rPr>
                <a:t> Sofa </a:t>
              </a:r>
              <a:r>
                <a:rPr lang="cs-CZ" sz="2800" dirty="0" err="1">
                  <a:solidFill>
                    <a:prstClr val="black"/>
                  </a:solidFill>
                </a:rPr>
                <a:t>steht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zwischen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 </a:t>
              </a:r>
              <a:r>
                <a:rPr lang="cs-CZ" sz="2800" dirty="0" err="1">
                  <a:solidFill>
                    <a:prstClr val="black"/>
                  </a:solidFill>
                </a:rPr>
                <a:t>Schrank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und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einem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Bücherschrank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1675815" y="4545918"/>
              <a:ext cx="5169946" cy="421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</a:rPr>
                <a:t> </a:t>
              </a:r>
              <a:r>
                <a:rPr lang="cs-CZ" sz="2800" dirty="0">
                  <a:solidFill>
                    <a:prstClr val="black"/>
                  </a:solidFill>
                </a:rPr>
                <a:t>Vor 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  </a:t>
              </a:r>
              <a:r>
                <a:rPr lang="cs-CZ" sz="2800" dirty="0" err="1">
                  <a:solidFill>
                    <a:prstClr val="black"/>
                  </a:solidFill>
                </a:rPr>
                <a:t>Sessel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liegt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eine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Katze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1907704" y="1052736"/>
            <a:ext cx="936104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404664"/>
            <a:ext cx="100811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04248" y="3284984"/>
            <a:ext cx="64807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923928" y="3429000"/>
            <a:ext cx="936104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691680" y="2708920"/>
            <a:ext cx="936104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63688" y="2204864"/>
            <a:ext cx="100811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115616" y="1628800"/>
            <a:ext cx="100811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308304" y="4725144"/>
            <a:ext cx="100811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44008" y="4725144"/>
            <a:ext cx="64807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979712" y="4005064"/>
            <a:ext cx="792088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259632" y="5805264"/>
            <a:ext cx="792088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611560" y="476672"/>
            <a:ext cx="55172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 In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 </a:t>
            </a:r>
            <a:r>
              <a:rPr lang="cs-CZ" sz="3200" dirty="0" err="1">
                <a:solidFill>
                  <a:prstClr val="black"/>
                </a:solidFill>
              </a:rPr>
              <a:t>Raum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sind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zwei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Katzen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1520" y="1196752"/>
            <a:ext cx="71316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Der </a:t>
            </a:r>
            <a:r>
              <a:rPr lang="cs-CZ" sz="3200" dirty="0" err="1">
                <a:solidFill>
                  <a:prstClr val="black"/>
                </a:solidFill>
              </a:rPr>
              <a:t>Bücherschrank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steht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neben</a:t>
            </a:r>
            <a:r>
              <a:rPr lang="cs-CZ" sz="3200" dirty="0">
                <a:solidFill>
                  <a:prstClr val="black"/>
                </a:solidFill>
              </a:rPr>
              <a:t>    der  </a:t>
            </a:r>
            <a:r>
              <a:rPr lang="cs-CZ" sz="3200" dirty="0" err="1">
                <a:solidFill>
                  <a:prstClr val="black"/>
                </a:solidFill>
              </a:rPr>
              <a:t>Tür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67544" y="1844824"/>
            <a:ext cx="6063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>
                <a:solidFill>
                  <a:prstClr val="black"/>
                </a:solidFill>
              </a:rPr>
              <a:t>Hinter</a:t>
            </a:r>
            <a:r>
              <a:rPr lang="cs-CZ" sz="3200" dirty="0">
                <a:solidFill>
                  <a:prstClr val="black"/>
                </a:solidFill>
              </a:rPr>
              <a:t> 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 </a:t>
            </a:r>
            <a:r>
              <a:rPr lang="cs-CZ" sz="3200" dirty="0" err="1">
                <a:solidFill>
                  <a:prstClr val="black"/>
                </a:solidFill>
              </a:rPr>
              <a:t>Sessel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steht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Koffer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5536" y="2420888"/>
            <a:ext cx="59097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>
                <a:solidFill>
                  <a:prstClr val="black"/>
                </a:solidFill>
              </a:rPr>
              <a:t>Neben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  </a:t>
            </a:r>
            <a:r>
              <a:rPr lang="cs-CZ" sz="3200" dirty="0" err="1">
                <a:solidFill>
                  <a:prstClr val="black"/>
                </a:solidFill>
              </a:rPr>
              <a:t>Koffer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sitzt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Hund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2996952"/>
            <a:ext cx="50419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Hund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liegt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auf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 Sofa.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23528" y="3573016"/>
            <a:ext cx="74330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Auf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 </a:t>
            </a:r>
            <a:r>
              <a:rPr lang="cs-CZ" sz="3200" dirty="0" err="1">
                <a:solidFill>
                  <a:prstClr val="black"/>
                </a:solidFill>
              </a:rPr>
              <a:t>Tisch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steht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Vase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mit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Blumen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971600" y="4293096"/>
            <a:ext cx="48011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In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 </a:t>
            </a:r>
            <a:r>
              <a:rPr lang="cs-CZ" sz="3200" dirty="0" err="1">
                <a:solidFill>
                  <a:prstClr val="black"/>
                </a:solidFill>
              </a:rPr>
              <a:t>Raum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ist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kein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Tisch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55576" y="5013176"/>
            <a:ext cx="585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>
                <a:solidFill>
                  <a:prstClr val="black"/>
                </a:solidFill>
              </a:rPr>
              <a:t>Hinter</a:t>
            </a:r>
            <a:r>
              <a:rPr lang="cs-CZ" sz="3200" dirty="0">
                <a:solidFill>
                  <a:prstClr val="black"/>
                </a:solidFill>
              </a:rPr>
              <a:t> 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 </a:t>
            </a:r>
            <a:r>
              <a:rPr lang="cs-CZ" sz="3200" dirty="0" err="1">
                <a:solidFill>
                  <a:prstClr val="black"/>
                </a:solidFill>
              </a:rPr>
              <a:t>Sessel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sitzt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Hund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691680" y="1916832"/>
            <a:ext cx="864096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                        </a:t>
            </a:r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91680" y="2564904"/>
            <a:ext cx="792088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                                                                            </a:t>
            </a:r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707904" y="3068960"/>
            <a:ext cx="792088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                                                         </a:t>
            </a:r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115616" y="3645024"/>
            <a:ext cx="792088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475656" y="4365104"/>
            <a:ext cx="792088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979712" y="5085184"/>
            <a:ext cx="792088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259632" y="620688"/>
            <a:ext cx="792088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</a:t>
            </a:r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652120" y="1340768"/>
            <a:ext cx="864096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                            </a:t>
            </a:r>
            <a:endParaRPr lang="de-DE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467544" y="476672"/>
            <a:ext cx="8497391" cy="5923820"/>
            <a:chOff x="1619672" y="260648"/>
            <a:chExt cx="8497391" cy="4823509"/>
          </a:xfrm>
        </p:grpSpPr>
        <p:sp>
          <p:nvSpPr>
            <p:cNvPr id="3" name="Obdélník 2"/>
            <p:cNvSpPr/>
            <p:nvPr/>
          </p:nvSpPr>
          <p:spPr>
            <a:xfrm>
              <a:off x="1979712" y="260648"/>
              <a:ext cx="5497274" cy="5008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Die </a:t>
              </a:r>
              <a:r>
                <a:rPr lang="cs-CZ" sz="2800" dirty="0" err="1">
                  <a:solidFill>
                    <a:prstClr val="black"/>
                  </a:solidFill>
                </a:rPr>
                <a:t>Katze</a:t>
              </a:r>
              <a:r>
                <a:rPr lang="cs-CZ" sz="2800" dirty="0">
                  <a:solidFill>
                    <a:prstClr val="black"/>
                  </a:solidFill>
                </a:rPr>
                <a:t>  </a:t>
              </a:r>
              <a:r>
                <a:rPr lang="cs-CZ" sz="2800" dirty="0" err="1">
                  <a:solidFill>
                    <a:prstClr val="black"/>
                  </a:solidFill>
                </a:rPr>
                <a:t>sitzt</a:t>
              </a:r>
              <a:r>
                <a:rPr lang="cs-CZ" sz="2800" dirty="0">
                  <a:solidFill>
                    <a:prstClr val="black"/>
                  </a:solidFill>
                </a:rPr>
                <a:t>  _______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Hund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4" name="Obdélník 3"/>
            <p:cNvSpPr/>
            <p:nvPr/>
          </p:nvSpPr>
          <p:spPr>
            <a:xfrm>
              <a:off x="2123728" y="764704"/>
              <a:ext cx="5536232" cy="5008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________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Sessel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hängt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Bild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5" name="Obdélník 4"/>
            <p:cNvSpPr/>
            <p:nvPr/>
          </p:nvSpPr>
          <p:spPr>
            <a:xfrm>
              <a:off x="1763688" y="1196752"/>
              <a:ext cx="7120408" cy="5008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______ der </a:t>
              </a:r>
              <a:r>
                <a:rPr lang="cs-CZ" sz="2800" dirty="0" err="1">
                  <a:solidFill>
                    <a:prstClr val="black"/>
                  </a:solidFill>
                </a:rPr>
                <a:t>Wand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ist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Bild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mit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einem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Haus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1763688" y="1628800"/>
              <a:ext cx="5467587" cy="4260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_______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Sofa </a:t>
              </a:r>
              <a:r>
                <a:rPr lang="cs-CZ" sz="2800" dirty="0" err="1">
                  <a:solidFill>
                    <a:prstClr val="black"/>
                  </a:solidFill>
                </a:rPr>
                <a:t>sitzt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eine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Puppe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7" name="Obdélník 6"/>
            <p:cNvSpPr/>
            <p:nvPr/>
          </p:nvSpPr>
          <p:spPr>
            <a:xfrm>
              <a:off x="1763688" y="2132856"/>
              <a:ext cx="5328062" cy="4260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_________ der </a:t>
              </a:r>
              <a:r>
                <a:rPr lang="cs-CZ" sz="2800" dirty="0" err="1">
                  <a:solidFill>
                    <a:prstClr val="black"/>
                  </a:solidFill>
                </a:rPr>
                <a:t>Puppe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liegt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Ball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8" name="Obdélník 7"/>
            <p:cNvSpPr/>
            <p:nvPr/>
          </p:nvSpPr>
          <p:spPr>
            <a:xfrm>
              <a:off x="1619672" y="2636912"/>
              <a:ext cx="8497391" cy="4260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Der </a:t>
              </a:r>
              <a:r>
                <a:rPr lang="cs-CZ" sz="2800" dirty="0" err="1">
                  <a:solidFill>
                    <a:prstClr val="black"/>
                  </a:solidFill>
                </a:rPr>
                <a:t>Teddy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sitzt</a:t>
              </a:r>
              <a:r>
                <a:rPr lang="cs-CZ" sz="2800" dirty="0">
                  <a:solidFill>
                    <a:prstClr val="black"/>
                  </a:solidFill>
                </a:rPr>
                <a:t> _______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Sofa _________ der </a:t>
              </a:r>
              <a:r>
                <a:rPr lang="cs-CZ" sz="2800" dirty="0" err="1">
                  <a:solidFill>
                    <a:prstClr val="black"/>
                  </a:solidFill>
                </a:rPr>
                <a:t>Puppe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19672" y="3140968"/>
              <a:ext cx="6510950" cy="4260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_________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Sofa </a:t>
              </a:r>
              <a:r>
                <a:rPr lang="cs-CZ" sz="2800" dirty="0" err="1">
                  <a:solidFill>
                    <a:prstClr val="black"/>
                  </a:solidFill>
                </a:rPr>
                <a:t>steht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Bücherregal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1619672" y="3717032"/>
              <a:ext cx="7236296" cy="7768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Das</a:t>
              </a:r>
              <a:r>
                <a:rPr lang="cs-CZ" sz="2800" dirty="0">
                  <a:solidFill>
                    <a:prstClr val="black"/>
                  </a:solidFill>
                </a:rPr>
                <a:t> Sofa </a:t>
              </a:r>
              <a:r>
                <a:rPr lang="cs-CZ" sz="2800" dirty="0" err="1">
                  <a:solidFill>
                    <a:prstClr val="black"/>
                  </a:solidFill>
                </a:rPr>
                <a:t>steht</a:t>
              </a:r>
              <a:r>
                <a:rPr lang="cs-CZ" sz="2800" dirty="0">
                  <a:solidFill>
                    <a:prstClr val="black"/>
                  </a:solidFill>
                </a:rPr>
                <a:t> __________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Schrank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und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einem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Bücherschrank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1763688" y="4658122"/>
              <a:ext cx="6408712" cy="4260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</a:rPr>
                <a:t>___________   </a:t>
              </a:r>
              <a:r>
                <a:rPr lang="cs-CZ" sz="2800" dirty="0" err="1">
                  <a:solidFill>
                    <a:prstClr val="black"/>
                  </a:solidFill>
                </a:rPr>
                <a:t>dem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Sessel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liegt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eine</a:t>
              </a:r>
              <a:r>
                <a:rPr lang="cs-CZ" sz="2800" dirty="0">
                  <a:solidFill>
                    <a:prstClr val="black"/>
                  </a:solidFill>
                </a:rPr>
                <a:t> </a:t>
              </a:r>
              <a:r>
                <a:rPr lang="cs-CZ" sz="2800" dirty="0" err="1">
                  <a:solidFill>
                    <a:prstClr val="black"/>
                  </a:solidFill>
                </a:rPr>
                <a:t>Katze</a:t>
              </a:r>
              <a:r>
                <a:rPr lang="cs-CZ" sz="2800" dirty="0">
                  <a:solidFill>
                    <a:prstClr val="black"/>
                  </a:solidFill>
                </a:rPr>
                <a:t>.</a:t>
              </a:r>
              <a:endParaRPr lang="de-DE" sz="2800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611560" y="476672"/>
            <a:ext cx="59244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____ 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Raum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sind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zwei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Katzen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1520" y="1196752"/>
            <a:ext cx="73256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Der </a:t>
            </a:r>
            <a:r>
              <a:rPr lang="cs-CZ" sz="3200" dirty="0" err="1">
                <a:solidFill>
                  <a:prstClr val="black"/>
                </a:solidFill>
              </a:rPr>
              <a:t>Bücherschrank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steht</a:t>
            </a:r>
            <a:r>
              <a:rPr lang="cs-CZ" sz="3200" dirty="0">
                <a:solidFill>
                  <a:prstClr val="black"/>
                </a:solidFill>
              </a:rPr>
              <a:t>   _______ der </a:t>
            </a:r>
            <a:r>
              <a:rPr lang="cs-CZ" sz="3200" dirty="0" err="1">
                <a:solidFill>
                  <a:prstClr val="black"/>
                </a:solidFill>
              </a:rPr>
              <a:t>Tür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67544" y="1844824"/>
            <a:ext cx="64760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________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Sessel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steht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Koffer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5536" y="2420888"/>
            <a:ext cx="64660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_________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Koffer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sitzt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Hund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2996952"/>
            <a:ext cx="5846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Hund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liegt</a:t>
            </a:r>
            <a:r>
              <a:rPr lang="cs-CZ" sz="3200" dirty="0">
                <a:solidFill>
                  <a:prstClr val="black"/>
                </a:solidFill>
              </a:rPr>
              <a:t> _______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Sofa.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23528" y="3573016"/>
            <a:ext cx="8402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sz="3200" dirty="0">
                <a:solidFill>
                  <a:prstClr val="black"/>
                </a:solidFill>
              </a:rPr>
              <a:t>________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Tisch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steht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Vase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mit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Blumen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971600" y="4293096"/>
            <a:ext cx="54134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_____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Raum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ist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kein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Tisch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55576" y="5013176"/>
            <a:ext cx="64540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________   </a:t>
            </a:r>
            <a:r>
              <a:rPr lang="cs-CZ" sz="3200" dirty="0" err="1">
                <a:solidFill>
                  <a:prstClr val="black"/>
                </a:solidFill>
              </a:rPr>
              <a:t>dem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Sessel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sitzt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ein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Hund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  <a:endParaRPr lang="de-DE" sz="32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21"/>
          <p:cNvGrpSpPr/>
          <p:nvPr/>
        </p:nvGrpSpPr>
        <p:grpSpPr>
          <a:xfrm>
            <a:off x="4341175" y="0"/>
            <a:ext cx="4802825" cy="2852936"/>
            <a:chOff x="0" y="0"/>
            <a:chExt cx="8604009" cy="6472040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7739913" y="3204959"/>
              <a:ext cx="864096" cy="14736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" name="Skupina 29"/>
            <p:cNvGrpSpPr/>
            <p:nvPr/>
          </p:nvGrpSpPr>
          <p:grpSpPr>
            <a:xfrm>
              <a:off x="0" y="0"/>
              <a:ext cx="8292312" cy="6472040"/>
              <a:chOff x="251520" y="0"/>
              <a:chExt cx="8292312" cy="6472040"/>
            </a:xfrm>
          </p:grpSpPr>
          <p:pic>
            <p:nvPicPr>
              <p:cNvPr id="5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 flipH="1">
                <a:off x="7088442" y="1408064"/>
                <a:ext cx="1455390" cy="18383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6" name="Skupina 21"/>
              <p:cNvGrpSpPr/>
              <p:nvPr/>
            </p:nvGrpSpPr>
            <p:grpSpPr>
              <a:xfrm>
                <a:off x="251520" y="0"/>
                <a:ext cx="2736304" cy="6381328"/>
                <a:chOff x="-2484784" y="476672"/>
                <a:chExt cx="1834364" cy="5198924"/>
              </a:xfrm>
            </p:grpSpPr>
            <p:pic>
              <p:nvPicPr>
                <p:cNvPr id="17" name="Picture 2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19783" r="18669"/>
                <a:stretch>
                  <a:fillRect/>
                </a:stretch>
              </p:blipFill>
              <p:spPr bwMode="auto">
                <a:xfrm>
                  <a:off x="-2484784" y="1916832"/>
                  <a:ext cx="1834364" cy="375876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8" name="Picture 28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-2340768" y="476672"/>
                  <a:ext cx="1467372" cy="1656184"/>
                </a:xfrm>
                <a:prstGeom prst="ellipse">
                  <a:avLst/>
                </a:prstGeom>
                <a:noFill/>
              </p:spPr>
            </p:pic>
          </p:grpSp>
          <p:grpSp>
            <p:nvGrpSpPr>
              <p:cNvPr id="7" name="Skupina 11"/>
              <p:cNvGrpSpPr/>
              <p:nvPr/>
            </p:nvGrpSpPr>
            <p:grpSpPr>
              <a:xfrm>
                <a:off x="2833727" y="2204864"/>
                <a:ext cx="3249821" cy="2216060"/>
                <a:chOff x="5402950" y="620688"/>
                <a:chExt cx="3676578" cy="2252147"/>
              </a:xfrm>
            </p:grpSpPr>
            <p:pic>
              <p:nvPicPr>
                <p:cNvPr id="14" name="Picture 12" descr="domácnost,gau&amp;ccaron;e,nábytek,pohovky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11507" t="13957" b="13934"/>
                <a:stretch>
                  <a:fillRect/>
                </a:stretch>
              </p:blipFill>
              <p:spPr bwMode="auto">
                <a:xfrm rot="21336361">
                  <a:off x="5402950" y="1048740"/>
                  <a:ext cx="3676578" cy="1824095"/>
                </a:xfrm>
                <a:prstGeom prst="rect">
                  <a:avLst/>
                </a:prstGeom>
                <a:noFill/>
              </p:spPr>
            </p:pic>
            <p:pic>
              <p:nvPicPr>
                <p:cNvPr id="15" name="Picture 4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 l="20293" t="-7034" r="13376" b="-7714"/>
                <a:stretch>
                  <a:fillRect/>
                </a:stretch>
              </p:blipFill>
              <p:spPr bwMode="auto">
                <a:xfrm>
                  <a:off x="6876256" y="620688"/>
                  <a:ext cx="1036821" cy="1512168"/>
                </a:xfrm>
                <a:prstGeom prst="ellipse">
                  <a:avLst/>
                </a:prstGeom>
                <a:noFill/>
              </p:spPr>
            </p:pic>
            <p:pic>
              <p:nvPicPr>
                <p:cNvPr id="16" name="Picture 24" descr="Zobrazit podrobnosti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 l="11550" t="-5512" r="13377"/>
                <a:stretch>
                  <a:fillRect/>
                </a:stretch>
              </p:blipFill>
              <p:spPr bwMode="auto">
                <a:xfrm flipH="1">
                  <a:off x="5940152" y="620688"/>
                  <a:ext cx="936104" cy="1378294"/>
                </a:xfrm>
                <a:prstGeom prst="ellipse">
                  <a:avLst/>
                </a:prstGeom>
                <a:noFill/>
              </p:spPr>
            </p:pic>
          </p:grpSp>
          <p:pic>
            <p:nvPicPr>
              <p:cNvPr id="8" name="Picture 22" descr="Zobrazit podrobnosti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l="12409" r="13137"/>
              <a:stretch>
                <a:fillRect/>
              </a:stretch>
            </p:blipFill>
            <p:spPr bwMode="auto">
              <a:xfrm>
                <a:off x="5282463" y="1734772"/>
                <a:ext cx="1728191" cy="3168351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9" name="Picture 20" descr="zavazadla,o&amp;rcaron;ezané snímky,o&amp;rcaron;ezané obrázky,mezinárodní,mezinárodní cesty,cesty,PNG,kufry,pr&amp;uring;hledné pozadí,cestovat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 l="6250" t="12500" r="6250" b="9375"/>
              <a:stretch>
                <a:fillRect/>
              </a:stretch>
            </p:blipFill>
            <p:spPr bwMode="auto">
              <a:xfrm>
                <a:off x="503040" y="5373216"/>
                <a:ext cx="1462316" cy="1098824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10" name="Picture 10" descr="domácnost,k&amp;rcaron;esla,nábytek,nábytky,pohodlná k&amp;rcaron;esla,&amp;zcaron;idle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 l="7881" b="3644"/>
              <a:stretch>
                <a:fillRect/>
              </a:stretch>
            </p:blipFill>
            <p:spPr bwMode="auto">
              <a:xfrm flipH="1">
                <a:off x="6959444" y="2714897"/>
                <a:ext cx="1440943" cy="2232248"/>
              </a:xfrm>
              <a:prstGeom prst="rect">
                <a:avLst/>
              </a:prstGeom>
              <a:noFill/>
            </p:spPr>
          </p:pic>
          <p:pic>
            <p:nvPicPr>
              <p:cNvPr id="11" name="Picture 3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3563888" y="500309"/>
                <a:ext cx="936104" cy="1393703"/>
              </a:xfrm>
              <a:prstGeom prst="rect">
                <a:avLst/>
              </a:prstGeom>
              <a:ln w="190500" cap="sq">
                <a:solidFill>
                  <a:srgbClr val="C8C6BD"/>
                </a:solidFill>
                <a:prstDash val="solid"/>
                <a:miter lim="800000"/>
              </a:ln>
              <a:effectLst>
                <a:outerShdw blurRad="254000" algn="bl" rotWithShape="0">
                  <a:srgbClr val="000000">
                    <a:alpha val="43000"/>
                  </a:srgbClr>
                </a:outerShdw>
              </a:effectLst>
              <a:scene3d>
                <a:camera prst="perspectiveFront" fov="5400000"/>
                <a:lightRig rig="threePt" dir="t">
                  <a:rot lat="0" lon="0" rev="2100000"/>
                </a:lightRig>
              </a:scene3d>
              <a:sp3d extrusionH="25400">
                <a:bevelT w="304800" h="152400" prst="hardEdge"/>
                <a:extrusionClr>
                  <a:srgbClr val="000000"/>
                </a:extrusionClr>
              </a:sp3d>
            </p:spPr>
          </p:pic>
          <p:pic>
            <p:nvPicPr>
              <p:cNvPr id="12" name="Picture 6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6701446" y="4348437"/>
                <a:ext cx="1080121" cy="1064646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" name="Picture 7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 l="6672" t="127"/>
              <a:stretch>
                <a:fillRect/>
              </a:stretch>
            </p:blipFill>
            <p:spPr bwMode="auto">
              <a:xfrm>
                <a:off x="1619672" y="4077072"/>
                <a:ext cx="1676400" cy="2160240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19" name="TextovéPole 18"/>
          <p:cNvSpPr txBox="1"/>
          <p:nvPr/>
        </p:nvSpPr>
        <p:spPr>
          <a:xfrm>
            <a:off x="251520" y="404664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Dokonči věty :</a:t>
            </a:r>
            <a:endParaRPr lang="de-DE" sz="4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23528" y="2395240"/>
            <a:ext cx="734481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Auf</a:t>
            </a:r>
            <a:r>
              <a:rPr lang="cs-CZ" sz="3200" dirty="0" smtClean="0"/>
              <a:t>  </a:t>
            </a:r>
            <a:r>
              <a:rPr lang="cs-CZ" sz="3200" dirty="0" err="1" smtClean="0"/>
              <a:t>dem</a:t>
            </a:r>
            <a:r>
              <a:rPr lang="cs-CZ" sz="3200" dirty="0" smtClean="0"/>
              <a:t> Sofa    …..</a:t>
            </a:r>
          </a:p>
          <a:p>
            <a:r>
              <a:rPr lang="cs-CZ" sz="3200" dirty="0" smtClean="0"/>
              <a:t>Vor  </a:t>
            </a:r>
            <a:r>
              <a:rPr lang="cs-CZ" sz="3200" dirty="0" err="1" smtClean="0"/>
              <a:t>dem</a:t>
            </a:r>
            <a:r>
              <a:rPr lang="cs-CZ" sz="3200" dirty="0" smtClean="0"/>
              <a:t>  </a:t>
            </a:r>
            <a:r>
              <a:rPr lang="cs-CZ" sz="3200" dirty="0" err="1" smtClean="0"/>
              <a:t>Sessel</a:t>
            </a:r>
            <a:r>
              <a:rPr lang="cs-CZ" sz="3200" dirty="0" smtClean="0"/>
              <a:t>  …..</a:t>
            </a:r>
          </a:p>
          <a:p>
            <a:r>
              <a:rPr lang="cs-CZ" sz="3200" dirty="0" err="1" smtClean="0"/>
              <a:t>Neben</a:t>
            </a:r>
            <a:r>
              <a:rPr lang="cs-CZ" sz="3200" dirty="0" smtClean="0"/>
              <a:t> </a:t>
            </a:r>
            <a:r>
              <a:rPr lang="cs-CZ" sz="3200" dirty="0" err="1" smtClean="0"/>
              <a:t>dem</a:t>
            </a:r>
            <a:r>
              <a:rPr lang="cs-CZ" sz="3200" dirty="0" smtClean="0"/>
              <a:t>  </a:t>
            </a:r>
            <a:r>
              <a:rPr lang="cs-CZ" sz="3200" dirty="0" err="1" smtClean="0"/>
              <a:t>Teddy</a:t>
            </a:r>
            <a:r>
              <a:rPr lang="cs-CZ" sz="3200" dirty="0" smtClean="0"/>
              <a:t>  ….</a:t>
            </a:r>
          </a:p>
          <a:p>
            <a:r>
              <a:rPr lang="cs-CZ" sz="3200" dirty="0" err="1" smtClean="0"/>
              <a:t>Über</a:t>
            </a:r>
            <a:r>
              <a:rPr lang="cs-CZ" sz="3200" dirty="0" smtClean="0"/>
              <a:t> </a:t>
            </a:r>
            <a:r>
              <a:rPr lang="cs-CZ" sz="3200" dirty="0" err="1" smtClean="0"/>
              <a:t>dem</a:t>
            </a:r>
            <a:r>
              <a:rPr lang="cs-CZ" sz="3200" dirty="0" smtClean="0"/>
              <a:t>  Sofa  ….</a:t>
            </a:r>
          </a:p>
          <a:p>
            <a:r>
              <a:rPr lang="cs-CZ" sz="3200" dirty="0" err="1" smtClean="0"/>
              <a:t>Hinter</a:t>
            </a:r>
            <a:r>
              <a:rPr lang="cs-CZ" sz="3200" dirty="0" smtClean="0"/>
              <a:t>  </a:t>
            </a:r>
            <a:r>
              <a:rPr lang="cs-CZ" sz="3200" dirty="0" err="1" smtClean="0"/>
              <a:t>dem</a:t>
            </a:r>
            <a:r>
              <a:rPr lang="cs-CZ" sz="3200" dirty="0" smtClean="0"/>
              <a:t>  </a:t>
            </a:r>
            <a:r>
              <a:rPr lang="cs-CZ" sz="3200" dirty="0" err="1" smtClean="0"/>
              <a:t>Sessel</a:t>
            </a:r>
            <a:r>
              <a:rPr lang="cs-CZ" sz="3200" dirty="0" smtClean="0"/>
              <a:t>  …..</a:t>
            </a:r>
          </a:p>
          <a:p>
            <a:r>
              <a:rPr lang="cs-CZ" sz="3200" dirty="0" err="1" smtClean="0"/>
              <a:t>Auf</a:t>
            </a:r>
            <a:r>
              <a:rPr lang="cs-CZ" sz="3200" dirty="0" smtClean="0"/>
              <a:t>  </a:t>
            </a:r>
            <a:r>
              <a:rPr lang="cs-CZ" sz="3200" dirty="0" err="1" smtClean="0"/>
              <a:t>dem</a:t>
            </a:r>
            <a:r>
              <a:rPr lang="cs-CZ" sz="3200" dirty="0" smtClean="0"/>
              <a:t>  </a:t>
            </a:r>
            <a:r>
              <a:rPr lang="cs-CZ" sz="3200" dirty="0" err="1" smtClean="0"/>
              <a:t>Schrank</a:t>
            </a:r>
            <a:r>
              <a:rPr lang="cs-CZ" sz="3200" dirty="0" smtClean="0"/>
              <a:t>  ……..</a:t>
            </a:r>
          </a:p>
          <a:p>
            <a:r>
              <a:rPr lang="cs-CZ" sz="3200" dirty="0" err="1" smtClean="0"/>
              <a:t>Zwischen</a:t>
            </a:r>
            <a:r>
              <a:rPr lang="cs-CZ" sz="3200" dirty="0" smtClean="0"/>
              <a:t>  </a:t>
            </a:r>
            <a:r>
              <a:rPr lang="cs-CZ" sz="3200" dirty="0" err="1" smtClean="0"/>
              <a:t>dem</a:t>
            </a:r>
            <a:r>
              <a:rPr lang="cs-CZ" sz="3200" dirty="0" smtClean="0"/>
              <a:t>  …….</a:t>
            </a:r>
          </a:p>
          <a:p>
            <a:r>
              <a:rPr lang="cs-CZ" sz="3200" dirty="0" smtClean="0"/>
              <a:t>Vor  </a:t>
            </a:r>
            <a:r>
              <a:rPr lang="cs-CZ" sz="3200" dirty="0" err="1" smtClean="0"/>
              <a:t>dem</a:t>
            </a:r>
            <a:r>
              <a:rPr lang="cs-CZ" sz="3200" dirty="0" smtClean="0"/>
              <a:t>  </a:t>
            </a:r>
            <a:r>
              <a:rPr lang="cs-CZ" sz="3200" dirty="0" err="1" smtClean="0"/>
              <a:t>Schrank</a:t>
            </a:r>
            <a:r>
              <a:rPr lang="cs-CZ" sz="3200" dirty="0" smtClean="0"/>
              <a:t>  ……..</a:t>
            </a:r>
          </a:p>
          <a:p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788</Words>
  <Application>Microsoft Office PowerPoint</Application>
  <PresentationFormat>Předvádění na obrazovce (4:3)</PresentationFormat>
  <Paragraphs>165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1_Motiv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jitka</cp:lastModifiedBy>
  <cp:revision>15</cp:revision>
  <dcterms:created xsi:type="dcterms:W3CDTF">2013-02-27T16:24:09Z</dcterms:created>
  <dcterms:modified xsi:type="dcterms:W3CDTF">2013-12-05T19:00:26Z</dcterms:modified>
</cp:coreProperties>
</file>