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81" r:id="rId2"/>
    <p:sldId id="282" r:id="rId3"/>
    <p:sldId id="278" r:id="rId4"/>
    <p:sldId id="271" r:id="rId5"/>
    <p:sldId id="272" r:id="rId6"/>
    <p:sldId id="258" r:id="rId7"/>
    <p:sldId id="275" r:id="rId8"/>
    <p:sldId id="259" r:id="rId9"/>
    <p:sldId id="262" r:id="rId10"/>
    <p:sldId id="280" r:id="rId11"/>
    <p:sldId id="260" r:id="rId12"/>
    <p:sldId id="261" r:id="rId13"/>
    <p:sldId id="263" r:id="rId14"/>
    <p:sldId id="265" r:id="rId15"/>
    <p:sldId id="266" r:id="rId16"/>
    <p:sldId id="267" r:id="rId17"/>
    <p:sldId id="268" r:id="rId18"/>
    <p:sldId id="269" r:id="rId19"/>
    <p:sldId id="277" r:id="rId20"/>
    <p:sldId id="27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b="0" dirty="0" smtClean="0"/>
            <a:t>Slovesa s odlučitelnou předponou</a:t>
          </a:r>
          <a:endParaRPr lang="cs-CZ" sz="2000" b="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b="0" dirty="0" smtClean="0"/>
            <a:t>NÁZEV:VY_22_INOVACE_13_NJ9_Slovesa s předponou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35F6E4-0B64-4324-98FD-9512413A7D42}" type="presOf" srcId="{1AE9165A-6B70-4FFD-A49C-881BF73B4F04}" destId="{BD3627E9-8FC8-4A2F-B3EA-FAE798EF81D8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E3A0355B-776B-46B4-BF4B-908257DE2E17}" type="presOf" srcId="{757F3AB3-0718-4624-B441-E567A8F0AB56}" destId="{333A1088-737F-45CB-B68E-254E46348037}" srcOrd="0" destOrd="0" presId="urn:microsoft.com/office/officeart/2005/8/layout/target3"/>
    <dgm:cxn modelId="{C7113101-F349-460B-9B5D-A3897EE6EDC9}" type="presOf" srcId="{1F4F8BC0-F267-4379-9FE7-6FFC8B64BAD8}" destId="{017154CD-D9A9-4968-AD11-1207A3C4C00A}" srcOrd="1" destOrd="0" presId="urn:microsoft.com/office/officeart/2005/8/layout/target3"/>
    <dgm:cxn modelId="{F8A63CD1-FE08-49DF-BEA6-C6A281593BE2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EC83E801-0BE5-4438-B12C-EF4D591270B2}" type="presOf" srcId="{D1D4F407-5343-4D3F-B5B9-D407B03CAEB4}" destId="{D005CE8C-CC26-4C3E-AC11-E15060ECD759}" srcOrd="0" destOrd="0" presId="urn:microsoft.com/office/officeart/2005/8/layout/target3"/>
    <dgm:cxn modelId="{35065FE8-BB8B-466E-9367-DF9704BD2A63}" type="presOf" srcId="{26CBEA56-8CFD-48C0-BD6E-2EB16B1FBF42}" destId="{92E1E9E3-D1F0-4866-9424-7ECC0DD990BC}" srcOrd="1" destOrd="0" presId="urn:microsoft.com/office/officeart/2005/8/layout/target3"/>
    <dgm:cxn modelId="{7F151DCB-D30D-4A42-8A20-BA109D5FF0CE}" type="presOf" srcId="{D1B46980-6531-4606-95E6-44980827E919}" destId="{2BE915AB-18AA-4053-B92C-3BFC9ED204BB}" srcOrd="1" destOrd="0" presId="urn:microsoft.com/office/officeart/2005/8/layout/target3"/>
    <dgm:cxn modelId="{CAA9342B-BE4D-4F22-80A9-CDCD2A930ADC}" type="presOf" srcId="{1AE9165A-6B70-4FFD-A49C-881BF73B4F04}" destId="{A9F01C16-B5C0-47B0-9750-F7E5E11674A0}" srcOrd="0" destOrd="0" presId="urn:microsoft.com/office/officeart/2005/8/layout/target3"/>
    <dgm:cxn modelId="{4EB4795C-F07D-4F9B-8C17-BBCD84B22DAF}" type="presOf" srcId="{26CBEA56-8CFD-48C0-BD6E-2EB16B1FBF42}" destId="{5583D5C5-FAFF-4548-819C-80E289F73770}" srcOrd="0" destOrd="0" presId="urn:microsoft.com/office/officeart/2005/8/layout/target3"/>
    <dgm:cxn modelId="{72237206-9CF8-4705-9905-FC1536BB26F2}" type="presOf" srcId="{D1D4F407-5343-4D3F-B5B9-D407B03CAEB4}" destId="{AED2198E-93D5-4001-81B4-73124B309672}" srcOrd="1" destOrd="0" presId="urn:microsoft.com/office/officeart/2005/8/layout/target3"/>
    <dgm:cxn modelId="{33C2C61A-3444-40D0-9752-C6A605D577A8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2D22A61-B24A-428B-BEA7-FABCF07E167C}" type="presParOf" srcId="{333A1088-737F-45CB-B68E-254E46348037}" destId="{F5ABB229-8D3B-4694-996A-96F23CF14429}" srcOrd="0" destOrd="0" presId="urn:microsoft.com/office/officeart/2005/8/layout/target3"/>
    <dgm:cxn modelId="{4A397C83-BAA2-45FE-ABA8-CE2D891C2811}" type="presParOf" srcId="{333A1088-737F-45CB-B68E-254E46348037}" destId="{F41139FD-01EE-4571-8B17-4FB00FC51163}" srcOrd="1" destOrd="0" presId="urn:microsoft.com/office/officeart/2005/8/layout/target3"/>
    <dgm:cxn modelId="{3D1A6DA6-6E9E-4D9A-9BF3-BC5D4DBCCD42}" type="presParOf" srcId="{333A1088-737F-45CB-B68E-254E46348037}" destId="{D005CE8C-CC26-4C3E-AC11-E15060ECD759}" srcOrd="2" destOrd="0" presId="urn:microsoft.com/office/officeart/2005/8/layout/target3"/>
    <dgm:cxn modelId="{F336884F-D189-4E4D-B2EA-210956C523EA}" type="presParOf" srcId="{333A1088-737F-45CB-B68E-254E46348037}" destId="{2C702D82-9B77-49B7-9568-BB8EB47C3372}" srcOrd="3" destOrd="0" presId="urn:microsoft.com/office/officeart/2005/8/layout/target3"/>
    <dgm:cxn modelId="{9D0001DE-45EB-44C4-B0B0-E027D2C33612}" type="presParOf" srcId="{333A1088-737F-45CB-B68E-254E46348037}" destId="{A52A0455-90FF-4808-ABD0-F02540D31D5A}" srcOrd="4" destOrd="0" presId="urn:microsoft.com/office/officeart/2005/8/layout/target3"/>
    <dgm:cxn modelId="{96166349-EEEA-418B-BDC1-A0A398D69339}" type="presParOf" srcId="{333A1088-737F-45CB-B68E-254E46348037}" destId="{6140AFEC-043D-4C43-A2F9-D0F5331DF3A3}" srcOrd="5" destOrd="0" presId="urn:microsoft.com/office/officeart/2005/8/layout/target3"/>
    <dgm:cxn modelId="{2E3C88E8-E392-4479-BC8C-5BD7930E1D92}" type="presParOf" srcId="{333A1088-737F-45CB-B68E-254E46348037}" destId="{71A10DEB-455E-4133-A618-0A0EE82A21E3}" srcOrd="6" destOrd="0" presId="urn:microsoft.com/office/officeart/2005/8/layout/target3"/>
    <dgm:cxn modelId="{01A134B3-A1E6-4B02-A439-C03223CCB2D2}" type="presParOf" srcId="{333A1088-737F-45CB-B68E-254E46348037}" destId="{DA6A876D-6D25-492F-8BDC-9AE6A6CFB1FA}" srcOrd="7" destOrd="0" presId="urn:microsoft.com/office/officeart/2005/8/layout/target3"/>
    <dgm:cxn modelId="{D9B64823-8DBC-4903-A94A-2260554D3DF4}" type="presParOf" srcId="{333A1088-737F-45CB-B68E-254E46348037}" destId="{A9F01C16-B5C0-47B0-9750-F7E5E11674A0}" srcOrd="8" destOrd="0" presId="urn:microsoft.com/office/officeart/2005/8/layout/target3"/>
    <dgm:cxn modelId="{59B5DFBE-2F32-473A-8DA9-1BB9706DCC47}" type="presParOf" srcId="{333A1088-737F-45CB-B68E-254E46348037}" destId="{5C0CF724-3222-4429-B09A-F154A62FD507}" srcOrd="9" destOrd="0" presId="urn:microsoft.com/office/officeart/2005/8/layout/target3"/>
    <dgm:cxn modelId="{0406901A-ADE3-435B-8706-76E26D3EA58A}" type="presParOf" srcId="{333A1088-737F-45CB-B68E-254E46348037}" destId="{71A5FEA7-FE77-4220-960F-2AB7AE466FE5}" srcOrd="10" destOrd="0" presId="urn:microsoft.com/office/officeart/2005/8/layout/target3"/>
    <dgm:cxn modelId="{87B87C7A-0FDC-4451-B230-93698703AEE2}" type="presParOf" srcId="{333A1088-737F-45CB-B68E-254E46348037}" destId="{C8857ABF-5052-4733-A46C-0F8B764FF76F}" srcOrd="11" destOrd="0" presId="urn:microsoft.com/office/officeart/2005/8/layout/target3"/>
    <dgm:cxn modelId="{3B67FCFD-8B65-4515-8181-B1D93210DF76}" type="presParOf" srcId="{333A1088-737F-45CB-B68E-254E46348037}" destId="{1839E65E-6E97-41D2-A171-98C033275D27}" srcOrd="12" destOrd="0" presId="urn:microsoft.com/office/officeart/2005/8/layout/target3"/>
    <dgm:cxn modelId="{7DFEEDF6-4A4A-40C6-8121-02EB90D8057C}" type="presParOf" srcId="{333A1088-737F-45CB-B68E-254E46348037}" destId="{914F10DC-A7FA-462B-9334-03354AC7EA9F}" srcOrd="13" destOrd="0" presId="urn:microsoft.com/office/officeart/2005/8/layout/target3"/>
    <dgm:cxn modelId="{10DE9DCC-68A9-49BE-B58A-9BA05B0287BD}" type="presParOf" srcId="{333A1088-737F-45CB-B68E-254E46348037}" destId="{5583D5C5-FAFF-4548-819C-80E289F73770}" srcOrd="14" destOrd="0" presId="urn:microsoft.com/office/officeart/2005/8/layout/target3"/>
    <dgm:cxn modelId="{DF607C2E-2017-439E-845B-F8B5F82DE826}" type="presParOf" srcId="{333A1088-737F-45CB-B68E-254E46348037}" destId="{AED2198E-93D5-4001-81B4-73124B309672}" srcOrd="15" destOrd="0" presId="urn:microsoft.com/office/officeart/2005/8/layout/target3"/>
    <dgm:cxn modelId="{CBCE3508-DFF3-4049-B7F7-42F50DED37F2}" type="presParOf" srcId="{333A1088-737F-45CB-B68E-254E46348037}" destId="{2BE915AB-18AA-4053-B92C-3BFC9ED204BB}" srcOrd="16" destOrd="0" presId="urn:microsoft.com/office/officeart/2005/8/layout/target3"/>
    <dgm:cxn modelId="{F7FF2A92-9558-48F3-8A44-3B876E38D9E9}" type="presParOf" srcId="{333A1088-737F-45CB-B68E-254E46348037}" destId="{BD3627E9-8FC8-4A2F-B3EA-FAE798EF81D8}" srcOrd="17" destOrd="0" presId="urn:microsoft.com/office/officeart/2005/8/layout/target3"/>
    <dgm:cxn modelId="{D7BBF08A-94B0-4AD6-BB85-29AD6250610D}" type="presParOf" srcId="{333A1088-737F-45CB-B68E-254E46348037}" destId="{017154CD-D9A9-4968-AD11-1207A3C4C00A}" srcOrd="18" destOrd="0" presId="urn:microsoft.com/office/officeart/2005/8/layout/target3"/>
    <dgm:cxn modelId="{604D346E-6F6D-41C3-A33E-CACF91F5EE2E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NÁZEV:VY_22_INOVACE_13_NJ9_Slovesa s předponou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b="0" kern="1200" dirty="0" smtClean="0"/>
            <a:t>Slovesa s odlučitelnou předponou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88BFED-4066-4F5A-B4EC-68FB3648C361}" type="datetimeFigureOut">
              <a:rPr lang="de-DE" smtClean="0"/>
              <a:pPr/>
              <a:t>05.12.2013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413FFA-4FBD-49A3-BE46-59384441B095}" type="slidenum">
              <a:rPr lang="de-DE" smtClean="0"/>
              <a:pPr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63367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413FFA-4FBD-49A3-BE46-59384441B095}" type="slidenum">
              <a:rPr lang="de-DE" smtClean="0"/>
              <a:pPr/>
              <a:t>19</a:t>
            </a:fld>
            <a:endParaRPr lang="de-D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583F2-858A-4F4E-ACC6-18756990773A}" type="datetimeFigureOut">
              <a:rPr lang="de-DE" smtClean="0"/>
              <a:pPr/>
              <a:t>05.12.2013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6B5A-4A8E-42BD-A687-AB5B9EC8F1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583F2-858A-4F4E-ACC6-18756990773A}" type="datetimeFigureOut">
              <a:rPr lang="de-DE" smtClean="0"/>
              <a:pPr/>
              <a:t>05.12.2013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6B5A-4A8E-42BD-A687-AB5B9EC8F1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583F2-858A-4F4E-ACC6-18756990773A}" type="datetimeFigureOut">
              <a:rPr lang="de-DE" smtClean="0"/>
              <a:pPr/>
              <a:t>05.12.2013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6B5A-4A8E-42BD-A687-AB5B9EC8F1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583F2-858A-4F4E-ACC6-18756990773A}" type="datetimeFigureOut">
              <a:rPr lang="de-DE" smtClean="0"/>
              <a:pPr/>
              <a:t>05.12.2013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6B5A-4A8E-42BD-A687-AB5B9EC8F1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583F2-858A-4F4E-ACC6-18756990773A}" type="datetimeFigureOut">
              <a:rPr lang="de-DE" smtClean="0"/>
              <a:pPr/>
              <a:t>05.12.2013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6B5A-4A8E-42BD-A687-AB5B9EC8F1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583F2-858A-4F4E-ACC6-18756990773A}" type="datetimeFigureOut">
              <a:rPr lang="de-DE" smtClean="0"/>
              <a:pPr/>
              <a:t>05.12.2013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6B5A-4A8E-42BD-A687-AB5B9EC8F1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583F2-858A-4F4E-ACC6-18756990773A}" type="datetimeFigureOut">
              <a:rPr lang="de-DE" smtClean="0"/>
              <a:pPr/>
              <a:t>05.12.2013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6B5A-4A8E-42BD-A687-AB5B9EC8F1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583F2-858A-4F4E-ACC6-18756990773A}" type="datetimeFigureOut">
              <a:rPr lang="de-DE" smtClean="0"/>
              <a:pPr/>
              <a:t>05.12.2013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6B5A-4A8E-42BD-A687-AB5B9EC8F1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583F2-858A-4F4E-ACC6-18756990773A}" type="datetimeFigureOut">
              <a:rPr lang="de-DE" smtClean="0"/>
              <a:pPr/>
              <a:t>05.12.2013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6B5A-4A8E-42BD-A687-AB5B9EC8F1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583F2-858A-4F4E-ACC6-18756990773A}" type="datetimeFigureOut">
              <a:rPr lang="de-DE" smtClean="0"/>
              <a:pPr/>
              <a:t>05.12.2013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6B5A-4A8E-42BD-A687-AB5B9EC8F1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583F2-858A-4F4E-ACC6-18756990773A}" type="datetimeFigureOut">
              <a:rPr lang="de-DE" smtClean="0"/>
              <a:pPr/>
              <a:t>05.12.2013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6B5A-4A8E-42BD-A687-AB5B9EC8F1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85800" y="4114800"/>
            <a:ext cx="7772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E04DE817-7015-461B-B028-A34B2E3424F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0583F2-858A-4F4E-ACC6-18756990773A}" type="datetimeFigureOut">
              <a:rPr lang="de-DE" smtClean="0"/>
              <a:pPr/>
              <a:t>05.12.2013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56B5A-4A8E-42BD-A687-AB5B9EC8F1CD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628800"/>
            <a:ext cx="6768752" cy="3453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8. a 9.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Obsahuje výklad a procvičování sloves s předponami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ilustrace</a:t>
            </a:r>
            <a:r>
              <a:rPr lang="cs-CZ" sz="2800" smtClean="0">
                <a:solidFill>
                  <a:prstClr val="black"/>
                </a:solidFill>
              </a:rPr>
              <a:t>: www.office.microsoft.com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Slovesa s předponami</a:t>
            </a:r>
            <a:endParaRPr lang="de-DE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28800"/>
          <a:ext cx="8229600" cy="51913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2016224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BE-, GE-, ENT-, EMP-, ER-, VER-, ZER -</a:t>
                      </a:r>
                    </a:p>
                    <a:p>
                      <a:endParaRPr lang="de-DE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AB</a:t>
                      </a:r>
                      <a:r>
                        <a:rPr kumimoji="0" lang="de-DE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-, </a:t>
                      </a:r>
                      <a:r>
                        <a:rPr kumimoji="0" lang="cs-CZ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AN</a:t>
                      </a:r>
                      <a:r>
                        <a:rPr kumimoji="0" lang="de-DE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-, </a:t>
                      </a:r>
                      <a:r>
                        <a:rPr kumimoji="0" lang="cs-CZ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AUF</a:t>
                      </a:r>
                      <a:r>
                        <a:rPr kumimoji="0" lang="de-DE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-, </a:t>
                      </a:r>
                      <a:r>
                        <a:rPr kumimoji="0" lang="cs-CZ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AUS</a:t>
                      </a:r>
                      <a:r>
                        <a:rPr kumimoji="0" lang="de-DE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-, </a:t>
                      </a:r>
                      <a:r>
                        <a:rPr kumimoji="0" lang="cs-CZ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BEI</a:t>
                      </a:r>
                      <a:r>
                        <a:rPr kumimoji="0" lang="de-DE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-, </a:t>
                      </a:r>
                      <a:r>
                        <a:rPr kumimoji="0" lang="cs-CZ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EIN</a:t>
                      </a:r>
                      <a:r>
                        <a:rPr kumimoji="0" lang="de-DE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-, </a:t>
                      </a:r>
                      <a:r>
                        <a:rPr kumimoji="0" lang="cs-CZ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MIT</a:t>
                      </a:r>
                      <a:r>
                        <a:rPr kumimoji="0" lang="de-DE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-, </a:t>
                      </a:r>
                      <a:r>
                        <a:rPr kumimoji="0" lang="cs-CZ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NACH</a:t>
                      </a:r>
                      <a:r>
                        <a:rPr kumimoji="0" lang="de-DE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-, </a:t>
                      </a:r>
                      <a:r>
                        <a:rPr kumimoji="0" lang="cs-CZ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VOR</a:t>
                      </a:r>
                      <a:r>
                        <a:rPr kumimoji="0" lang="de-DE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-, </a:t>
                      </a:r>
                      <a:r>
                        <a:rPr kumimoji="0" lang="cs-CZ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WEG</a:t>
                      </a:r>
                      <a:r>
                        <a:rPr kumimoji="0" lang="de-DE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-, </a:t>
                      </a:r>
                      <a:r>
                        <a:rPr kumimoji="0" lang="cs-CZ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ZU</a:t>
                      </a:r>
                      <a:r>
                        <a:rPr kumimoji="0" lang="de-DE" sz="3200" b="0" i="1" u="none" strike="noStrike" kern="1200" cap="none" spc="0" normalizeH="0" baseline="0" noProof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-</a:t>
                      </a:r>
                      <a:endParaRPr kumimoji="0" lang="cs-CZ" sz="3200" b="0" i="1" u="none" strike="noStrike" kern="1200" cap="none" spc="0" normalizeH="0" baseline="0" noProof="0" dirty="0" smtClean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7030A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149165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bekommen</a:t>
                      </a:r>
                      <a:r>
                        <a:rPr lang="cs-CZ" sz="3200" dirty="0" smtClean="0"/>
                        <a:t>, </a:t>
                      </a:r>
                      <a:r>
                        <a:rPr lang="cs-CZ" sz="3200" dirty="0" err="1" smtClean="0"/>
                        <a:t>gefallen</a:t>
                      </a:r>
                      <a:r>
                        <a:rPr lang="cs-CZ" sz="3200" dirty="0" smtClean="0"/>
                        <a:t>, </a:t>
                      </a:r>
                      <a:r>
                        <a:rPr lang="cs-CZ" sz="3200" dirty="0" err="1" smtClean="0"/>
                        <a:t>empfehlen</a:t>
                      </a:r>
                      <a:r>
                        <a:rPr lang="cs-CZ" sz="3200" dirty="0" smtClean="0"/>
                        <a:t>, </a:t>
                      </a:r>
                      <a:r>
                        <a:rPr lang="cs-CZ" sz="3200" dirty="0" err="1" smtClean="0"/>
                        <a:t>erklären</a:t>
                      </a:r>
                      <a:r>
                        <a:rPr lang="cs-CZ" sz="3200" dirty="0" smtClean="0"/>
                        <a:t>, </a:t>
                      </a:r>
                      <a:r>
                        <a:rPr lang="cs-CZ" sz="3200" dirty="0" err="1" smtClean="0"/>
                        <a:t>verkaufen</a:t>
                      </a:r>
                      <a:r>
                        <a:rPr lang="cs-CZ" sz="3200" dirty="0" smtClean="0"/>
                        <a:t>, </a:t>
                      </a:r>
                      <a:r>
                        <a:rPr lang="cs-CZ" sz="3200" dirty="0" err="1" smtClean="0"/>
                        <a:t>zerspringen</a:t>
                      </a:r>
                      <a:endParaRPr lang="de-DE" sz="3200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/>
                        <a:t>ab</a:t>
                      </a:r>
                      <a:r>
                        <a:rPr lang="cs-CZ" sz="3200" dirty="0" err="1" smtClean="0"/>
                        <a:t>fahren</a:t>
                      </a:r>
                      <a:r>
                        <a:rPr lang="cs-CZ" sz="3200" dirty="0" smtClean="0"/>
                        <a:t>, </a:t>
                      </a:r>
                      <a:r>
                        <a:rPr lang="cs-CZ" sz="3200" b="1" dirty="0" err="1" smtClean="0"/>
                        <a:t>an</a:t>
                      </a:r>
                      <a:r>
                        <a:rPr lang="cs-CZ" sz="3200" dirty="0" err="1" smtClean="0"/>
                        <a:t>fangen</a:t>
                      </a:r>
                      <a:r>
                        <a:rPr lang="cs-CZ" sz="3200" dirty="0" smtClean="0"/>
                        <a:t>, </a:t>
                      </a:r>
                      <a:r>
                        <a:rPr lang="cs-CZ" sz="3200" b="1" dirty="0" err="1" smtClean="0"/>
                        <a:t>auf</a:t>
                      </a:r>
                      <a:r>
                        <a:rPr lang="cs-CZ" sz="3200" dirty="0" err="1" smtClean="0"/>
                        <a:t>machen</a:t>
                      </a:r>
                      <a:r>
                        <a:rPr lang="cs-CZ" sz="3200" dirty="0" smtClean="0"/>
                        <a:t>,</a:t>
                      </a:r>
                      <a:r>
                        <a:rPr lang="cs-CZ" sz="3200" b="1" dirty="0" err="1" smtClean="0"/>
                        <a:t>aus</a:t>
                      </a:r>
                      <a:r>
                        <a:rPr lang="cs-CZ" sz="3200" dirty="0" err="1" smtClean="0"/>
                        <a:t>ziehen</a:t>
                      </a:r>
                      <a:r>
                        <a:rPr lang="cs-CZ" sz="3200" dirty="0" smtClean="0"/>
                        <a:t>, </a:t>
                      </a:r>
                      <a:r>
                        <a:rPr lang="cs-CZ" sz="3200" b="1" dirty="0" err="1" smtClean="0"/>
                        <a:t>ein</a:t>
                      </a:r>
                      <a:r>
                        <a:rPr lang="cs-CZ" sz="3200" dirty="0" err="1" smtClean="0"/>
                        <a:t>kaufen</a:t>
                      </a:r>
                      <a:r>
                        <a:rPr lang="cs-CZ" sz="3200" dirty="0" smtClean="0"/>
                        <a:t>,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="1" baseline="0" dirty="0" err="1" smtClean="0"/>
                        <a:t>mit</a:t>
                      </a:r>
                      <a:r>
                        <a:rPr lang="cs-CZ" sz="3200" baseline="0" dirty="0" err="1" smtClean="0"/>
                        <a:t>kommen</a:t>
                      </a:r>
                      <a:r>
                        <a:rPr lang="cs-CZ" sz="3200" baseline="0" dirty="0" smtClean="0"/>
                        <a:t>, </a:t>
                      </a:r>
                      <a:r>
                        <a:rPr lang="cs-CZ" sz="3200" b="1" baseline="0" dirty="0" err="1" smtClean="0"/>
                        <a:t>vor</a:t>
                      </a:r>
                      <a:r>
                        <a:rPr lang="cs-CZ" sz="3200" baseline="0" dirty="0" err="1" smtClean="0"/>
                        <a:t>beraiten</a:t>
                      </a:r>
                      <a:r>
                        <a:rPr lang="cs-CZ" sz="3200" baseline="0" dirty="0" smtClean="0"/>
                        <a:t>, </a:t>
                      </a:r>
                      <a:r>
                        <a:rPr lang="cs-CZ" sz="3200" b="1" baseline="0" dirty="0" err="1" smtClean="0"/>
                        <a:t>weg</a:t>
                      </a:r>
                      <a:r>
                        <a:rPr lang="cs-CZ" sz="3200" baseline="0" dirty="0" err="1" smtClean="0"/>
                        <a:t>gehen</a:t>
                      </a:r>
                      <a:r>
                        <a:rPr lang="cs-CZ" sz="3200" baseline="0" dirty="0" smtClean="0"/>
                        <a:t>, </a:t>
                      </a:r>
                      <a:r>
                        <a:rPr lang="cs-CZ" sz="3200" b="1" baseline="0" dirty="0" err="1" smtClean="0"/>
                        <a:t>zu</a:t>
                      </a:r>
                      <a:r>
                        <a:rPr lang="cs-CZ" sz="3200" baseline="0" dirty="0" err="1" smtClean="0"/>
                        <a:t>machen</a:t>
                      </a:r>
                      <a:endParaRPr lang="de-DE" sz="320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Slovesa s neodlučitelnými předponami:</a:t>
            </a:r>
            <a:endParaRPr lang="cs-CZ" sz="3600" b="1" dirty="0">
              <a:ln w="1905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85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b="1" dirty="0" smtClean="0"/>
              <a:t>Neodlučitelné předpony:</a:t>
            </a:r>
          </a:p>
          <a:p>
            <a:pPr algn="ctr">
              <a:buNone/>
            </a:pPr>
            <a:r>
              <a:rPr lang="cs-CZ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BE-, GE-, ENT-, EMP-, ER-, VER-, ZER -</a:t>
            </a:r>
          </a:p>
          <a:p>
            <a:pPr>
              <a:buNone/>
            </a:pPr>
            <a:r>
              <a:rPr lang="cs-CZ" sz="2400" dirty="0" smtClean="0"/>
              <a:t>Nikdy se od slovesa neodlučují. Vždy zůstávají jeho součástí.</a:t>
            </a:r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Montag</a:t>
            </a:r>
            <a:r>
              <a:rPr lang="cs-CZ" i="1" dirty="0" smtClean="0">
                <a:solidFill>
                  <a:srgbClr val="7030A0"/>
                </a:solidFill>
              </a:rPr>
              <a:t>  </a:t>
            </a:r>
            <a:r>
              <a:rPr lang="cs-CZ" i="1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besuche</a:t>
            </a:r>
            <a:r>
              <a:rPr lang="cs-CZ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 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meine</a:t>
            </a:r>
            <a:r>
              <a:rPr lang="cs-CZ" i="1" dirty="0" smtClean="0"/>
              <a:t> </a:t>
            </a:r>
            <a:r>
              <a:rPr lang="cs-CZ" i="1" dirty="0" err="1" smtClean="0"/>
              <a:t>Oma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i="1" dirty="0" err="1" smtClean="0"/>
              <a:t>Was</a:t>
            </a:r>
            <a:r>
              <a:rPr lang="cs-CZ" i="1" dirty="0" smtClean="0"/>
              <a:t>  </a:t>
            </a:r>
            <a:r>
              <a:rPr lang="cs-CZ" i="1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bekommst</a:t>
            </a:r>
            <a:r>
              <a:rPr lang="cs-CZ" i="1" dirty="0" smtClean="0"/>
              <a:t>  </a:t>
            </a:r>
            <a:r>
              <a:rPr lang="cs-CZ" i="1" dirty="0" err="1" smtClean="0"/>
              <a:t>du</a:t>
            </a:r>
            <a:r>
              <a:rPr lang="cs-CZ" i="1" dirty="0" smtClean="0"/>
              <a:t> </a:t>
            </a:r>
            <a:r>
              <a:rPr lang="cs-CZ" i="1" dirty="0" err="1" smtClean="0"/>
              <a:t>zum</a:t>
            </a:r>
            <a:r>
              <a:rPr lang="cs-CZ" i="1" dirty="0" smtClean="0"/>
              <a:t> </a:t>
            </a:r>
            <a:r>
              <a:rPr lang="cs-CZ" i="1" dirty="0" err="1" smtClean="0"/>
              <a:t>Geburtstag</a:t>
            </a:r>
            <a:r>
              <a:rPr lang="cs-CZ" i="1" dirty="0" smtClean="0"/>
              <a:t>?</a:t>
            </a:r>
          </a:p>
          <a:p>
            <a:pPr algn="ctr">
              <a:buNone/>
            </a:pPr>
            <a:r>
              <a:rPr lang="cs-CZ" i="1" dirty="0" err="1" smtClean="0"/>
              <a:t>Er</a:t>
            </a:r>
            <a:r>
              <a:rPr lang="cs-CZ" i="1" dirty="0" smtClean="0"/>
              <a:t> </a:t>
            </a:r>
            <a:r>
              <a:rPr lang="cs-CZ" i="1" dirty="0" err="1" smtClean="0"/>
              <a:t>muss</a:t>
            </a:r>
            <a:r>
              <a:rPr lang="cs-CZ" i="1" dirty="0" smtClean="0"/>
              <a:t> </a:t>
            </a:r>
            <a:r>
              <a:rPr lang="cs-CZ" i="1" dirty="0" err="1" smtClean="0"/>
              <a:t>im</a:t>
            </a:r>
            <a:r>
              <a:rPr lang="cs-CZ" i="1" dirty="0" smtClean="0"/>
              <a:t> Restaurant </a:t>
            </a:r>
            <a:r>
              <a:rPr lang="cs-CZ" i="1" dirty="0" err="1" smtClean="0"/>
              <a:t>alles</a:t>
            </a:r>
            <a:r>
              <a:rPr lang="cs-CZ" i="1" dirty="0" smtClean="0"/>
              <a:t>  </a:t>
            </a:r>
            <a:r>
              <a:rPr lang="cs-CZ" i="1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bezahlen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i="1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Verkauf</a:t>
            </a:r>
            <a:r>
              <a:rPr lang="cs-CZ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  </a:t>
            </a:r>
            <a:r>
              <a:rPr lang="cs-CZ" i="1" dirty="0" err="1" smtClean="0"/>
              <a:t>das</a:t>
            </a:r>
            <a:r>
              <a:rPr lang="cs-CZ" i="1" dirty="0" smtClean="0"/>
              <a:t> Auto </a:t>
            </a:r>
            <a:r>
              <a:rPr lang="cs-CZ" i="1" dirty="0" err="1" smtClean="0"/>
              <a:t>nicht</a:t>
            </a:r>
            <a:r>
              <a:rPr lang="cs-CZ" i="1" dirty="0" smtClean="0"/>
              <a:t>!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Slovesa s odlučitelnými předponami:</a:t>
            </a:r>
            <a:endParaRPr lang="cs-CZ" sz="3600" b="1" dirty="0">
              <a:ln w="1905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85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Odlučitelné předpony:</a:t>
            </a:r>
          </a:p>
          <a:p>
            <a:pPr>
              <a:buNone/>
            </a:pP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AB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AN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AUF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AUS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BEI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EIN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MIT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NACH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VOR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WEG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ZU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-</a:t>
            </a:r>
            <a:endParaRPr lang="cs-CZ" sz="2400" i="1" dirty="0" smtClean="0">
              <a:ln>
                <a:solidFill>
                  <a:sysClr val="windowText" lastClr="000000"/>
                </a:solidFill>
              </a:ln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400" dirty="0" smtClean="0"/>
              <a:t>Je-li ve větě užito jedno sloveso, předpona se odlučuje.</a:t>
            </a:r>
          </a:p>
          <a:p>
            <a:pPr>
              <a:buNone/>
            </a:pPr>
            <a:r>
              <a:rPr lang="cs-CZ" sz="2400" dirty="0" smtClean="0"/>
              <a:t>Přemístí se na konec věty. </a:t>
            </a:r>
          </a:p>
          <a:p>
            <a:pPr>
              <a:buNone/>
            </a:pPr>
            <a:r>
              <a:rPr lang="cs-CZ" sz="2400" dirty="0" smtClean="0"/>
              <a:t>Je-li ve větě užito více sloves, k odlučování nedochází.</a:t>
            </a:r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i="1" dirty="0" err="1" smtClean="0"/>
              <a:t>Ich</a:t>
            </a:r>
            <a:r>
              <a:rPr lang="cs-CZ" i="1" dirty="0" smtClean="0"/>
              <a:t>  </a:t>
            </a:r>
            <a:r>
              <a:rPr lang="cs-CZ" i="1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kaufe</a:t>
            </a:r>
            <a:r>
              <a:rPr lang="cs-CZ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i="1" dirty="0" smtClean="0"/>
              <a:t> </a:t>
            </a:r>
            <a:r>
              <a:rPr lang="cs-CZ" i="1" dirty="0" err="1" smtClean="0"/>
              <a:t>im</a:t>
            </a:r>
            <a:r>
              <a:rPr lang="cs-CZ" i="1" dirty="0" smtClean="0"/>
              <a:t> </a:t>
            </a:r>
            <a:r>
              <a:rPr lang="cs-CZ" i="1" dirty="0" err="1" smtClean="0"/>
              <a:t>Supermarkt</a:t>
            </a:r>
            <a:r>
              <a:rPr lang="cs-CZ" i="1" dirty="0" smtClean="0"/>
              <a:t> </a:t>
            </a:r>
            <a:r>
              <a:rPr lang="cs-CZ" i="1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ein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i="1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Machst</a:t>
            </a:r>
            <a:r>
              <a:rPr lang="cs-CZ" i="1" dirty="0" smtClean="0"/>
              <a:t>  </a:t>
            </a:r>
            <a:r>
              <a:rPr lang="cs-CZ" i="1" dirty="0" err="1" smtClean="0"/>
              <a:t>du</a:t>
            </a:r>
            <a:r>
              <a:rPr lang="cs-CZ" i="1" dirty="0" smtClean="0"/>
              <a:t> </a:t>
            </a:r>
            <a:r>
              <a:rPr lang="cs-CZ" i="1" dirty="0" err="1" smtClean="0"/>
              <a:t>das</a:t>
            </a:r>
            <a:r>
              <a:rPr lang="cs-CZ" i="1" dirty="0" smtClean="0"/>
              <a:t> </a:t>
            </a:r>
            <a:r>
              <a:rPr lang="cs-CZ" i="1" dirty="0" err="1" smtClean="0"/>
              <a:t>Fenster</a:t>
            </a:r>
            <a:r>
              <a:rPr lang="cs-CZ" i="1" dirty="0" smtClean="0"/>
              <a:t> </a:t>
            </a:r>
            <a:r>
              <a:rPr lang="cs-CZ" i="1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zu</a:t>
            </a:r>
            <a:r>
              <a:rPr lang="cs-CZ" i="1" dirty="0" smtClean="0"/>
              <a:t>?</a:t>
            </a:r>
          </a:p>
          <a:p>
            <a:pPr algn="ctr">
              <a:buNone/>
            </a:pPr>
            <a:r>
              <a:rPr lang="cs-CZ" i="1" dirty="0" err="1" smtClean="0"/>
              <a:t>Ich</a:t>
            </a:r>
            <a:r>
              <a:rPr lang="cs-CZ" i="1" dirty="0" smtClean="0"/>
              <a:t>   </a:t>
            </a:r>
            <a:r>
              <a:rPr lang="cs-CZ" sz="4000" i="1" dirty="0" err="1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muss</a:t>
            </a:r>
            <a:r>
              <a:rPr lang="cs-CZ" i="1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dirty="0" smtClean="0"/>
              <a:t> </a:t>
            </a:r>
            <a:r>
              <a:rPr lang="cs-CZ" i="1" dirty="0" err="1" smtClean="0"/>
              <a:t>im</a:t>
            </a:r>
            <a:r>
              <a:rPr lang="cs-CZ" i="1" dirty="0" smtClean="0"/>
              <a:t> </a:t>
            </a:r>
            <a:r>
              <a:rPr lang="cs-CZ" i="1" dirty="0" err="1" smtClean="0"/>
              <a:t>Supermarkt</a:t>
            </a:r>
            <a:r>
              <a:rPr lang="cs-CZ" i="1" dirty="0" smtClean="0"/>
              <a:t>  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sz="4000" i="1" dirty="0" err="1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einkaufen</a:t>
            </a:r>
            <a:r>
              <a:rPr lang="cs-CZ" i="1" dirty="0" smtClean="0"/>
              <a:t>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b="1" i="1" dirty="0" smtClean="0">
              <a:ln>
                <a:solidFill>
                  <a:sysClr val="windowText" lastClr="00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endParaRPr lang="cs-CZ" sz="2400" b="1" i="1" dirty="0">
              <a:ln>
                <a:solidFill>
                  <a:sysClr val="windowText" lastClr="00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404664"/>
            <a:ext cx="7848600" cy="1600200"/>
          </a:xfr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3333FF"/>
                </a:solidFill>
                <a:latin typeface="+mn-lt"/>
              </a:rPr>
              <a:t>Předpona</a:t>
            </a:r>
            <a:r>
              <a:rPr lang="en-GB" sz="6600" b="1" dirty="0" smtClean="0">
                <a:solidFill>
                  <a:srgbClr val="3333FF"/>
                </a:solidFill>
                <a:latin typeface="+mn-lt"/>
              </a:rPr>
              <a:t> </a:t>
            </a:r>
            <a:r>
              <a:rPr lang="en-GB" sz="6600" b="1" dirty="0">
                <a:solidFill>
                  <a:schemeClr val="tx1"/>
                </a:solidFill>
                <a:latin typeface="+mn-lt"/>
              </a:rPr>
              <a:t>+</a:t>
            </a:r>
            <a:r>
              <a:rPr lang="en-GB" sz="6600" b="1" dirty="0">
                <a:solidFill>
                  <a:srgbClr val="3333FF"/>
                </a:solidFill>
                <a:latin typeface="+mn-lt"/>
              </a:rPr>
              <a:t> </a:t>
            </a:r>
            <a:r>
              <a:rPr lang="cs-CZ" sz="6600" b="1" dirty="0" smtClean="0">
                <a:solidFill>
                  <a:srgbClr val="FF0000"/>
                </a:solidFill>
                <a:latin typeface="+mn-lt"/>
              </a:rPr>
              <a:t>sloveso</a:t>
            </a:r>
            <a:endParaRPr lang="en-GB" sz="66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75856" y="2204864"/>
            <a:ext cx="1905000" cy="1981200"/>
          </a:xfrm>
        </p:spPr>
        <p:txBody>
          <a:bodyPr/>
          <a:lstStyle/>
          <a:p>
            <a:pPr>
              <a:buFontTx/>
              <a:buNone/>
            </a:pPr>
            <a:r>
              <a:rPr lang="en-GB" sz="6600" b="1" dirty="0">
                <a:solidFill>
                  <a:srgbClr val="3333FF"/>
                </a:solidFill>
              </a:rPr>
              <a:t>auf</a:t>
            </a:r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body" sz="half" idx="2"/>
          </p:nvPr>
        </p:nvSpPr>
        <p:spPr>
          <a:xfrm>
            <a:off x="4427984" y="2204864"/>
            <a:ext cx="4267200" cy="1981200"/>
          </a:xfrm>
        </p:spPr>
        <p:txBody>
          <a:bodyPr/>
          <a:lstStyle/>
          <a:p>
            <a:pPr>
              <a:buFontTx/>
              <a:buNone/>
            </a:pPr>
            <a:r>
              <a:rPr lang="en-GB" sz="6600" b="1" dirty="0" err="1">
                <a:solidFill>
                  <a:srgbClr val="FF0000"/>
                </a:solidFill>
              </a:rPr>
              <a:t>stehen</a:t>
            </a:r>
            <a:endParaRPr lang="en-GB" sz="66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27984" y="3284984"/>
            <a:ext cx="3280129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6600" b="1" dirty="0" err="1" smtClean="0">
                <a:solidFill>
                  <a:srgbClr val="FF0000"/>
                </a:solidFill>
              </a:rPr>
              <a:t>kommen</a:t>
            </a:r>
            <a:endParaRPr lang="en-GB" sz="66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9992" y="4365104"/>
            <a:ext cx="258481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6600" b="1" dirty="0" err="1" smtClean="0">
                <a:solidFill>
                  <a:srgbClr val="FF0000"/>
                </a:solidFill>
              </a:rPr>
              <a:t>kaufen</a:t>
            </a:r>
            <a:endParaRPr lang="en-GB" sz="66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72000" y="5373216"/>
            <a:ext cx="23903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6600" b="1" dirty="0" err="1" smtClean="0">
                <a:solidFill>
                  <a:srgbClr val="FF0000"/>
                </a:solidFill>
              </a:rPr>
              <a:t>haben</a:t>
            </a:r>
            <a:endParaRPr lang="en-GB" sz="66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19872" y="4365104"/>
            <a:ext cx="127310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6600" b="1" dirty="0" err="1" smtClean="0">
                <a:solidFill>
                  <a:srgbClr val="3333FF"/>
                </a:solidFill>
              </a:rPr>
              <a:t>ein</a:t>
            </a:r>
            <a:endParaRPr lang="en-GB" sz="6600" b="1" dirty="0">
              <a:solidFill>
                <a:srgbClr val="3333FF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03848" y="3284984"/>
            <a:ext cx="1375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6600" b="1" dirty="0" err="1" smtClean="0">
                <a:solidFill>
                  <a:srgbClr val="3333FF"/>
                </a:solidFill>
              </a:rPr>
              <a:t>mit</a:t>
            </a:r>
            <a:endParaRPr lang="en-GB" sz="6600" b="1" dirty="0">
              <a:solidFill>
                <a:srgbClr val="3333FF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19872" y="5373216"/>
            <a:ext cx="133421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6600" b="1" dirty="0" smtClean="0">
                <a:solidFill>
                  <a:srgbClr val="3333FF"/>
                </a:solidFill>
              </a:rPr>
              <a:t>vor</a:t>
            </a:r>
            <a:endParaRPr lang="en-GB" sz="6600" b="1" dirty="0">
              <a:solidFill>
                <a:srgbClr val="3333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000"/>
                            </p:stCondLst>
                            <p:childTnLst>
                              <p:par>
                                <p:cTn id="4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animBg="1"/>
      <p:bldP spid="5123" grpId="0" build="p" autoUpdateAnimBg="0"/>
      <p:bldP spid="5127" grpId="0" build="p" autoUpdateAnimBg="0"/>
      <p:bldP spid="5" grpId="0"/>
      <p:bldP spid="6" grpId="0"/>
      <p:bldP spid="7" grpId="0"/>
      <p:bldP spid="8" grpId="0"/>
      <p:bldP spid="9" grpId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188640"/>
            <a:ext cx="7920880" cy="64633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Znáš slovesa s odlučitelnou předponou?</a:t>
            </a:r>
            <a:endParaRPr lang="de-DE" sz="3600" dirty="0"/>
          </a:p>
        </p:txBody>
      </p:sp>
      <p:sp>
        <p:nvSpPr>
          <p:cNvPr id="15" name="Obdélník 14"/>
          <p:cNvSpPr/>
          <p:nvPr/>
        </p:nvSpPr>
        <p:spPr>
          <a:xfrm>
            <a:off x="5940152" y="5373216"/>
            <a:ext cx="2888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 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484784"/>
            <a:ext cx="284380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nakupovat</a:t>
            </a:r>
          </a:p>
          <a:p>
            <a:endParaRPr lang="cs-CZ" sz="3600" dirty="0" smtClean="0"/>
          </a:p>
          <a:p>
            <a:r>
              <a:rPr lang="cs-CZ" sz="3600" dirty="0" smtClean="0"/>
              <a:t> jít s někým</a:t>
            </a:r>
          </a:p>
          <a:p>
            <a:endParaRPr lang="cs-CZ" sz="3600" dirty="0" smtClean="0"/>
          </a:p>
          <a:p>
            <a:r>
              <a:rPr lang="cs-CZ" sz="3600" dirty="0" smtClean="0"/>
              <a:t> mít v plánu</a:t>
            </a:r>
          </a:p>
          <a:p>
            <a:endParaRPr lang="cs-CZ" sz="3600" dirty="0" smtClean="0"/>
          </a:p>
          <a:p>
            <a:r>
              <a:rPr lang="cs-CZ" sz="3600" dirty="0" smtClean="0"/>
              <a:t> uklízet</a:t>
            </a:r>
          </a:p>
          <a:p>
            <a:r>
              <a:rPr lang="cs-CZ" sz="3600" dirty="0" smtClean="0"/>
              <a:t> </a:t>
            </a:r>
          </a:p>
          <a:p>
            <a:endParaRPr lang="cs-CZ" sz="3600" dirty="0" smtClean="0"/>
          </a:p>
          <a:p>
            <a:r>
              <a:rPr lang="cs-CZ" sz="3600" dirty="0" smtClean="0"/>
              <a:t> </a:t>
            </a:r>
            <a:endParaRPr lang="de-DE" sz="3600" dirty="0"/>
          </a:p>
        </p:txBody>
      </p:sp>
      <p:sp>
        <p:nvSpPr>
          <p:cNvPr id="16" name="Obdélník 15"/>
          <p:cNvSpPr/>
          <p:nvPr/>
        </p:nvSpPr>
        <p:spPr>
          <a:xfrm>
            <a:off x="6084168" y="1484784"/>
            <a:ext cx="305983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pozvat</a:t>
            </a:r>
          </a:p>
          <a:p>
            <a:pPr lvl="0"/>
            <a:endParaRPr lang="cs-CZ" sz="3600" dirty="0" smtClean="0">
              <a:solidFill>
                <a:prstClr val="black"/>
              </a:solidFill>
            </a:endParaRPr>
          </a:p>
          <a:p>
            <a:pPr lvl="0"/>
            <a:r>
              <a:rPr lang="cs-CZ" sz="3600" dirty="0" smtClean="0">
                <a:solidFill>
                  <a:prstClr val="black"/>
                </a:solidFill>
              </a:rPr>
              <a:t>umývat nádobí</a:t>
            </a:r>
          </a:p>
          <a:p>
            <a:pPr lvl="0"/>
            <a:endParaRPr lang="cs-CZ" sz="3600" dirty="0" smtClean="0">
              <a:solidFill>
                <a:prstClr val="black"/>
              </a:solidFill>
            </a:endParaRPr>
          </a:p>
          <a:p>
            <a:pPr lvl="0"/>
            <a:r>
              <a:rPr lang="cs-CZ" sz="3600" dirty="0" smtClean="0">
                <a:solidFill>
                  <a:prstClr val="black"/>
                </a:solidFill>
              </a:rPr>
              <a:t> vstávat</a:t>
            </a:r>
          </a:p>
          <a:p>
            <a:pPr lvl="0"/>
            <a:endParaRPr lang="cs-CZ" sz="3600" dirty="0" smtClean="0">
              <a:solidFill>
                <a:prstClr val="black"/>
              </a:solidFill>
            </a:endParaRPr>
          </a:p>
          <a:p>
            <a:pPr lvl="0"/>
            <a:r>
              <a:rPr lang="cs-CZ" sz="3600" dirty="0" smtClean="0">
                <a:solidFill>
                  <a:prstClr val="black"/>
                </a:solidFill>
              </a:rPr>
              <a:t> zavolat</a:t>
            </a:r>
            <a:endParaRPr lang="de-DE" dirty="0"/>
          </a:p>
        </p:txBody>
      </p:sp>
      <p:sp>
        <p:nvSpPr>
          <p:cNvPr id="18" name="Zaoblený obdélník 17"/>
          <p:cNvSpPr/>
          <p:nvPr/>
        </p:nvSpPr>
        <p:spPr>
          <a:xfrm>
            <a:off x="3491880" y="1628800"/>
            <a:ext cx="2376264" cy="72008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 err="1" smtClean="0">
                <a:solidFill>
                  <a:prstClr val="black"/>
                </a:solidFill>
              </a:rPr>
              <a:t>aufräumen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987824" y="2348880"/>
            <a:ext cx="2376264" cy="720080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prstClr val="black"/>
                </a:solidFill>
              </a:rPr>
              <a:t>anrufen</a:t>
            </a:r>
            <a:endParaRPr lang="de-DE" dirty="0"/>
          </a:p>
        </p:txBody>
      </p:sp>
      <p:sp>
        <p:nvSpPr>
          <p:cNvPr id="20" name="Zaoblený obdélník 19"/>
          <p:cNvSpPr/>
          <p:nvPr/>
        </p:nvSpPr>
        <p:spPr>
          <a:xfrm>
            <a:off x="3419872" y="3068960"/>
            <a:ext cx="2376264" cy="720080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75000"/>
                  <a:tint val="66000"/>
                  <a:satMod val="160000"/>
                </a:schemeClr>
              </a:gs>
              <a:gs pos="50000">
                <a:schemeClr val="accent6">
                  <a:lumMod val="75000"/>
                  <a:tint val="44500"/>
                  <a:satMod val="160000"/>
                </a:schemeClr>
              </a:gs>
              <a:gs pos="100000">
                <a:schemeClr val="accent6">
                  <a:lumMod val="75000"/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 err="1" smtClean="0">
                <a:solidFill>
                  <a:prstClr val="black"/>
                </a:solidFill>
              </a:rPr>
              <a:t>einladen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915816" y="3789040"/>
            <a:ext cx="2583904" cy="720080"/>
          </a:xfrm>
          <a:prstGeom prst="round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 err="1" smtClean="0">
                <a:solidFill>
                  <a:prstClr val="black"/>
                </a:solidFill>
              </a:rPr>
              <a:t>mitkommen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203848" y="4509120"/>
            <a:ext cx="2520280" cy="720080"/>
          </a:xfrm>
          <a:prstGeom prst="roundRect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vorhaben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2987824" y="5229200"/>
            <a:ext cx="2376264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prstClr val="black"/>
                </a:solidFill>
              </a:rPr>
              <a:t>einkaufen</a:t>
            </a:r>
            <a:endParaRPr lang="de-DE" dirty="0"/>
          </a:p>
        </p:txBody>
      </p:sp>
      <p:sp>
        <p:nvSpPr>
          <p:cNvPr id="24" name="Zaoblený obdélník 23"/>
          <p:cNvSpPr/>
          <p:nvPr/>
        </p:nvSpPr>
        <p:spPr>
          <a:xfrm>
            <a:off x="3059832" y="5949280"/>
            <a:ext cx="2952328" cy="720080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50000"/>
                  <a:tint val="66000"/>
                  <a:satMod val="160000"/>
                </a:schemeClr>
              </a:gs>
              <a:gs pos="50000">
                <a:schemeClr val="bg2">
                  <a:lumMod val="50000"/>
                  <a:tint val="44500"/>
                  <a:satMod val="160000"/>
                </a:schemeClr>
              </a:gs>
              <a:gs pos="100000">
                <a:schemeClr val="bg2">
                  <a:lumMod val="5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</a:rPr>
              <a:t>abwaschen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915816" y="908720"/>
            <a:ext cx="2376264" cy="720080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aufstehen</a:t>
            </a:r>
            <a:endParaRPr lang="de-DE" sz="36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7037E-6 L 0.30712 0.40949 " pathEditMode="relative" ptsTypes="AA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8 0.01041 L -0.37414 0.4620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00" y="2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85185E-6 L 0.30712 0.34652 " pathEditMode="relative" ptsTypes="AA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0 L 0.29931 -0.23102 " pathEditMode="relative" ptsTypes="AA">
                                      <p:cBhvr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11111E-6 L -0.31441 -0.1678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00" y="-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7037E-6 L -0.33872 -0.12592 " pathEditMode="relative" ptsTypes="A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6 L -0.31893 -0.52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00" y="-2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59259E-6 L 0.32691 -0.4935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00" y="-2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043608" y="3501008"/>
            <a:ext cx="7772400" cy="1981200"/>
          </a:xfrm>
        </p:spPr>
        <p:txBody>
          <a:bodyPr>
            <a:noAutofit/>
          </a:bodyPr>
          <a:lstStyle/>
          <a:p>
            <a:pPr algn="ctr">
              <a:buFontTx/>
              <a:buNone/>
            </a:pPr>
            <a:r>
              <a:rPr lang="en-GB" sz="4800" b="1" dirty="0" err="1">
                <a:solidFill>
                  <a:srgbClr val="3333FF"/>
                </a:solidFill>
              </a:rPr>
              <a:t>auf</a:t>
            </a:r>
            <a:r>
              <a:rPr lang="en-GB" sz="4800" b="1" dirty="0" err="1">
                <a:solidFill>
                  <a:srgbClr val="FF0000"/>
                </a:solidFill>
              </a:rPr>
              <a:t>stehen</a:t>
            </a:r>
            <a:r>
              <a:rPr lang="en-GB" sz="4800" b="1" dirty="0"/>
              <a:t> </a:t>
            </a:r>
          </a:p>
          <a:p>
            <a:pPr algn="ctr">
              <a:buFontTx/>
              <a:buNone/>
            </a:pPr>
            <a:r>
              <a:rPr lang="en-GB" sz="4800" b="1" dirty="0">
                <a:sym typeface="Wingdings" pitchFamily="2" charset="2"/>
              </a:rPr>
              <a:t></a:t>
            </a:r>
          </a:p>
          <a:p>
            <a:pPr algn="ctr">
              <a:buFontTx/>
              <a:buNone/>
            </a:pPr>
            <a:r>
              <a:rPr lang="en-GB" sz="6000" b="1" dirty="0" err="1">
                <a:sym typeface="Wingdings" pitchFamily="2" charset="2"/>
              </a:rPr>
              <a:t>Ich</a:t>
            </a:r>
            <a:r>
              <a:rPr lang="en-GB" sz="6000" b="1" dirty="0">
                <a:sym typeface="Wingdings" pitchFamily="2" charset="2"/>
              </a:rPr>
              <a:t> </a:t>
            </a:r>
            <a:r>
              <a:rPr lang="en-GB" sz="6000" b="1" dirty="0" err="1">
                <a:solidFill>
                  <a:srgbClr val="FF0000"/>
                </a:solidFill>
                <a:sym typeface="Wingdings" pitchFamily="2" charset="2"/>
              </a:rPr>
              <a:t>stehe</a:t>
            </a:r>
            <a:r>
              <a:rPr lang="en-GB" sz="6000" b="1" dirty="0">
                <a:solidFill>
                  <a:srgbClr val="FF0000"/>
                </a:solidFill>
                <a:sym typeface="Wingdings" pitchFamily="2" charset="2"/>
              </a:rPr>
              <a:t> </a:t>
            </a:r>
            <a:r>
              <a:rPr lang="en-GB" sz="6000" b="1" dirty="0">
                <a:sym typeface="Wingdings" pitchFamily="2" charset="2"/>
              </a:rPr>
              <a:t>um </a:t>
            </a:r>
            <a:r>
              <a:rPr lang="en-GB" sz="6000" b="1" dirty="0" smtClean="0">
                <a:sym typeface="Wingdings" pitchFamily="2" charset="2"/>
              </a:rPr>
              <a:t>6</a:t>
            </a:r>
            <a:r>
              <a:rPr lang="cs-CZ" sz="6000" b="1" dirty="0" smtClean="0">
                <a:sym typeface="Wingdings" pitchFamily="2" charset="2"/>
              </a:rPr>
              <a:t> </a:t>
            </a:r>
            <a:r>
              <a:rPr lang="en-GB" sz="6000" b="1" dirty="0" err="1" smtClean="0">
                <a:sym typeface="Wingdings" pitchFamily="2" charset="2"/>
              </a:rPr>
              <a:t>Uhr</a:t>
            </a:r>
            <a:r>
              <a:rPr lang="en-GB" sz="6000" b="1" dirty="0" smtClean="0">
                <a:sym typeface="Wingdings" pitchFamily="2" charset="2"/>
              </a:rPr>
              <a:t> </a:t>
            </a:r>
            <a:r>
              <a:rPr lang="en-GB" sz="6000" b="1" dirty="0">
                <a:solidFill>
                  <a:srgbClr val="3333FF"/>
                </a:solidFill>
                <a:sym typeface="Wingdings" pitchFamily="2" charset="2"/>
              </a:rPr>
              <a:t>auf</a:t>
            </a:r>
            <a:r>
              <a:rPr lang="en-GB" sz="6000" b="1" dirty="0">
                <a:sym typeface="Wingdings" pitchFamily="2" charset="2"/>
              </a:rPr>
              <a:t>.</a:t>
            </a:r>
            <a:endParaRPr lang="en-GB" sz="6000" b="1" dirty="0"/>
          </a:p>
        </p:txBody>
      </p:sp>
      <p:pic>
        <p:nvPicPr>
          <p:cNvPr id="10248" name="Picture 8" descr="j0354590"/>
          <p:cNvPicPr>
            <a:picLocks noGrp="1" noChangeAspect="1" noChangeArrowheads="1" noCrop="1"/>
          </p:cNvPicPr>
          <p:nvPr>
            <p:ph sz="quarter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44208" y="1465834"/>
            <a:ext cx="2160240" cy="2251198"/>
          </a:xfrm>
          <a:noFill/>
          <a:ln/>
        </p:spPr>
      </p:pic>
      <p:sp>
        <p:nvSpPr>
          <p:cNvPr id="6" name="TextovéPole 5"/>
          <p:cNvSpPr txBox="1"/>
          <p:nvPr/>
        </p:nvSpPr>
        <p:spPr>
          <a:xfrm>
            <a:off x="1115616" y="404664"/>
            <a:ext cx="6768752" cy="1015663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Procvičte si slovesa.</a:t>
            </a:r>
            <a:endParaRPr lang="de-DE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3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0074647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3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3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uiExpand="1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836712"/>
            <a:ext cx="8229600" cy="1143000"/>
          </a:xfrm>
        </p:spPr>
        <p:txBody>
          <a:bodyPr>
            <a:noAutofit/>
          </a:bodyPr>
          <a:lstStyle/>
          <a:p>
            <a:r>
              <a:rPr lang="en-US" sz="6000" b="1" dirty="0" err="1">
                <a:latin typeface="+mn-lt"/>
              </a:rPr>
              <a:t>Ich</a:t>
            </a:r>
            <a:r>
              <a:rPr lang="en-US" sz="6000" b="1" dirty="0">
                <a:latin typeface="+mn-lt"/>
              </a:rPr>
              <a:t> </a:t>
            </a:r>
            <a:r>
              <a:rPr lang="en-US" sz="6000" b="1" dirty="0" err="1">
                <a:solidFill>
                  <a:srgbClr val="FF0000"/>
                </a:solidFill>
                <a:latin typeface="+mn-lt"/>
              </a:rPr>
              <a:t>stehe</a:t>
            </a:r>
            <a:r>
              <a:rPr lang="en-US" sz="6000" b="1" dirty="0">
                <a:latin typeface="+mn-lt"/>
              </a:rPr>
              <a:t> </a:t>
            </a:r>
            <a:r>
              <a:rPr lang="en-US" sz="6000" b="1" dirty="0" err="1">
                <a:latin typeface="+mn-lt"/>
              </a:rPr>
              <a:t>jeden</a:t>
            </a:r>
            <a:r>
              <a:rPr lang="en-US" sz="6000" b="1" dirty="0">
                <a:latin typeface="+mn-lt"/>
              </a:rPr>
              <a:t> Tag </a:t>
            </a:r>
            <a:r>
              <a:rPr lang="en-US" sz="6000" b="1" dirty="0" smtClean="0">
                <a:latin typeface="+mn-lt"/>
              </a:rPr>
              <a:t>um</a:t>
            </a:r>
            <a:r>
              <a:rPr lang="cs-CZ" sz="6000" b="1" dirty="0" smtClean="0">
                <a:latin typeface="+mn-lt"/>
              </a:rPr>
              <a:t/>
            </a:r>
            <a:br>
              <a:rPr lang="cs-CZ" sz="6000" b="1" dirty="0" smtClean="0">
                <a:latin typeface="+mn-lt"/>
              </a:rPr>
            </a:br>
            <a:r>
              <a:rPr lang="en-US" sz="6000" b="1" dirty="0" smtClean="0">
                <a:latin typeface="+mn-lt"/>
              </a:rPr>
              <a:t> </a:t>
            </a:r>
            <a:r>
              <a:rPr lang="cs-CZ" sz="6000" b="1" dirty="0" smtClean="0">
                <a:latin typeface="+mn-lt"/>
              </a:rPr>
              <a:t>6 </a:t>
            </a:r>
            <a:r>
              <a:rPr lang="en-US" sz="6000" b="1" dirty="0" err="1" smtClean="0">
                <a:latin typeface="+mn-lt"/>
              </a:rPr>
              <a:t>Uhr</a:t>
            </a:r>
            <a:r>
              <a:rPr lang="en-US" sz="6000" b="1" dirty="0" smtClean="0">
                <a:latin typeface="+mn-lt"/>
              </a:rPr>
              <a:t> </a:t>
            </a:r>
            <a:r>
              <a:rPr lang="en-US" sz="6000" b="1" dirty="0">
                <a:solidFill>
                  <a:srgbClr val="3333FF"/>
                </a:solidFill>
                <a:latin typeface="+mn-lt"/>
              </a:rPr>
              <a:t>auf</a:t>
            </a:r>
            <a:r>
              <a:rPr lang="en-US" sz="6000" b="1" dirty="0">
                <a:latin typeface="+mn-lt"/>
              </a:rPr>
              <a:t>.</a:t>
            </a:r>
          </a:p>
        </p:txBody>
      </p:sp>
      <p:pic>
        <p:nvPicPr>
          <p:cNvPr id="26628" name="Picture 4" descr="MCj03983130000[1]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059832" y="2852936"/>
            <a:ext cx="3048000" cy="3008313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700808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Du</a:t>
            </a:r>
            <a:r>
              <a:rPr lang="cs-CZ" sz="4800" dirty="0" smtClean="0"/>
              <a:t>  ………… um 7 </a:t>
            </a:r>
            <a:r>
              <a:rPr lang="cs-CZ" sz="4800" dirty="0" err="1" smtClean="0"/>
              <a:t>Uhr</a:t>
            </a:r>
            <a:r>
              <a:rPr lang="cs-CZ" sz="4800" dirty="0" smtClean="0"/>
              <a:t>  ……..  . </a:t>
            </a:r>
            <a:endParaRPr lang="de-DE" sz="4800" dirty="0"/>
          </a:p>
        </p:txBody>
      </p:sp>
      <p:sp>
        <p:nvSpPr>
          <p:cNvPr id="3" name="Obdélník 2"/>
          <p:cNvSpPr/>
          <p:nvPr/>
        </p:nvSpPr>
        <p:spPr>
          <a:xfrm>
            <a:off x="899592" y="1052736"/>
            <a:ext cx="753443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 smtClean="0">
                <a:solidFill>
                  <a:prstClr val="black"/>
                </a:solidFill>
              </a:rPr>
              <a:t> </a:t>
            </a:r>
            <a:r>
              <a:rPr lang="cs-CZ" sz="4800" dirty="0" err="1" smtClean="0">
                <a:solidFill>
                  <a:prstClr val="black"/>
                </a:solidFill>
              </a:rPr>
              <a:t>Ich</a:t>
            </a:r>
            <a:r>
              <a:rPr lang="cs-CZ" sz="4800" dirty="0" smtClean="0">
                <a:solidFill>
                  <a:prstClr val="black"/>
                </a:solidFill>
              </a:rPr>
              <a:t>  ………… um 6 </a:t>
            </a:r>
            <a:r>
              <a:rPr lang="cs-CZ" sz="4800" dirty="0" err="1" smtClean="0">
                <a:solidFill>
                  <a:prstClr val="black"/>
                </a:solidFill>
              </a:rPr>
              <a:t>Uhr</a:t>
            </a:r>
            <a:r>
              <a:rPr lang="cs-CZ" sz="4800" dirty="0" smtClean="0">
                <a:solidFill>
                  <a:prstClr val="black"/>
                </a:solidFill>
              </a:rPr>
              <a:t>  ……..  . </a:t>
            </a:r>
            <a:endParaRPr lang="de-DE" sz="4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2492896"/>
            <a:ext cx="745107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 smtClean="0">
                <a:solidFill>
                  <a:prstClr val="black"/>
                </a:solidFill>
              </a:rPr>
              <a:t>  </a:t>
            </a:r>
            <a:r>
              <a:rPr lang="cs-CZ" sz="4800" dirty="0" err="1" smtClean="0">
                <a:solidFill>
                  <a:prstClr val="black"/>
                </a:solidFill>
              </a:rPr>
              <a:t>Er</a:t>
            </a:r>
            <a:r>
              <a:rPr lang="cs-CZ" sz="4800" dirty="0" smtClean="0">
                <a:solidFill>
                  <a:prstClr val="black"/>
                </a:solidFill>
              </a:rPr>
              <a:t> ………… um 8 </a:t>
            </a:r>
            <a:r>
              <a:rPr lang="cs-CZ" sz="4800" dirty="0" err="1" smtClean="0">
                <a:solidFill>
                  <a:prstClr val="black"/>
                </a:solidFill>
              </a:rPr>
              <a:t>Uhr</a:t>
            </a:r>
            <a:r>
              <a:rPr lang="cs-CZ" sz="4800" dirty="0" smtClean="0">
                <a:solidFill>
                  <a:prstClr val="black"/>
                </a:solidFill>
              </a:rPr>
              <a:t>  ……..  . </a:t>
            </a:r>
            <a:endParaRPr lang="de-DE" sz="48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3933056"/>
            <a:ext cx="822052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 smtClean="0">
                <a:solidFill>
                  <a:prstClr val="black"/>
                </a:solidFill>
              </a:rPr>
              <a:t>     </a:t>
            </a:r>
            <a:r>
              <a:rPr lang="cs-CZ" sz="4800" dirty="0" err="1" smtClean="0">
                <a:solidFill>
                  <a:prstClr val="black"/>
                </a:solidFill>
              </a:rPr>
              <a:t>Ihr</a:t>
            </a:r>
            <a:r>
              <a:rPr lang="cs-CZ" sz="4800" dirty="0" smtClean="0">
                <a:solidFill>
                  <a:prstClr val="black"/>
                </a:solidFill>
              </a:rPr>
              <a:t> ………… um 10 </a:t>
            </a:r>
            <a:r>
              <a:rPr lang="cs-CZ" sz="4800" dirty="0" err="1" smtClean="0">
                <a:solidFill>
                  <a:prstClr val="black"/>
                </a:solidFill>
              </a:rPr>
              <a:t>Uhr</a:t>
            </a:r>
            <a:r>
              <a:rPr lang="cs-CZ" sz="4800" dirty="0" smtClean="0">
                <a:solidFill>
                  <a:prstClr val="black"/>
                </a:solidFill>
              </a:rPr>
              <a:t>  ……..  . </a:t>
            </a:r>
            <a:endParaRPr lang="de-DE" sz="48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3212976"/>
            <a:ext cx="797846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 smtClean="0">
                <a:solidFill>
                  <a:prstClr val="black"/>
                </a:solidFill>
              </a:rPr>
              <a:t>    </a:t>
            </a:r>
            <a:r>
              <a:rPr lang="cs-CZ" sz="4800" dirty="0" err="1" smtClean="0">
                <a:solidFill>
                  <a:prstClr val="black"/>
                </a:solidFill>
              </a:rPr>
              <a:t>Wir</a:t>
            </a:r>
            <a:r>
              <a:rPr lang="cs-CZ" sz="4800" dirty="0" smtClean="0">
                <a:solidFill>
                  <a:prstClr val="black"/>
                </a:solidFill>
              </a:rPr>
              <a:t> ………… um 9 </a:t>
            </a:r>
            <a:r>
              <a:rPr lang="cs-CZ" sz="4800" dirty="0" err="1" smtClean="0">
                <a:solidFill>
                  <a:prstClr val="black"/>
                </a:solidFill>
              </a:rPr>
              <a:t>Uhr</a:t>
            </a:r>
            <a:r>
              <a:rPr lang="cs-CZ" sz="4800" dirty="0" smtClean="0">
                <a:solidFill>
                  <a:prstClr val="black"/>
                </a:solidFill>
              </a:rPr>
              <a:t>  ……..  . </a:t>
            </a:r>
            <a:endParaRPr lang="de-DE" sz="48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5717" y="4725144"/>
            <a:ext cx="894828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 err="1" smtClean="0">
                <a:solidFill>
                  <a:prstClr val="black"/>
                </a:solidFill>
              </a:rPr>
              <a:t>Opa</a:t>
            </a:r>
            <a:r>
              <a:rPr lang="cs-CZ" sz="4800" dirty="0" smtClean="0">
                <a:solidFill>
                  <a:prstClr val="black"/>
                </a:solidFill>
              </a:rPr>
              <a:t> </a:t>
            </a:r>
            <a:r>
              <a:rPr lang="cs-CZ" sz="4800" dirty="0" err="1" smtClean="0">
                <a:solidFill>
                  <a:prstClr val="black"/>
                </a:solidFill>
              </a:rPr>
              <a:t>und</a:t>
            </a:r>
            <a:r>
              <a:rPr lang="cs-CZ" sz="4800" dirty="0" smtClean="0">
                <a:solidFill>
                  <a:prstClr val="black"/>
                </a:solidFill>
              </a:rPr>
              <a:t> </a:t>
            </a:r>
            <a:r>
              <a:rPr lang="cs-CZ" sz="4800" dirty="0" err="1" smtClean="0">
                <a:solidFill>
                  <a:prstClr val="black"/>
                </a:solidFill>
              </a:rPr>
              <a:t>Oma</a:t>
            </a:r>
            <a:r>
              <a:rPr lang="cs-CZ" sz="4800" dirty="0" smtClean="0">
                <a:solidFill>
                  <a:prstClr val="black"/>
                </a:solidFill>
              </a:rPr>
              <a:t>………… um 11 ……..  . </a:t>
            </a:r>
            <a:endParaRPr lang="de-DE" sz="48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3000" y="908720"/>
            <a:ext cx="900100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C00000"/>
                </a:solidFill>
              </a:rPr>
              <a:t>                             </a:t>
            </a:r>
            <a:r>
              <a:rPr lang="cs-CZ" sz="4000" i="1" dirty="0" smtClean="0">
                <a:solidFill>
                  <a:srgbClr val="C00000"/>
                </a:solidFill>
              </a:rPr>
              <a:t>   </a:t>
            </a:r>
            <a:r>
              <a:rPr lang="cs-CZ" sz="3600" i="1" dirty="0" err="1" smtClean="0">
                <a:solidFill>
                  <a:srgbClr val="C00000"/>
                </a:solidFill>
              </a:rPr>
              <a:t>steh</a:t>
            </a:r>
            <a:r>
              <a:rPr lang="cs-CZ" sz="3600" b="1" i="1" dirty="0" err="1" smtClean="0">
                <a:solidFill>
                  <a:srgbClr val="C00000"/>
                </a:solidFill>
              </a:rPr>
              <a:t>e</a:t>
            </a:r>
            <a:r>
              <a:rPr lang="cs-CZ" sz="3600" i="1" dirty="0" smtClean="0">
                <a:solidFill>
                  <a:srgbClr val="C00000"/>
                </a:solidFill>
              </a:rPr>
              <a:t> </a:t>
            </a:r>
            <a:r>
              <a:rPr lang="cs-CZ" sz="4000" i="1" dirty="0" smtClean="0">
                <a:solidFill>
                  <a:srgbClr val="C00000"/>
                </a:solidFill>
              </a:rPr>
              <a:t>                               </a:t>
            </a:r>
            <a:r>
              <a:rPr lang="cs-CZ" sz="3600" i="1" dirty="0" err="1" smtClean="0">
                <a:solidFill>
                  <a:srgbClr val="C00000"/>
                </a:solidFill>
              </a:rPr>
              <a:t>auf</a:t>
            </a:r>
            <a:endParaRPr lang="cs-CZ" sz="3600" i="1" dirty="0" smtClean="0">
              <a:solidFill>
                <a:srgbClr val="C00000"/>
              </a:solidFill>
            </a:endParaRPr>
          </a:p>
          <a:p>
            <a:r>
              <a:rPr lang="cs-CZ" sz="4800" i="1" dirty="0" smtClean="0">
                <a:solidFill>
                  <a:srgbClr val="C00000"/>
                </a:solidFill>
              </a:rPr>
              <a:t>             </a:t>
            </a:r>
            <a:r>
              <a:rPr lang="cs-CZ" sz="3600" i="1" dirty="0" err="1" smtClean="0">
                <a:solidFill>
                  <a:srgbClr val="C00000"/>
                </a:solidFill>
              </a:rPr>
              <a:t>steh</a:t>
            </a:r>
            <a:r>
              <a:rPr lang="cs-CZ" sz="3600" b="1" i="1" dirty="0" err="1" smtClean="0">
                <a:solidFill>
                  <a:srgbClr val="C00000"/>
                </a:solidFill>
              </a:rPr>
              <a:t>st</a:t>
            </a:r>
            <a:r>
              <a:rPr lang="cs-CZ" sz="4800" i="1" dirty="0" smtClean="0">
                <a:solidFill>
                  <a:srgbClr val="C00000"/>
                </a:solidFill>
              </a:rPr>
              <a:t>                         </a:t>
            </a:r>
            <a:r>
              <a:rPr lang="cs-CZ" sz="3600" i="1" dirty="0" err="1" smtClean="0">
                <a:solidFill>
                  <a:srgbClr val="C00000"/>
                </a:solidFill>
              </a:rPr>
              <a:t>auf</a:t>
            </a:r>
            <a:endParaRPr lang="cs-CZ" sz="3600" i="1" dirty="0" smtClean="0">
              <a:solidFill>
                <a:srgbClr val="C00000"/>
              </a:solidFill>
            </a:endParaRPr>
          </a:p>
          <a:p>
            <a:r>
              <a:rPr lang="cs-CZ" sz="4800" i="1" dirty="0" smtClean="0">
                <a:solidFill>
                  <a:srgbClr val="C00000"/>
                </a:solidFill>
              </a:rPr>
              <a:t>              </a:t>
            </a:r>
            <a:r>
              <a:rPr lang="cs-CZ" sz="3600" i="1" dirty="0" err="1" smtClean="0">
                <a:solidFill>
                  <a:srgbClr val="C00000"/>
                </a:solidFill>
              </a:rPr>
              <a:t>steh</a:t>
            </a:r>
            <a:r>
              <a:rPr lang="cs-CZ" sz="3600" b="1" i="1" dirty="0" err="1" smtClean="0">
                <a:solidFill>
                  <a:srgbClr val="C00000"/>
                </a:solidFill>
              </a:rPr>
              <a:t>t</a:t>
            </a:r>
            <a:r>
              <a:rPr lang="cs-CZ" sz="4800" i="1" dirty="0" smtClean="0">
                <a:solidFill>
                  <a:srgbClr val="C00000"/>
                </a:solidFill>
              </a:rPr>
              <a:t>                          </a:t>
            </a:r>
            <a:r>
              <a:rPr lang="cs-CZ" sz="3600" i="1" dirty="0" err="1" smtClean="0">
                <a:solidFill>
                  <a:srgbClr val="C00000"/>
                </a:solidFill>
              </a:rPr>
              <a:t>auf</a:t>
            </a:r>
            <a:endParaRPr lang="cs-CZ" sz="3600" i="1" dirty="0" smtClean="0">
              <a:solidFill>
                <a:srgbClr val="C00000"/>
              </a:solidFill>
            </a:endParaRPr>
          </a:p>
          <a:p>
            <a:r>
              <a:rPr lang="cs-CZ" sz="4800" i="1" dirty="0" smtClean="0">
                <a:solidFill>
                  <a:srgbClr val="C00000"/>
                </a:solidFill>
              </a:rPr>
              <a:t>               </a:t>
            </a:r>
            <a:r>
              <a:rPr lang="cs-CZ" sz="3600" i="1" dirty="0" smtClean="0">
                <a:solidFill>
                  <a:srgbClr val="C00000"/>
                </a:solidFill>
              </a:rPr>
              <a:t>steh</a:t>
            </a:r>
            <a:r>
              <a:rPr lang="cs-CZ" sz="3600" b="1" i="1" dirty="0" smtClean="0">
                <a:solidFill>
                  <a:srgbClr val="C00000"/>
                </a:solidFill>
              </a:rPr>
              <a:t>en</a:t>
            </a:r>
            <a:r>
              <a:rPr lang="cs-CZ" sz="4800" i="1" dirty="0" smtClean="0">
                <a:solidFill>
                  <a:srgbClr val="C00000"/>
                </a:solidFill>
              </a:rPr>
              <a:t>                         </a:t>
            </a:r>
            <a:r>
              <a:rPr lang="cs-CZ" sz="3600" i="1" dirty="0" err="1" smtClean="0">
                <a:solidFill>
                  <a:srgbClr val="C00000"/>
                </a:solidFill>
              </a:rPr>
              <a:t>auf</a:t>
            </a:r>
            <a:endParaRPr lang="cs-CZ" sz="3600" i="1" dirty="0" smtClean="0">
              <a:solidFill>
                <a:srgbClr val="C00000"/>
              </a:solidFill>
            </a:endParaRPr>
          </a:p>
          <a:p>
            <a:r>
              <a:rPr lang="cs-CZ" sz="4800" i="1" dirty="0" smtClean="0">
                <a:solidFill>
                  <a:srgbClr val="C00000"/>
                </a:solidFill>
              </a:rPr>
              <a:t>            </a:t>
            </a:r>
            <a:r>
              <a:rPr lang="cs-CZ" sz="3600" i="1" dirty="0" smtClean="0">
                <a:solidFill>
                  <a:srgbClr val="C00000"/>
                </a:solidFill>
              </a:rPr>
              <a:t>   </a:t>
            </a:r>
            <a:r>
              <a:rPr lang="cs-CZ" sz="3600" i="1" dirty="0" err="1" smtClean="0">
                <a:solidFill>
                  <a:srgbClr val="C00000"/>
                </a:solidFill>
              </a:rPr>
              <a:t>steh</a:t>
            </a:r>
            <a:r>
              <a:rPr lang="cs-CZ" sz="3600" b="1" i="1" dirty="0" err="1" smtClean="0">
                <a:solidFill>
                  <a:srgbClr val="C00000"/>
                </a:solidFill>
              </a:rPr>
              <a:t>t</a:t>
            </a:r>
            <a:r>
              <a:rPr lang="cs-CZ" sz="4800" i="1" dirty="0" smtClean="0">
                <a:solidFill>
                  <a:srgbClr val="C00000"/>
                </a:solidFill>
              </a:rPr>
              <a:t>                            </a:t>
            </a:r>
            <a:r>
              <a:rPr lang="cs-CZ" sz="3600" i="1" dirty="0" err="1" smtClean="0">
                <a:solidFill>
                  <a:srgbClr val="C00000"/>
                </a:solidFill>
              </a:rPr>
              <a:t>auf</a:t>
            </a:r>
            <a:endParaRPr lang="cs-CZ" sz="3600" i="1" dirty="0" smtClean="0">
              <a:solidFill>
                <a:srgbClr val="C00000"/>
              </a:solidFill>
            </a:endParaRPr>
          </a:p>
          <a:p>
            <a:r>
              <a:rPr lang="cs-CZ" sz="4800" i="1" dirty="0" smtClean="0">
                <a:solidFill>
                  <a:srgbClr val="C00000"/>
                </a:solidFill>
              </a:rPr>
              <a:t>                            </a:t>
            </a:r>
            <a:r>
              <a:rPr lang="cs-CZ" sz="3600" i="1" dirty="0" smtClean="0">
                <a:solidFill>
                  <a:srgbClr val="C00000"/>
                </a:solidFill>
              </a:rPr>
              <a:t>steh</a:t>
            </a:r>
            <a:r>
              <a:rPr lang="cs-CZ" sz="3600" b="1" i="1" dirty="0" smtClean="0">
                <a:solidFill>
                  <a:srgbClr val="C00000"/>
                </a:solidFill>
              </a:rPr>
              <a:t>en</a:t>
            </a:r>
            <a:r>
              <a:rPr lang="cs-CZ" sz="4800" i="1" dirty="0" smtClean="0">
                <a:solidFill>
                  <a:srgbClr val="C00000"/>
                </a:solidFill>
              </a:rPr>
              <a:t>               </a:t>
            </a:r>
            <a:r>
              <a:rPr lang="cs-CZ" sz="3600" i="1" dirty="0" err="1" smtClean="0">
                <a:solidFill>
                  <a:srgbClr val="C00000"/>
                </a:solidFill>
              </a:rPr>
              <a:t>auf</a:t>
            </a:r>
            <a:endParaRPr lang="cs-CZ" sz="3600" i="1" dirty="0" smtClean="0">
              <a:solidFill>
                <a:srgbClr val="C00000"/>
              </a:solidFill>
            </a:endParaRPr>
          </a:p>
          <a:p>
            <a:endParaRPr lang="de-DE" sz="4000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084168" y="3717032"/>
            <a:ext cx="2834803" cy="28802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04664"/>
            <a:ext cx="8229600" cy="1143000"/>
          </a:xfr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3500000" scaled="1"/>
            <a:tileRect/>
          </a:gradFill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Předpona se odsouvá na konec věty.</a:t>
            </a:r>
            <a:endParaRPr lang="en-GB" b="1" dirty="0">
              <a:latin typeface="+mn-lt"/>
            </a:endParaRP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7544" y="1916832"/>
            <a:ext cx="8208912" cy="3200400"/>
          </a:xfrm>
        </p:spPr>
        <p:txBody>
          <a:bodyPr/>
          <a:lstStyle/>
          <a:p>
            <a:pPr>
              <a:buFontTx/>
              <a:buNone/>
            </a:pPr>
            <a:r>
              <a:rPr lang="en-GB" b="1" dirty="0"/>
              <a:t>  </a:t>
            </a:r>
            <a:r>
              <a:rPr lang="en-GB" sz="5400" b="1" dirty="0" err="1"/>
              <a:t>Ich</a:t>
            </a:r>
            <a:r>
              <a:rPr lang="en-GB" sz="5400" b="1" dirty="0"/>
              <a:t> </a:t>
            </a:r>
            <a:r>
              <a:rPr lang="en-GB" sz="5400" b="1" dirty="0" err="1">
                <a:solidFill>
                  <a:srgbClr val="FF0000"/>
                </a:solidFill>
              </a:rPr>
              <a:t>wasche</a:t>
            </a:r>
            <a:r>
              <a:rPr lang="en-GB" sz="5400" b="1" dirty="0"/>
              <a:t> </a:t>
            </a:r>
            <a:r>
              <a:rPr lang="en-GB" sz="5400" b="1" dirty="0" err="1"/>
              <a:t>heute</a:t>
            </a:r>
            <a:r>
              <a:rPr lang="en-GB" sz="5400" b="1" dirty="0"/>
              <a:t> </a:t>
            </a:r>
            <a:r>
              <a:rPr lang="en-GB" sz="5400" b="1" dirty="0" err="1"/>
              <a:t>alle</a:t>
            </a:r>
            <a:r>
              <a:rPr lang="en-GB" sz="5400" b="1" dirty="0"/>
              <a:t> </a:t>
            </a:r>
            <a:r>
              <a:rPr lang="en-GB" sz="5400" b="1" dirty="0" err="1"/>
              <a:t>Gabeln</a:t>
            </a:r>
            <a:r>
              <a:rPr lang="en-GB" sz="5400" b="1" dirty="0"/>
              <a:t>, </a:t>
            </a:r>
            <a:r>
              <a:rPr lang="en-GB" sz="5400" b="1" dirty="0" err="1"/>
              <a:t>Löffel</a:t>
            </a:r>
            <a:r>
              <a:rPr lang="en-GB" sz="5400" b="1" dirty="0"/>
              <a:t>, Messer, </a:t>
            </a:r>
            <a:r>
              <a:rPr lang="en-GB" sz="5400" b="1" dirty="0" err="1"/>
              <a:t>Gläser</a:t>
            </a:r>
            <a:r>
              <a:rPr lang="en-GB" sz="5400" b="1" dirty="0"/>
              <a:t> und Teller </a:t>
            </a:r>
            <a:r>
              <a:rPr lang="en-GB" sz="5400" b="1" dirty="0">
                <a:solidFill>
                  <a:srgbClr val="3333FF"/>
                </a:solidFill>
              </a:rPr>
              <a:t>ab</a:t>
            </a:r>
            <a:r>
              <a:rPr lang="en-GB" sz="5400" b="1" dirty="0"/>
              <a:t>.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955314">
            <a:off x="4932040" y="5013176"/>
            <a:ext cx="962025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5157192"/>
            <a:ext cx="1512168" cy="1512168"/>
          </a:xfrm>
          <a:prstGeom prst="rect">
            <a:avLst/>
          </a:prstGeom>
          <a:noFill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5301208"/>
            <a:ext cx="1528879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animBg="1" autoUpdateAnimBg="0"/>
      <p:bldP spid="12292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828800"/>
          </a:xfrm>
        </p:spPr>
        <p:txBody>
          <a:bodyPr>
            <a:normAutofit fontScale="90000"/>
          </a:bodyPr>
          <a:lstStyle/>
          <a:p>
            <a:r>
              <a:rPr lang="en-GB" sz="6000" b="1" dirty="0" err="1">
                <a:latin typeface="+mn-lt"/>
              </a:rPr>
              <a:t>Meine</a:t>
            </a:r>
            <a:r>
              <a:rPr lang="en-GB" sz="6000" b="1" dirty="0">
                <a:latin typeface="+mn-lt"/>
              </a:rPr>
              <a:t> Mutter </a:t>
            </a:r>
            <a:r>
              <a:rPr lang="en-GB" sz="6000" b="1" dirty="0" err="1">
                <a:solidFill>
                  <a:srgbClr val="FF0000"/>
                </a:solidFill>
                <a:latin typeface="+mn-lt"/>
              </a:rPr>
              <a:t>wäscht</a:t>
            </a:r>
            <a:r>
              <a:rPr lang="en-GB" sz="6000" b="1" dirty="0">
                <a:latin typeface="+mn-lt"/>
              </a:rPr>
              <a:t> das </a:t>
            </a:r>
            <a:r>
              <a:rPr lang="en-GB" sz="6000" b="1" dirty="0" err="1">
                <a:latin typeface="+mn-lt"/>
              </a:rPr>
              <a:t>Geschirr</a:t>
            </a:r>
            <a:r>
              <a:rPr lang="en-GB" sz="6000" b="1" dirty="0">
                <a:latin typeface="+mn-lt"/>
              </a:rPr>
              <a:t> </a:t>
            </a:r>
            <a:r>
              <a:rPr lang="en-GB" sz="6000" b="1" dirty="0">
                <a:solidFill>
                  <a:srgbClr val="3333FF"/>
                </a:solidFill>
                <a:latin typeface="+mn-lt"/>
              </a:rPr>
              <a:t>ab.</a:t>
            </a:r>
            <a:r>
              <a:rPr lang="en-GB" sz="5400" b="1" dirty="0">
                <a:solidFill>
                  <a:srgbClr val="A50021"/>
                </a:solidFill>
                <a:latin typeface="Comic Sans MS" pitchFamily="66" charset="0"/>
              </a:rPr>
              <a:t/>
            </a:r>
            <a:br>
              <a:rPr lang="en-GB" sz="5400" b="1" dirty="0">
                <a:solidFill>
                  <a:srgbClr val="A50021"/>
                </a:solidFill>
                <a:latin typeface="Comic Sans MS" pitchFamily="66" charset="0"/>
              </a:rPr>
            </a:br>
            <a:endParaRPr lang="en-GB" sz="5400" b="1" dirty="0">
              <a:solidFill>
                <a:srgbClr val="A50021"/>
              </a:solidFill>
              <a:latin typeface="Comic Sans MS" pitchFamily="66" charset="0"/>
            </a:endParaRPr>
          </a:p>
        </p:txBody>
      </p:sp>
      <p:pic>
        <p:nvPicPr>
          <p:cNvPr id="15364" name="Picture 4" descr="j0356633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36912"/>
            <a:ext cx="4114800" cy="3730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6" name="Picture 4" descr="j0356789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636912"/>
            <a:ext cx="2892425" cy="31242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95536" y="980728"/>
            <a:ext cx="834651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b="1" dirty="0" err="1" smtClean="0">
                <a:solidFill>
                  <a:prstClr val="black"/>
                </a:solidFill>
                <a:ea typeface="+mj-ea"/>
                <a:cs typeface="+mj-cs"/>
              </a:rPr>
              <a:t>Sie</a:t>
            </a:r>
            <a:r>
              <a:rPr lang="en-US" sz="5400" b="1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US" sz="5400" b="1" dirty="0" err="1" smtClean="0">
                <a:solidFill>
                  <a:srgbClr val="FF0000"/>
                </a:solidFill>
                <a:ea typeface="+mj-ea"/>
                <a:cs typeface="+mj-cs"/>
              </a:rPr>
              <a:t>kauft</a:t>
            </a:r>
            <a:r>
              <a:rPr lang="en-US" sz="5400" b="1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US" sz="5400" b="1" dirty="0" err="1" smtClean="0">
                <a:solidFill>
                  <a:prstClr val="black"/>
                </a:solidFill>
                <a:ea typeface="+mj-ea"/>
                <a:cs typeface="+mj-cs"/>
              </a:rPr>
              <a:t>im</a:t>
            </a:r>
            <a:r>
              <a:rPr lang="en-US" sz="5400" b="1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US" sz="5400" b="1" dirty="0" err="1" smtClean="0">
                <a:solidFill>
                  <a:prstClr val="black"/>
                </a:solidFill>
                <a:ea typeface="+mj-ea"/>
                <a:cs typeface="+mj-cs"/>
              </a:rPr>
              <a:t>Supermarkt</a:t>
            </a:r>
            <a:r>
              <a:rPr lang="en-US" sz="5400" b="1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US" sz="5400" b="1" dirty="0" err="1" smtClean="0">
                <a:solidFill>
                  <a:srgbClr val="3333FF"/>
                </a:solidFill>
                <a:ea typeface="+mj-ea"/>
                <a:cs typeface="+mj-cs"/>
              </a:rPr>
              <a:t>ein</a:t>
            </a:r>
            <a:r>
              <a:rPr lang="en-US" sz="5400" b="1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  <a:endParaRPr lang="de-DE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4722 0.16065 L -3.33333E-6 1.48148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00" y="-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4" name="Picture 4" descr="j0283967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2057400"/>
            <a:ext cx="3505200" cy="34417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51520" y="692696"/>
            <a:ext cx="869847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6600" b="1" dirty="0" err="1" smtClean="0">
                <a:solidFill>
                  <a:prstClr val="black"/>
                </a:solidFill>
                <a:ea typeface="+mj-ea"/>
                <a:cs typeface="+mj-cs"/>
              </a:rPr>
              <a:t>Sie</a:t>
            </a:r>
            <a:r>
              <a:rPr lang="en-US" sz="6600" b="1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US" sz="6600" b="1" dirty="0" err="1" smtClean="0">
                <a:solidFill>
                  <a:srgbClr val="FF0000"/>
                </a:solidFill>
                <a:ea typeface="+mj-ea"/>
                <a:cs typeface="+mj-cs"/>
              </a:rPr>
              <a:t>ruft</a:t>
            </a:r>
            <a:r>
              <a:rPr lang="en-US" sz="6600" b="1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US" sz="6600" b="1" dirty="0" err="1" smtClean="0">
                <a:solidFill>
                  <a:prstClr val="black"/>
                </a:solidFill>
                <a:ea typeface="+mj-ea"/>
                <a:cs typeface="+mj-cs"/>
              </a:rPr>
              <a:t>ihren</a:t>
            </a:r>
            <a:r>
              <a:rPr lang="en-US" sz="6600" b="1" dirty="0" smtClean="0">
                <a:solidFill>
                  <a:prstClr val="black"/>
                </a:solidFill>
                <a:ea typeface="+mj-ea"/>
                <a:cs typeface="+mj-cs"/>
              </a:rPr>
              <a:t> Freund </a:t>
            </a:r>
            <a:r>
              <a:rPr lang="en-US" sz="6600" b="1" dirty="0" smtClean="0">
                <a:solidFill>
                  <a:srgbClr val="3333FF"/>
                </a:solidFill>
                <a:ea typeface="+mj-ea"/>
                <a:cs typeface="+mj-cs"/>
              </a:rPr>
              <a:t>an</a:t>
            </a:r>
            <a:r>
              <a:rPr lang="en-US" sz="6600" b="1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  <a:endParaRPr lang="de-DE" sz="6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755576" y="2132856"/>
            <a:ext cx="820891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lvl="0" indent="-609600">
              <a:spcBef>
                <a:spcPct val="20000"/>
              </a:spcBef>
              <a:buFontTx/>
              <a:buAutoNum type="arabicPeriod"/>
            </a:pPr>
            <a:r>
              <a:rPr lang="en-GB" sz="3200" dirty="0" err="1" smtClean="0">
                <a:solidFill>
                  <a:prstClr val="black"/>
                </a:solidFill>
              </a:rPr>
              <a:t>abwaschen</a:t>
            </a:r>
            <a:r>
              <a:rPr lang="en-GB" sz="3200" dirty="0" smtClean="0">
                <a:solidFill>
                  <a:prstClr val="black"/>
                </a:solidFill>
              </a:rPr>
              <a:t>: </a:t>
            </a:r>
            <a:r>
              <a:rPr lang="cs-CZ" sz="3200" dirty="0" smtClean="0">
                <a:solidFill>
                  <a:prstClr val="black"/>
                </a:solidFill>
              </a:rPr>
              <a:t>   </a:t>
            </a:r>
            <a:r>
              <a:rPr lang="en-GB" sz="3200" dirty="0" err="1" smtClean="0">
                <a:solidFill>
                  <a:prstClr val="black"/>
                </a:solidFill>
              </a:rPr>
              <a:t>Ich</a:t>
            </a:r>
            <a:r>
              <a:rPr lang="en-GB" sz="3200" dirty="0" smtClean="0">
                <a:solidFill>
                  <a:prstClr val="black"/>
                </a:solidFill>
              </a:rPr>
              <a:t> _______ ____.</a:t>
            </a:r>
          </a:p>
          <a:p>
            <a:pPr marL="609600" lvl="0" indent="-609600">
              <a:spcBef>
                <a:spcPct val="20000"/>
              </a:spcBef>
              <a:buFontTx/>
              <a:buAutoNum type="arabicPeriod"/>
            </a:pPr>
            <a:r>
              <a:rPr lang="en-GB" sz="3200" dirty="0" err="1" smtClean="0">
                <a:solidFill>
                  <a:prstClr val="black"/>
                </a:solidFill>
              </a:rPr>
              <a:t>aufräumen</a:t>
            </a:r>
            <a:r>
              <a:rPr lang="en-GB" sz="3200" dirty="0" smtClean="0">
                <a:solidFill>
                  <a:prstClr val="black"/>
                </a:solidFill>
              </a:rPr>
              <a:t>: </a:t>
            </a:r>
            <a:r>
              <a:rPr lang="cs-CZ" sz="3200" dirty="0" smtClean="0">
                <a:solidFill>
                  <a:prstClr val="black"/>
                </a:solidFill>
              </a:rPr>
              <a:t>   </a:t>
            </a:r>
            <a:r>
              <a:rPr lang="en-GB" sz="3200" dirty="0" smtClean="0">
                <a:solidFill>
                  <a:prstClr val="black"/>
                </a:solidFill>
              </a:rPr>
              <a:t>Du _________ ____.</a:t>
            </a:r>
          </a:p>
          <a:p>
            <a:pPr marL="609600" lvl="0" indent="-609600">
              <a:spcBef>
                <a:spcPct val="20000"/>
              </a:spcBef>
              <a:buFontTx/>
              <a:buAutoNum type="arabicPeriod"/>
            </a:pPr>
            <a:r>
              <a:rPr lang="cs-CZ" sz="3200" dirty="0" err="1" smtClean="0">
                <a:solidFill>
                  <a:prstClr val="black"/>
                </a:solidFill>
              </a:rPr>
              <a:t>abholen</a:t>
            </a:r>
            <a:r>
              <a:rPr lang="en-GB" sz="3200" dirty="0" smtClean="0">
                <a:solidFill>
                  <a:prstClr val="black"/>
                </a:solidFill>
              </a:rPr>
              <a:t>: </a:t>
            </a:r>
            <a:r>
              <a:rPr lang="cs-CZ" sz="3200" dirty="0" smtClean="0">
                <a:solidFill>
                  <a:prstClr val="black"/>
                </a:solidFill>
              </a:rPr>
              <a:t>    </a:t>
            </a:r>
            <a:r>
              <a:rPr lang="en-GB" sz="3200" dirty="0" err="1" smtClean="0">
                <a:solidFill>
                  <a:prstClr val="black"/>
                </a:solidFill>
              </a:rPr>
              <a:t>Er</a:t>
            </a:r>
            <a:r>
              <a:rPr lang="en-GB" sz="3200" dirty="0" smtClean="0">
                <a:solidFill>
                  <a:prstClr val="black"/>
                </a:solidFill>
              </a:rPr>
              <a:t> _______ das Kind ___.</a:t>
            </a:r>
          </a:p>
          <a:p>
            <a:pPr marL="609600" lvl="0" indent="-609600">
              <a:spcBef>
                <a:spcPct val="20000"/>
              </a:spcBef>
              <a:buFontTx/>
              <a:buAutoNum type="arabicPeriod"/>
            </a:pPr>
            <a:r>
              <a:rPr lang="en-GB" sz="3200" dirty="0" err="1" smtClean="0">
                <a:solidFill>
                  <a:prstClr val="black"/>
                </a:solidFill>
              </a:rPr>
              <a:t>fernsehen</a:t>
            </a:r>
            <a:r>
              <a:rPr lang="en-GB" sz="3200" dirty="0" smtClean="0">
                <a:solidFill>
                  <a:prstClr val="black"/>
                </a:solidFill>
              </a:rPr>
              <a:t>: </a:t>
            </a:r>
            <a:r>
              <a:rPr lang="cs-CZ" sz="3200" dirty="0" smtClean="0">
                <a:solidFill>
                  <a:prstClr val="black"/>
                </a:solidFill>
              </a:rPr>
              <a:t>      </a:t>
            </a:r>
            <a:r>
              <a:rPr lang="en-GB" sz="3200" dirty="0" err="1" smtClean="0">
                <a:solidFill>
                  <a:prstClr val="black"/>
                </a:solidFill>
              </a:rPr>
              <a:t>Wir</a:t>
            </a:r>
            <a:r>
              <a:rPr lang="en-GB" sz="3200" dirty="0" smtClean="0">
                <a:solidFill>
                  <a:prstClr val="black"/>
                </a:solidFill>
              </a:rPr>
              <a:t> _______ ____.</a:t>
            </a:r>
            <a:r>
              <a:rPr lang="cs-CZ" sz="3200" dirty="0" smtClean="0">
                <a:solidFill>
                  <a:prstClr val="black"/>
                </a:solidFill>
              </a:rPr>
              <a:t> .</a:t>
            </a:r>
            <a:endParaRPr lang="en-GB" sz="3200" dirty="0" smtClean="0">
              <a:solidFill>
                <a:prstClr val="black"/>
              </a:solidFill>
            </a:endParaRPr>
          </a:p>
          <a:p>
            <a:pPr marL="609600" lvl="0" indent="-609600">
              <a:spcBef>
                <a:spcPct val="20000"/>
              </a:spcBef>
              <a:buFontTx/>
              <a:buAutoNum type="arabicPeriod"/>
            </a:pPr>
            <a:r>
              <a:rPr lang="en-GB" sz="3200" dirty="0" err="1" smtClean="0">
                <a:solidFill>
                  <a:prstClr val="black"/>
                </a:solidFill>
              </a:rPr>
              <a:t>einkaufen</a:t>
            </a:r>
            <a:r>
              <a:rPr lang="en-GB" sz="3200" dirty="0" smtClean="0">
                <a:solidFill>
                  <a:prstClr val="black"/>
                </a:solidFill>
              </a:rPr>
              <a:t>: </a:t>
            </a:r>
            <a:r>
              <a:rPr lang="cs-CZ" sz="3200" dirty="0" smtClean="0">
                <a:solidFill>
                  <a:prstClr val="black"/>
                </a:solidFill>
              </a:rPr>
              <a:t>      </a:t>
            </a:r>
            <a:r>
              <a:rPr lang="en-GB" sz="3200" dirty="0" err="1" smtClean="0">
                <a:solidFill>
                  <a:prstClr val="black"/>
                </a:solidFill>
              </a:rPr>
              <a:t>Ihr</a:t>
            </a:r>
            <a:r>
              <a:rPr lang="en-GB" sz="3200" dirty="0" smtClean="0">
                <a:solidFill>
                  <a:prstClr val="black"/>
                </a:solidFill>
              </a:rPr>
              <a:t> ________ ____.</a:t>
            </a:r>
          </a:p>
          <a:p>
            <a:pPr marL="609600" lvl="0" indent="-609600">
              <a:spcBef>
                <a:spcPct val="20000"/>
              </a:spcBef>
              <a:buFontTx/>
              <a:buAutoNum type="arabicPeriod"/>
            </a:pPr>
            <a:r>
              <a:rPr lang="en-GB" sz="3200" dirty="0" err="1" smtClean="0">
                <a:solidFill>
                  <a:prstClr val="black"/>
                </a:solidFill>
              </a:rPr>
              <a:t>aufstehen</a:t>
            </a:r>
            <a:r>
              <a:rPr lang="en-GB" sz="3200" dirty="0" smtClean="0">
                <a:solidFill>
                  <a:prstClr val="black"/>
                </a:solidFill>
              </a:rPr>
              <a:t>: </a:t>
            </a:r>
            <a:r>
              <a:rPr lang="cs-CZ" sz="3200" dirty="0" smtClean="0">
                <a:solidFill>
                  <a:prstClr val="black"/>
                </a:solidFill>
              </a:rPr>
              <a:t>       </a:t>
            </a:r>
            <a:r>
              <a:rPr lang="en-GB" sz="3200" dirty="0" err="1" smtClean="0">
                <a:solidFill>
                  <a:prstClr val="black"/>
                </a:solidFill>
              </a:rPr>
              <a:t>Sie</a:t>
            </a:r>
            <a:r>
              <a:rPr lang="en-GB" sz="3200" dirty="0" smtClean="0">
                <a:solidFill>
                  <a:prstClr val="black"/>
                </a:solidFill>
                <a:latin typeface="Comic Sans MS" pitchFamily="66" charset="0"/>
              </a:rPr>
              <a:t> </a:t>
            </a:r>
            <a:r>
              <a:rPr lang="en-GB" sz="3200" dirty="0" smtClean="0">
                <a:solidFill>
                  <a:prstClr val="black"/>
                </a:solidFill>
              </a:rPr>
              <a:t>_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en-GB" sz="3200" dirty="0" smtClean="0">
                <a:solidFill>
                  <a:prstClr val="black"/>
                </a:solidFill>
              </a:rPr>
              <a:t>______ ____.</a:t>
            </a:r>
            <a:endParaRPr lang="en-GB" sz="3200" dirty="0">
              <a:solidFill>
                <a:prstClr val="black"/>
              </a:solidFill>
            </a:endParaRP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4355976" y="2133600"/>
            <a:ext cx="16971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3200" b="1" dirty="0" err="1">
                <a:latin typeface="Comic Sans MS" pitchFamily="66" charset="0"/>
              </a:rPr>
              <a:t>wasche</a:t>
            </a:r>
            <a:endParaRPr lang="en-US" sz="3200" b="1" dirty="0">
              <a:latin typeface="Comic Sans MS" pitchFamily="66" charset="0"/>
            </a:endParaRP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6012160" y="2060848"/>
            <a:ext cx="6508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3200" b="1" dirty="0" err="1">
                <a:latin typeface="Comic Sans MS" pitchFamily="66" charset="0"/>
              </a:rPr>
              <a:t>ab</a:t>
            </a:r>
            <a:endParaRPr lang="en-US" sz="3200" b="1" dirty="0">
              <a:latin typeface="Comic Sans MS" pitchFamily="66" charset="0"/>
            </a:endParaRPr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4495800" y="2743200"/>
            <a:ext cx="152241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3200" b="1">
                <a:latin typeface="Comic Sans MS" pitchFamily="66" charset="0"/>
              </a:rPr>
              <a:t>räumst</a:t>
            </a:r>
          </a:p>
        </p:txBody>
      </p:sp>
      <p:sp>
        <p:nvSpPr>
          <p:cNvPr id="19463" name="Text Box 7"/>
          <p:cNvSpPr txBox="1">
            <a:spLocks noChangeArrowheads="1"/>
          </p:cNvSpPr>
          <p:nvPr/>
        </p:nvSpPr>
        <p:spPr bwMode="auto">
          <a:xfrm>
            <a:off x="6084168" y="2708920"/>
            <a:ext cx="8270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3200" b="1" dirty="0">
                <a:latin typeface="Comic Sans MS" pitchFamily="66" charset="0"/>
              </a:rPr>
              <a:t>auf</a:t>
            </a:r>
          </a:p>
        </p:txBody>
      </p:sp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4067944" y="3284984"/>
            <a:ext cx="9366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3200" b="1" dirty="0">
                <a:latin typeface="Comic Sans MS" pitchFamily="66" charset="0"/>
              </a:rPr>
              <a:t>holt</a:t>
            </a:r>
          </a:p>
        </p:txBody>
      </p:sp>
      <p:sp>
        <p:nvSpPr>
          <p:cNvPr id="19465" name="Text Box 9"/>
          <p:cNvSpPr txBox="1">
            <a:spLocks noChangeArrowheads="1"/>
          </p:cNvSpPr>
          <p:nvPr/>
        </p:nvSpPr>
        <p:spPr bwMode="auto">
          <a:xfrm>
            <a:off x="6804248" y="3284984"/>
            <a:ext cx="11588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3200" b="1" dirty="0" err="1"/>
              <a:t>ab</a:t>
            </a:r>
            <a:endParaRPr lang="en-US" sz="3200" b="1" dirty="0"/>
          </a:p>
        </p:txBody>
      </p:sp>
      <p:sp>
        <p:nvSpPr>
          <p:cNvPr id="19466" name="Text Box 10"/>
          <p:cNvSpPr txBox="1">
            <a:spLocks noChangeArrowheads="1"/>
          </p:cNvSpPr>
          <p:nvPr/>
        </p:nvSpPr>
        <p:spPr bwMode="auto">
          <a:xfrm>
            <a:off x="4572000" y="3886200"/>
            <a:ext cx="12842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3200" b="1">
                <a:latin typeface="Comic Sans MS" pitchFamily="66" charset="0"/>
              </a:rPr>
              <a:t>sehen</a:t>
            </a:r>
          </a:p>
        </p:txBody>
      </p:sp>
      <p:sp>
        <p:nvSpPr>
          <p:cNvPr id="19467" name="Text Box 11"/>
          <p:cNvSpPr txBox="1">
            <a:spLocks noChangeArrowheads="1"/>
          </p:cNvSpPr>
          <p:nvPr/>
        </p:nvSpPr>
        <p:spPr bwMode="auto">
          <a:xfrm>
            <a:off x="6012160" y="3861048"/>
            <a:ext cx="10255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3200" b="1" dirty="0">
                <a:latin typeface="Comic Sans MS" pitchFamily="66" charset="0"/>
              </a:rPr>
              <a:t>fern</a:t>
            </a:r>
          </a:p>
        </p:txBody>
      </p:sp>
      <p:sp>
        <p:nvSpPr>
          <p:cNvPr id="19468" name="Text Box 12"/>
          <p:cNvSpPr txBox="1">
            <a:spLocks noChangeArrowheads="1"/>
          </p:cNvSpPr>
          <p:nvPr/>
        </p:nvSpPr>
        <p:spPr bwMode="auto">
          <a:xfrm>
            <a:off x="4495800" y="4495800"/>
            <a:ext cx="12382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3200" b="1">
                <a:latin typeface="Comic Sans MS" pitchFamily="66" charset="0"/>
              </a:rPr>
              <a:t>kauft</a:t>
            </a:r>
          </a:p>
        </p:txBody>
      </p:sp>
      <p:sp>
        <p:nvSpPr>
          <p:cNvPr id="19469" name="Text Box 13"/>
          <p:cNvSpPr txBox="1">
            <a:spLocks noChangeArrowheads="1"/>
          </p:cNvSpPr>
          <p:nvPr/>
        </p:nvSpPr>
        <p:spPr bwMode="auto">
          <a:xfrm>
            <a:off x="5868144" y="4437112"/>
            <a:ext cx="7381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3200" b="1" dirty="0" err="1">
                <a:latin typeface="Comic Sans MS" pitchFamily="66" charset="0"/>
              </a:rPr>
              <a:t>ein</a:t>
            </a:r>
            <a:endParaRPr lang="en-US" sz="3200" b="1" dirty="0">
              <a:latin typeface="Comic Sans MS" pitchFamily="66" charset="0"/>
            </a:endParaRPr>
          </a:p>
        </p:txBody>
      </p:sp>
      <p:sp>
        <p:nvSpPr>
          <p:cNvPr id="19470" name="Text Box 14"/>
          <p:cNvSpPr txBox="1">
            <a:spLocks noChangeArrowheads="1"/>
          </p:cNvSpPr>
          <p:nvPr/>
        </p:nvSpPr>
        <p:spPr bwMode="auto">
          <a:xfrm>
            <a:off x="4495800" y="5105400"/>
            <a:ext cx="15398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3200" b="1">
                <a:latin typeface="Comic Sans MS" pitchFamily="66" charset="0"/>
              </a:rPr>
              <a:t>stehen</a:t>
            </a:r>
          </a:p>
        </p:txBody>
      </p:sp>
      <p:sp>
        <p:nvSpPr>
          <p:cNvPr id="19471" name="Text Box 15"/>
          <p:cNvSpPr txBox="1">
            <a:spLocks noChangeArrowheads="1"/>
          </p:cNvSpPr>
          <p:nvPr/>
        </p:nvSpPr>
        <p:spPr bwMode="auto">
          <a:xfrm>
            <a:off x="6012160" y="5085184"/>
            <a:ext cx="8270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3200" b="1" dirty="0">
                <a:latin typeface="Comic Sans MS" pitchFamily="66" charset="0"/>
              </a:rPr>
              <a:t>auf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55576" y="260648"/>
            <a:ext cx="2064796" cy="76944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r>
              <a:rPr lang="en-GB" sz="4400" b="1" dirty="0" err="1" smtClean="0">
                <a:solidFill>
                  <a:prstClr val="black"/>
                </a:solidFill>
                <a:ea typeface="+mj-ea"/>
                <a:cs typeface="+mj-cs"/>
              </a:rPr>
              <a:t>Ergänz</a:t>
            </a:r>
            <a:r>
              <a:rPr lang="cs-CZ" sz="4400" b="1" dirty="0" err="1" smtClean="0">
                <a:solidFill>
                  <a:prstClr val="black"/>
                </a:solidFill>
                <a:ea typeface="+mj-ea"/>
                <a:cs typeface="+mj-cs"/>
              </a:rPr>
              <a:t>t</a:t>
            </a:r>
            <a:r>
              <a:rPr lang="cs-CZ" sz="4400" b="1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  <a:endParaRPr lang="de-DE" dirty="0"/>
          </a:p>
        </p:txBody>
      </p:sp>
      <p:pic>
        <p:nvPicPr>
          <p:cNvPr id="19" name="Picture 4" descr="AG00426_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404664"/>
            <a:ext cx="1512168" cy="13867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/>
      <p:bldP spid="19461" grpId="0"/>
      <p:bldP spid="19462" grpId="0"/>
      <p:bldP spid="19463" grpId="0"/>
      <p:bldP spid="19464" grpId="0"/>
      <p:bldP spid="19465" grpId="0"/>
      <p:bldP spid="19466" grpId="0"/>
      <p:bldP spid="19467" grpId="0"/>
      <p:bldP spid="19468" grpId="0"/>
      <p:bldP spid="19469" grpId="0"/>
      <p:bldP spid="1947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z="4000" b="1" dirty="0">
                <a:latin typeface="Comic Sans MS" pitchFamily="66" charset="0"/>
              </a:rPr>
              <a:t>  </a:t>
            </a:r>
            <a:r>
              <a:rPr lang="en-GB" sz="4800" b="1" dirty="0" err="1"/>
              <a:t>Ich</a:t>
            </a:r>
            <a:r>
              <a:rPr lang="en-GB" sz="4800" b="1" dirty="0"/>
              <a:t> </a:t>
            </a:r>
            <a:r>
              <a:rPr lang="en-GB" sz="4800" b="1" dirty="0">
                <a:solidFill>
                  <a:srgbClr val="009900"/>
                </a:solidFill>
              </a:rPr>
              <a:t>muss</a:t>
            </a:r>
            <a:r>
              <a:rPr lang="en-GB" sz="4800" b="1" dirty="0"/>
              <a:t> </a:t>
            </a:r>
            <a:r>
              <a:rPr lang="en-GB" sz="4800" b="1" dirty="0" err="1"/>
              <a:t>immer</a:t>
            </a:r>
            <a:r>
              <a:rPr lang="en-GB" sz="4800" b="1" dirty="0"/>
              <a:t> </a:t>
            </a:r>
            <a:r>
              <a:rPr lang="en-GB" sz="4800" b="1" dirty="0" err="1" smtClean="0">
                <a:solidFill>
                  <a:srgbClr val="3333FF"/>
                </a:solidFill>
              </a:rPr>
              <a:t>ab</a:t>
            </a:r>
            <a:r>
              <a:rPr lang="en-GB" sz="4800" b="1" dirty="0" err="1" smtClean="0">
                <a:solidFill>
                  <a:srgbClr val="FF0000"/>
                </a:solidFill>
              </a:rPr>
              <a:t>trocknen</a:t>
            </a:r>
            <a:r>
              <a:rPr lang="cs-CZ" sz="4800" b="1" dirty="0" smtClean="0"/>
              <a:t>.</a:t>
            </a:r>
            <a:endParaRPr lang="en-GB" sz="4800" b="1" dirty="0"/>
          </a:p>
        </p:txBody>
      </p:sp>
      <p:pic>
        <p:nvPicPr>
          <p:cNvPr id="17412" name="Picture 4" descr="j0283894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5200" y="2667000"/>
            <a:ext cx="1900238" cy="3733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03648" y="476672"/>
            <a:ext cx="6912768" cy="76944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Se způsobovým slovesem  </a:t>
            </a:r>
            <a:endParaRPr lang="de-DE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8" name="Picture 4" descr="troo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636912"/>
            <a:ext cx="7322172" cy="3384376"/>
          </a:xfrm>
          <a:prstGeom prst="rect">
            <a:avLst/>
          </a:prstGeom>
          <a:noFill/>
        </p:spPr>
      </p:pic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251520" y="54868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548680"/>
            <a:ext cx="6984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800" b="1" dirty="0" err="1" smtClean="0">
                <a:solidFill>
                  <a:prstClr val="black"/>
                </a:solidFill>
              </a:rPr>
              <a:t>Sie</a:t>
            </a:r>
            <a:r>
              <a:rPr lang="en-US" sz="4800" b="1" dirty="0" smtClean="0">
                <a:solidFill>
                  <a:prstClr val="black"/>
                </a:solidFill>
              </a:rPr>
              <a:t> muss das Zimmer </a:t>
            </a:r>
            <a:r>
              <a:rPr lang="en-US" sz="4800" b="1" dirty="0" err="1" smtClean="0">
                <a:solidFill>
                  <a:srgbClr val="3333FF"/>
                </a:solidFill>
              </a:rPr>
              <a:t>auf</a:t>
            </a:r>
            <a:r>
              <a:rPr lang="en-US" sz="4800" b="1" dirty="0" err="1" smtClean="0">
                <a:solidFill>
                  <a:srgbClr val="FF0000"/>
                </a:solidFill>
              </a:rPr>
              <a:t>räumen</a:t>
            </a:r>
            <a:r>
              <a:rPr lang="en-US" sz="4800" b="1" dirty="0" smtClean="0">
                <a:solidFill>
                  <a:prstClr val="black"/>
                </a:solidFill>
              </a:rPr>
              <a:t>.</a:t>
            </a:r>
            <a:endParaRPr lang="en-US" sz="48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en-GB" dirty="0" err="1"/>
              <a:t>Ich</a:t>
            </a:r>
            <a:r>
              <a:rPr lang="en-GB" dirty="0"/>
              <a:t> </a:t>
            </a:r>
            <a:r>
              <a:rPr lang="en-GB" dirty="0" err="1"/>
              <a:t>stehe</a:t>
            </a:r>
            <a:r>
              <a:rPr lang="en-GB" dirty="0"/>
              <a:t> um </a:t>
            </a:r>
            <a:r>
              <a:rPr lang="en-GB" dirty="0" err="1"/>
              <a:t>acht</a:t>
            </a:r>
            <a:r>
              <a:rPr lang="en-GB" dirty="0"/>
              <a:t> </a:t>
            </a:r>
            <a:r>
              <a:rPr lang="en-GB" dirty="0" err="1"/>
              <a:t>Uhr</a:t>
            </a:r>
            <a:r>
              <a:rPr lang="en-GB" dirty="0"/>
              <a:t> auf. (</a:t>
            </a:r>
            <a:r>
              <a:rPr lang="en-GB" dirty="0" err="1">
                <a:solidFill>
                  <a:srgbClr val="009900"/>
                </a:solidFill>
              </a:rPr>
              <a:t>müssen</a:t>
            </a:r>
            <a:r>
              <a:rPr lang="en-GB" dirty="0"/>
              <a:t>)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en-GB" dirty="0"/>
              <a:t>Du </a:t>
            </a:r>
            <a:r>
              <a:rPr lang="en-GB" dirty="0" err="1"/>
              <a:t>wäschst</a:t>
            </a:r>
            <a:r>
              <a:rPr lang="en-GB" dirty="0"/>
              <a:t> </a:t>
            </a:r>
            <a:r>
              <a:rPr lang="en-GB" dirty="0" err="1"/>
              <a:t>heute</a:t>
            </a:r>
            <a:r>
              <a:rPr lang="en-GB" dirty="0"/>
              <a:t> ab. (</a:t>
            </a:r>
            <a:r>
              <a:rPr lang="en-GB" dirty="0" err="1">
                <a:solidFill>
                  <a:srgbClr val="009900"/>
                </a:solidFill>
              </a:rPr>
              <a:t>sollen</a:t>
            </a:r>
            <a:r>
              <a:rPr lang="en-GB" dirty="0"/>
              <a:t>)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räumt</a:t>
            </a:r>
            <a:r>
              <a:rPr lang="en-GB" dirty="0"/>
              <a:t> </a:t>
            </a:r>
            <a:r>
              <a:rPr lang="en-GB" dirty="0" err="1"/>
              <a:t>immer</a:t>
            </a:r>
            <a:r>
              <a:rPr lang="en-GB" dirty="0"/>
              <a:t> </a:t>
            </a:r>
            <a:r>
              <a:rPr lang="en-GB" dirty="0" err="1"/>
              <a:t>sein</a:t>
            </a:r>
            <a:r>
              <a:rPr lang="en-GB" dirty="0"/>
              <a:t> Zimmer auf. (</a:t>
            </a:r>
            <a:r>
              <a:rPr lang="en-GB" dirty="0" err="1">
                <a:solidFill>
                  <a:srgbClr val="009900"/>
                </a:solidFill>
              </a:rPr>
              <a:t>müssen</a:t>
            </a:r>
            <a:r>
              <a:rPr lang="en-GB" dirty="0"/>
              <a:t>)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en-GB" dirty="0" err="1"/>
              <a:t>Wir</a:t>
            </a:r>
            <a:r>
              <a:rPr lang="en-GB" dirty="0"/>
              <a:t> </a:t>
            </a:r>
            <a:r>
              <a:rPr lang="en-GB" dirty="0" err="1"/>
              <a:t>stehen</a:t>
            </a:r>
            <a:r>
              <a:rPr lang="en-GB" dirty="0"/>
              <a:t> am Sonntag um </a:t>
            </a:r>
            <a:r>
              <a:rPr lang="en-GB" dirty="0" err="1"/>
              <a:t>acht</a:t>
            </a:r>
            <a:r>
              <a:rPr lang="en-GB" dirty="0"/>
              <a:t> auf. (</a:t>
            </a:r>
            <a:r>
              <a:rPr lang="en-GB" dirty="0" err="1">
                <a:solidFill>
                  <a:srgbClr val="009900"/>
                </a:solidFill>
              </a:rPr>
              <a:t>dürfen</a:t>
            </a:r>
            <a:r>
              <a:rPr lang="en-GB" dirty="0"/>
              <a:t>)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en-GB" dirty="0" err="1"/>
              <a:t>Er</a:t>
            </a:r>
            <a:r>
              <a:rPr lang="en-GB" dirty="0"/>
              <a:t>  </a:t>
            </a:r>
            <a:r>
              <a:rPr lang="en-GB" dirty="0" err="1"/>
              <a:t>sieht</a:t>
            </a:r>
            <a:r>
              <a:rPr lang="en-GB" dirty="0"/>
              <a:t> </a:t>
            </a:r>
            <a:r>
              <a:rPr lang="en-GB" dirty="0" err="1"/>
              <a:t>immer</a:t>
            </a:r>
            <a:r>
              <a:rPr lang="en-GB" dirty="0"/>
              <a:t> fern. (</a:t>
            </a:r>
            <a:r>
              <a:rPr lang="en-GB" dirty="0" err="1">
                <a:solidFill>
                  <a:srgbClr val="009900"/>
                </a:solidFill>
              </a:rPr>
              <a:t>dürfen</a:t>
            </a:r>
            <a:r>
              <a:rPr lang="en-GB" dirty="0"/>
              <a:t>)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en-GB" dirty="0" err="1"/>
              <a:t>Ihr</a:t>
            </a:r>
            <a:r>
              <a:rPr lang="en-GB" dirty="0"/>
              <a:t> </a:t>
            </a:r>
            <a:r>
              <a:rPr lang="en-GB" dirty="0" err="1"/>
              <a:t>kauft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. (</a:t>
            </a:r>
            <a:r>
              <a:rPr lang="en-GB" dirty="0" err="1">
                <a:solidFill>
                  <a:srgbClr val="009900"/>
                </a:solidFill>
              </a:rPr>
              <a:t>können</a:t>
            </a:r>
            <a:r>
              <a:rPr lang="en-GB" dirty="0"/>
              <a:t>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416824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Použijte způsobové sloveso a věty upravte.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332656"/>
            <a:ext cx="4680520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 Řešení.</a:t>
            </a:r>
            <a:endParaRPr lang="de-DE" sz="3200" dirty="0"/>
          </a:p>
        </p:txBody>
      </p:sp>
      <p:sp>
        <p:nvSpPr>
          <p:cNvPr id="5" name="Obdélník 4"/>
          <p:cNvSpPr/>
          <p:nvPr/>
        </p:nvSpPr>
        <p:spPr>
          <a:xfrm>
            <a:off x="395536" y="1268760"/>
            <a:ext cx="8424936" cy="4733604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609600" lvl="0" indent="-60960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endParaRPr lang="cs-CZ" sz="3200" dirty="0" smtClean="0">
              <a:solidFill>
                <a:prstClr val="black"/>
              </a:solidFill>
              <a:latin typeface="Comic Sans MS" pitchFamily="66" charset="0"/>
            </a:endParaRPr>
          </a:p>
          <a:p>
            <a:pPr marL="609600" lvl="0" indent="-60960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r>
              <a:rPr lang="en-GB" sz="3200" dirty="0" err="1" smtClean="0">
                <a:solidFill>
                  <a:prstClr val="black"/>
                </a:solidFill>
              </a:rPr>
              <a:t>Ich</a:t>
            </a:r>
            <a:r>
              <a:rPr lang="en-GB" sz="3200" dirty="0" smtClean="0">
                <a:solidFill>
                  <a:prstClr val="black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muß</a:t>
            </a:r>
            <a:r>
              <a:rPr lang="en-GB" sz="3200" dirty="0" smtClean="0">
                <a:solidFill>
                  <a:prstClr val="black"/>
                </a:solidFill>
              </a:rPr>
              <a:t> um </a:t>
            </a:r>
            <a:r>
              <a:rPr lang="en-GB" sz="3200" dirty="0" err="1" smtClean="0">
                <a:solidFill>
                  <a:prstClr val="black"/>
                </a:solidFill>
              </a:rPr>
              <a:t>acht</a:t>
            </a:r>
            <a:r>
              <a:rPr lang="en-GB" sz="3200" dirty="0" smtClean="0">
                <a:solidFill>
                  <a:prstClr val="black"/>
                </a:solidFill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</a:rPr>
              <a:t>Uhr</a:t>
            </a:r>
            <a:r>
              <a:rPr lang="en-GB" sz="3200" dirty="0" smtClean="0">
                <a:solidFill>
                  <a:prstClr val="black"/>
                </a:solidFill>
              </a:rPr>
              <a:t> </a:t>
            </a:r>
            <a:r>
              <a:rPr lang="en-GB" sz="3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auf</a:t>
            </a:r>
            <a:r>
              <a:rPr lang="cs-CZ" sz="3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stehen</a:t>
            </a:r>
            <a:r>
              <a:rPr lang="en-GB" sz="3200" dirty="0" smtClean="0">
                <a:solidFill>
                  <a:prstClr val="black"/>
                </a:solidFill>
              </a:rPr>
              <a:t>. </a:t>
            </a:r>
          </a:p>
          <a:p>
            <a:pPr marL="609600" lvl="0" indent="-60960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r>
              <a:rPr lang="en-GB" sz="3200" dirty="0" smtClean="0">
                <a:solidFill>
                  <a:prstClr val="black"/>
                </a:solidFill>
              </a:rPr>
              <a:t>Du </a:t>
            </a:r>
            <a:r>
              <a:rPr lang="cs-CZ" sz="3200" b="1" dirty="0" err="1" smtClean="0">
                <a:solidFill>
                  <a:srgbClr val="C00000"/>
                </a:solidFill>
              </a:rPr>
              <a:t>sollst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</a:rPr>
              <a:t>heute</a:t>
            </a:r>
            <a:r>
              <a:rPr lang="en-GB" sz="3200" dirty="0" smtClean="0">
                <a:solidFill>
                  <a:prstClr val="black"/>
                </a:solidFill>
              </a:rPr>
              <a:t> </a:t>
            </a:r>
            <a:r>
              <a:rPr lang="en-GB" sz="36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</a:t>
            </a:r>
            <a:r>
              <a:rPr lang="cs-CZ" sz="36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waschen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en-GB" sz="3200" dirty="0" smtClean="0">
              <a:solidFill>
                <a:prstClr val="black"/>
              </a:solidFill>
            </a:endParaRPr>
          </a:p>
          <a:p>
            <a:pPr marL="609600" lvl="0" indent="-60960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r>
              <a:rPr lang="en-GB" sz="3200" dirty="0" err="1" smtClean="0">
                <a:solidFill>
                  <a:prstClr val="black"/>
                </a:solidFill>
              </a:rPr>
              <a:t>Er</a:t>
            </a:r>
            <a:r>
              <a:rPr lang="en-GB" sz="3200" dirty="0" smtClean="0">
                <a:solidFill>
                  <a:prstClr val="black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muß</a:t>
            </a:r>
            <a:r>
              <a:rPr lang="en-GB" sz="3200" dirty="0" smtClean="0">
                <a:solidFill>
                  <a:prstClr val="black"/>
                </a:solidFill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</a:rPr>
              <a:t>immer</a:t>
            </a:r>
            <a:r>
              <a:rPr lang="en-GB" sz="3200" dirty="0" smtClean="0">
                <a:solidFill>
                  <a:prstClr val="black"/>
                </a:solidFill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</a:rPr>
              <a:t>sein</a:t>
            </a:r>
            <a:r>
              <a:rPr lang="en-GB" sz="3200" dirty="0" smtClean="0">
                <a:solidFill>
                  <a:prstClr val="black"/>
                </a:solidFill>
              </a:rPr>
              <a:t> Zimmer </a:t>
            </a:r>
            <a:r>
              <a:rPr lang="en-GB" sz="3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auf</a:t>
            </a:r>
            <a:r>
              <a:rPr lang="cs-CZ" sz="36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räumen</a:t>
            </a:r>
            <a:r>
              <a:rPr lang="en-GB" sz="3200" dirty="0" smtClean="0">
                <a:solidFill>
                  <a:prstClr val="black"/>
                </a:solidFill>
              </a:rPr>
              <a:t>. </a:t>
            </a:r>
          </a:p>
          <a:p>
            <a:pPr marL="609600" lvl="0" indent="-60960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r>
              <a:rPr lang="en-GB" sz="3200" dirty="0" err="1" smtClean="0">
                <a:solidFill>
                  <a:prstClr val="black"/>
                </a:solidFill>
              </a:rPr>
              <a:t>Wir</a:t>
            </a:r>
            <a:r>
              <a:rPr lang="en-GB" sz="3200" dirty="0" smtClean="0">
                <a:solidFill>
                  <a:prstClr val="black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dürfen</a:t>
            </a:r>
            <a:r>
              <a:rPr lang="en-GB" sz="3200" dirty="0" smtClean="0">
                <a:solidFill>
                  <a:prstClr val="black"/>
                </a:solidFill>
              </a:rPr>
              <a:t> am Sonntag um </a:t>
            </a:r>
            <a:r>
              <a:rPr lang="en-GB" sz="3200" dirty="0" err="1" smtClean="0">
                <a:solidFill>
                  <a:prstClr val="black"/>
                </a:solidFill>
              </a:rPr>
              <a:t>acht</a:t>
            </a:r>
            <a:r>
              <a:rPr lang="en-GB" sz="3200" dirty="0" smtClean="0">
                <a:solidFill>
                  <a:prstClr val="black"/>
                </a:solidFill>
              </a:rPr>
              <a:t> </a:t>
            </a:r>
            <a:r>
              <a:rPr lang="en-GB" sz="3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auf</a:t>
            </a:r>
            <a:r>
              <a:rPr lang="cs-CZ" sz="3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stehen</a:t>
            </a:r>
            <a:r>
              <a:rPr lang="en-GB" sz="3200" dirty="0" smtClean="0">
                <a:solidFill>
                  <a:prstClr val="black"/>
                </a:solidFill>
              </a:rPr>
              <a:t>. </a:t>
            </a:r>
          </a:p>
          <a:p>
            <a:pPr marL="609600" lvl="0" indent="-60960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r>
              <a:rPr lang="en-GB" sz="3200" dirty="0" err="1" smtClean="0">
                <a:solidFill>
                  <a:prstClr val="black"/>
                </a:solidFill>
              </a:rPr>
              <a:t>Er</a:t>
            </a:r>
            <a:r>
              <a:rPr lang="en-GB" sz="3200" dirty="0" smtClean="0">
                <a:solidFill>
                  <a:prstClr val="black"/>
                </a:solidFill>
              </a:rPr>
              <a:t>  </a:t>
            </a:r>
            <a:r>
              <a:rPr lang="cs-CZ" sz="3200" b="1" dirty="0" err="1" smtClean="0">
                <a:solidFill>
                  <a:srgbClr val="C00000"/>
                </a:solidFill>
              </a:rPr>
              <a:t>darf</a:t>
            </a:r>
            <a:r>
              <a:rPr lang="en-GB" sz="3200" b="1" dirty="0" smtClean="0">
                <a:solidFill>
                  <a:srgbClr val="C00000"/>
                </a:solidFill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</a:rPr>
              <a:t>immer</a:t>
            </a:r>
            <a:r>
              <a:rPr lang="en-GB" sz="3200" dirty="0" smtClean="0">
                <a:solidFill>
                  <a:prstClr val="black"/>
                </a:solidFill>
              </a:rPr>
              <a:t> </a:t>
            </a:r>
            <a:r>
              <a:rPr lang="en-GB" sz="3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fern</a:t>
            </a:r>
            <a:r>
              <a:rPr lang="cs-CZ" sz="36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sehen</a:t>
            </a:r>
            <a:r>
              <a:rPr lang="en-GB" sz="3200" dirty="0" smtClean="0">
                <a:solidFill>
                  <a:prstClr val="black"/>
                </a:solidFill>
              </a:rPr>
              <a:t>. </a:t>
            </a:r>
          </a:p>
          <a:p>
            <a:pPr marL="609600" lvl="0" indent="-60960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r>
              <a:rPr lang="en-GB" sz="3200" dirty="0" err="1" smtClean="0">
                <a:solidFill>
                  <a:prstClr val="black"/>
                </a:solidFill>
              </a:rPr>
              <a:t>Ihr</a:t>
            </a:r>
            <a:r>
              <a:rPr lang="en-GB" sz="3200" dirty="0" smtClean="0">
                <a:solidFill>
                  <a:prstClr val="black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könnt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en-GB" sz="3200" dirty="0" smtClean="0">
                <a:solidFill>
                  <a:prstClr val="black"/>
                </a:solidFill>
              </a:rPr>
              <a:t> </a:t>
            </a:r>
            <a:r>
              <a:rPr lang="en-GB" sz="36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</a:t>
            </a:r>
            <a:r>
              <a:rPr lang="cs-CZ" sz="36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kaufen</a:t>
            </a:r>
            <a:r>
              <a:rPr lang="en-GB" sz="3200" dirty="0" smtClean="0">
                <a:solidFill>
                  <a:prstClr val="black"/>
                </a:solidFill>
              </a:rPr>
              <a:t>. </a:t>
            </a:r>
            <a:endParaRPr lang="cs-CZ" sz="3200" dirty="0" smtClean="0">
              <a:solidFill>
                <a:prstClr val="black"/>
              </a:solidFill>
            </a:endParaRPr>
          </a:p>
          <a:p>
            <a:pPr marL="609600" lvl="0" indent="-609600">
              <a:lnSpc>
                <a:spcPct val="90000"/>
              </a:lnSpc>
              <a:spcBef>
                <a:spcPct val="20000"/>
              </a:spcBef>
            </a:pPr>
            <a:endParaRPr lang="en-GB" sz="3200" dirty="0">
              <a:solidFill>
                <a:prstClr val="black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sz="14000" b="1" dirty="0" err="1">
                <a:solidFill>
                  <a:schemeClr val="accent2"/>
                </a:solidFill>
              </a:rPr>
              <a:t>Ende</a:t>
            </a:r>
            <a:endParaRPr lang="en-US" sz="140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626</Words>
  <Application>Microsoft Office PowerPoint</Application>
  <PresentationFormat>Předvádění na obrazovce (4:3)</PresentationFormat>
  <Paragraphs>139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Prezentace aplikace PowerPoint</vt:lpstr>
      <vt:lpstr>Prezentace aplikace PowerPoint</vt:lpstr>
      <vt:lpstr>Slovesa s předponami</vt:lpstr>
      <vt:lpstr>Slovesa s neodlučitelnými předponami:</vt:lpstr>
      <vt:lpstr>Slovesa s odlučitelnými předponami:</vt:lpstr>
      <vt:lpstr>Předpona + sloveso</vt:lpstr>
      <vt:lpstr>Prezentace aplikace PowerPoint</vt:lpstr>
      <vt:lpstr>Prezentace aplikace PowerPoint</vt:lpstr>
      <vt:lpstr>Ich stehe jeden Tag um  6 Uhr auf.</vt:lpstr>
      <vt:lpstr>Prezentace aplikace PowerPoint</vt:lpstr>
      <vt:lpstr>Předpona se odsouvá na konec věty.</vt:lpstr>
      <vt:lpstr>Meine Mutter wäscht das Geschirr ab.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s předponami</dc:title>
  <dc:creator>Hana</dc:creator>
  <cp:lastModifiedBy>jitka</cp:lastModifiedBy>
  <cp:revision>38</cp:revision>
  <dcterms:created xsi:type="dcterms:W3CDTF">2013-02-01T22:02:27Z</dcterms:created>
  <dcterms:modified xsi:type="dcterms:W3CDTF">2013-12-05T18:52:33Z</dcterms:modified>
</cp:coreProperties>
</file>