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57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Mgr.Hana</a:t>
          </a:r>
          <a:r>
            <a:rPr lang="cs-CZ" sz="2000" dirty="0" smtClean="0"/>
            <a:t>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</a:t>
          </a:r>
          <a:r>
            <a:rPr lang="cs-CZ" sz="2000" dirty="0" err="1" smtClean="0"/>
            <a:t>Jahreszeiten</a:t>
          </a:r>
          <a:r>
            <a:rPr lang="cs-CZ" sz="2000" dirty="0" smtClean="0"/>
            <a:t>- ČG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</a:t>
          </a:r>
          <a:r>
            <a:rPr lang="cs-CZ" sz="2000" b="0" dirty="0" smtClean="0"/>
            <a:t>INOVACE_12_NJ9_</a:t>
          </a:r>
          <a:r>
            <a:rPr lang="cs-CZ" sz="2000" b="0" dirty="0" err="1" smtClean="0"/>
            <a:t>Im</a:t>
          </a:r>
          <a:r>
            <a:rPr lang="cs-CZ" sz="2000" b="0" dirty="0" smtClean="0"/>
            <a:t> Winter</a:t>
          </a:r>
          <a:endParaRPr lang="cs-CZ" sz="2000" b="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0AFD3F-0CA6-4AC7-85E6-475FC18B1A2C}" type="presOf" srcId="{D1B46980-6531-4606-95E6-44980827E919}" destId="{6140AFEC-043D-4C43-A2F9-D0F5331DF3A3}" srcOrd="0" destOrd="0" presId="urn:microsoft.com/office/officeart/2005/8/layout/target3"/>
    <dgm:cxn modelId="{2A92D7D6-C49E-4567-A1EE-9F05260E6F6E}" type="presOf" srcId="{1F4F8BC0-F267-4379-9FE7-6FFC8B64BAD8}" destId="{C8857ABF-5052-4733-A46C-0F8B764FF76F}" srcOrd="0" destOrd="0" presId="urn:microsoft.com/office/officeart/2005/8/layout/target3"/>
    <dgm:cxn modelId="{D93E005E-0B37-4EDF-BA67-52D8B80DD23D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23D11ABA-AF29-43AE-8BEF-50A3D8004F03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92112D6-E216-402C-A70A-4F140E484A01}" type="presOf" srcId="{26CBEA56-8CFD-48C0-BD6E-2EB16B1FBF42}" destId="{92E1E9E3-D1F0-4866-9424-7ECC0DD990B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148D21D-A549-4616-9FA3-36506F54810D}" type="presOf" srcId="{26CBEA56-8CFD-48C0-BD6E-2EB16B1FBF42}" destId="{5583D5C5-FAFF-4548-819C-80E289F7377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95C8359A-0EEF-4A31-8AF9-C438051D2EA4}" type="presOf" srcId="{D1D4F407-5343-4D3F-B5B9-D407B03CAEB4}" destId="{D005CE8C-CC26-4C3E-AC11-E15060ECD759}" srcOrd="0" destOrd="0" presId="urn:microsoft.com/office/officeart/2005/8/layout/target3"/>
    <dgm:cxn modelId="{3D89C381-673F-40F0-9F38-65D43B322C8C}" type="presOf" srcId="{D1B46980-6531-4606-95E6-44980827E919}" destId="{2BE915AB-18AA-4053-B92C-3BFC9ED204BB}" srcOrd="1" destOrd="0" presId="urn:microsoft.com/office/officeart/2005/8/layout/target3"/>
    <dgm:cxn modelId="{31EB8D28-4AFF-4B3B-B0B2-7A2AAE3A4F37}" type="presOf" srcId="{1AE9165A-6B70-4FFD-A49C-881BF73B4F04}" destId="{A9F01C16-B5C0-47B0-9750-F7E5E11674A0}" srcOrd="0" destOrd="0" presId="urn:microsoft.com/office/officeart/2005/8/layout/target3"/>
    <dgm:cxn modelId="{7DDE699D-936A-4085-9442-0193DACDE1D9}" type="presOf" srcId="{1F4F8BC0-F267-4379-9FE7-6FFC8B64BAD8}" destId="{017154CD-D9A9-4968-AD11-1207A3C4C00A}" srcOrd="1" destOrd="0" presId="urn:microsoft.com/office/officeart/2005/8/layout/target3"/>
    <dgm:cxn modelId="{244D5B71-EB5F-4249-A345-AB454E7F065D}" type="presOf" srcId="{757F3AB3-0718-4624-B441-E567A8F0AB56}" destId="{333A1088-737F-45CB-B68E-254E46348037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82D4338-C483-410D-BB31-80D37B7B8878}" type="presParOf" srcId="{333A1088-737F-45CB-B68E-254E46348037}" destId="{F5ABB229-8D3B-4694-996A-96F23CF14429}" srcOrd="0" destOrd="0" presId="urn:microsoft.com/office/officeart/2005/8/layout/target3"/>
    <dgm:cxn modelId="{CB0374C0-E5E6-40DB-B19B-4B448FE6FACB}" type="presParOf" srcId="{333A1088-737F-45CB-B68E-254E46348037}" destId="{F41139FD-01EE-4571-8B17-4FB00FC51163}" srcOrd="1" destOrd="0" presId="urn:microsoft.com/office/officeart/2005/8/layout/target3"/>
    <dgm:cxn modelId="{52DFBEC4-160C-43D5-99A6-DB045896ABF1}" type="presParOf" srcId="{333A1088-737F-45CB-B68E-254E46348037}" destId="{D005CE8C-CC26-4C3E-AC11-E15060ECD759}" srcOrd="2" destOrd="0" presId="urn:microsoft.com/office/officeart/2005/8/layout/target3"/>
    <dgm:cxn modelId="{A57C8BFC-6BFC-4D1F-A806-5E20BF4CC337}" type="presParOf" srcId="{333A1088-737F-45CB-B68E-254E46348037}" destId="{2C702D82-9B77-49B7-9568-BB8EB47C3372}" srcOrd="3" destOrd="0" presId="urn:microsoft.com/office/officeart/2005/8/layout/target3"/>
    <dgm:cxn modelId="{BA433BF9-1729-4B18-A401-895FCCC881A3}" type="presParOf" srcId="{333A1088-737F-45CB-B68E-254E46348037}" destId="{A52A0455-90FF-4808-ABD0-F02540D31D5A}" srcOrd="4" destOrd="0" presId="urn:microsoft.com/office/officeart/2005/8/layout/target3"/>
    <dgm:cxn modelId="{E8F55EE3-A26C-4B5A-BB82-0E12815AABC8}" type="presParOf" srcId="{333A1088-737F-45CB-B68E-254E46348037}" destId="{6140AFEC-043D-4C43-A2F9-D0F5331DF3A3}" srcOrd="5" destOrd="0" presId="urn:microsoft.com/office/officeart/2005/8/layout/target3"/>
    <dgm:cxn modelId="{E5D69575-919E-4902-8DC7-27D0F0CD55DB}" type="presParOf" srcId="{333A1088-737F-45CB-B68E-254E46348037}" destId="{71A10DEB-455E-4133-A618-0A0EE82A21E3}" srcOrd="6" destOrd="0" presId="urn:microsoft.com/office/officeart/2005/8/layout/target3"/>
    <dgm:cxn modelId="{46B55F9E-697A-4BBF-9340-CB3EFFD7E725}" type="presParOf" srcId="{333A1088-737F-45CB-B68E-254E46348037}" destId="{DA6A876D-6D25-492F-8BDC-9AE6A6CFB1FA}" srcOrd="7" destOrd="0" presId="urn:microsoft.com/office/officeart/2005/8/layout/target3"/>
    <dgm:cxn modelId="{FC0DEE4C-4ACF-472F-86D8-971946BFB962}" type="presParOf" srcId="{333A1088-737F-45CB-B68E-254E46348037}" destId="{A9F01C16-B5C0-47B0-9750-F7E5E11674A0}" srcOrd="8" destOrd="0" presId="urn:microsoft.com/office/officeart/2005/8/layout/target3"/>
    <dgm:cxn modelId="{F3278DB2-8847-4375-A5E1-17546C54D1B6}" type="presParOf" srcId="{333A1088-737F-45CB-B68E-254E46348037}" destId="{5C0CF724-3222-4429-B09A-F154A62FD507}" srcOrd="9" destOrd="0" presId="urn:microsoft.com/office/officeart/2005/8/layout/target3"/>
    <dgm:cxn modelId="{2EF94962-4ED9-4616-BD17-02E9038D1EA0}" type="presParOf" srcId="{333A1088-737F-45CB-B68E-254E46348037}" destId="{71A5FEA7-FE77-4220-960F-2AB7AE466FE5}" srcOrd="10" destOrd="0" presId="urn:microsoft.com/office/officeart/2005/8/layout/target3"/>
    <dgm:cxn modelId="{41D950AC-F039-4A44-B06E-D20B44D903F0}" type="presParOf" srcId="{333A1088-737F-45CB-B68E-254E46348037}" destId="{C8857ABF-5052-4733-A46C-0F8B764FF76F}" srcOrd="11" destOrd="0" presId="urn:microsoft.com/office/officeart/2005/8/layout/target3"/>
    <dgm:cxn modelId="{D7F50DFC-D1C2-44FD-87BB-34EA3CC4CDA0}" type="presParOf" srcId="{333A1088-737F-45CB-B68E-254E46348037}" destId="{1839E65E-6E97-41D2-A171-98C033275D27}" srcOrd="12" destOrd="0" presId="urn:microsoft.com/office/officeart/2005/8/layout/target3"/>
    <dgm:cxn modelId="{D4860384-F28F-4BD6-ADBD-73F8B403177D}" type="presParOf" srcId="{333A1088-737F-45CB-B68E-254E46348037}" destId="{914F10DC-A7FA-462B-9334-03354AC7EA9F}" srcOrd="13" destOrd="0" presId="urn:microsoft.com/office/officeart/2005/8/layout/target3"/>
    <dgm:cxn modelId="{10B6D7DE-70C1-46E3-9DA2-A12777BB04DB}" type="presParOf" srcId="{333A1088-737F-45CB-B68E-254E46348037}" destId="{5583D5C5-FAFF-4548-819C-80E289F73770}" srcOrd="14" destOrd="0" presId="urn:microsoft.com/office/officeart/2005/8/layout/target3"/>
    <dgm:cxn modelId="{80A12923-C1A3-49DC-B213-2907058FB4B6}" type="presParOf" srcId="{333A1088-737F-45CB-B68E-254E46348037}" destId="{AED2198E-93D5-4001-81B4-73124B309672}" srcOrd="15" destOrd="0" presId="urn:microsoft.com/office/officeart/2005/8/layout/target3"/>
    <dgm:cxn modelId="{0A67F51F-945A-452B-8A27-42A1516BE25B}" type="presParOf" srcId="{333A1088-737F-45CB-B68E-254E46348037}" destId="{2BE915AB-18AA-4053-B92C-3BFC9ED204BB}" srcOrd="16" destOrd="0" presId="urn:microsoft.com/office/officeart/2005/8/layout/target3"/>
    <dgm:cxn modelId="{3D8CDDAD-0D49-4050-B064-BACA7CE67046}" type="presParOf" srcId="{333A1088-737F-45CB-B68E-254E46348037}" destId="{BD3627E9-8FC8-4A2F-B3EA-FAE798EF81D8}" srcOrd="17" destOrd="0" presId="urn:microsoft.com/office/officeart/2005/8/layout/target3"/>
    <dgm:cxn modelId="{05DD5272-3F66-4967-9592-CE52DE9864A2}" type="presParOf" srcId="{333A1088-737F-45CB-B68E-254E46348037}" destId="{017154CD-D9A9-4968-AD11-1207A3C4C00A}" srcOrd="18" destOrd="0" presId="urn:microsoft.com/office/officeart/2005/8/layout/target3"/>
    <dgm:cxn modelId="{CD7B3746-4D8A-4683-9E98-3977E5C265A4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Mgr.Hana</a:t>
          </a:r>
          <a:r>
            <a:rPr lang="cs-CZ" sz="2000" kern="1200" dirty="0" smtClean="0"/>
            <a:t> Halamová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</a:t>
          </a:r>
          <a:r>
            <a:rPr lang="cs-CZ" sz="2000" b="0" kern="1200" dirty="0" smtClean="0"/>
            <a:t>INOVACE_12_NJ9_</a:t>
          </a:r>
          <a:r>
            <a:rPr lang="cs-CZ" sz="2000" b="0" kern="1200" dirty="0" err="1" smtClean="0"/>
            <a:t>Im</a:t>
          </a:r>
          <a:r>
            <a:rPr lang="cs-CZ" sz="2000" b="0" kern="1200" dirty="0" smtClean="0"/>
            <a:t> Winter</a:t>
          </a:r>
          <a:endParaRPr lang="cs-CZ" sz="2000" b="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</a:t>
          </a:r>
          <a:r>
            <a:rPr lang="cs-CZ" sz="2000" kern="1200" dirty="0" err="1" smtClean="0"/>
            <a:t>Jahreszeiten</a:t>
          </a:r>
          <a:r>
            <a:rPr lang="cs-CZ" sz="2000" kern="1200" dirty="0" smtClean="0"/>
            <a:t>- ČG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E67C30-7E46-4836-9F21-824F27BA09CF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D5B593-408E-4516-A1C1-212C4BBDC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F4BD-19E5-4C75-953A-3B75F4B4278B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400B5-852B-462B-BD53-753CC8ACA4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F4BD-19E5-4C75-953A-3B75F4B4278B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400B5-852B-462B-BD53-753CC8ACA4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F4BD-19E5-4C75-953A-3B75F4B4278B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400B5-852B-462B-BD53-753CC8ACA4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F4BD-19E5-4C75-953A-3B75F4B4278B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400B5-852B-462B-BD53-753CC8ACA4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F4BD-19E5-4C75-953A-3B75F4B4278B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400B5-852B-462B-BD53-753CC8ACA4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F4BD-19E5-4C75-953A-3B75F4B4278B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400B5-852B-462B-BD53-753CC8ACA4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F4BD-19E5-4C75-953A-3B75F4B4278B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400B5-852B-462B-BD53-753CC8ACA4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F4BD-19E5-4C75-953A-3B75F4B4278B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400B5-852B-462B-BD53-753CC8ACA4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F4BD-19E5-4C75-953A-3B75F4B4278B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400B5-852B-462B-BD53-753CC8ACA4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F4BD-19E5-4C75-953A-3B75F4B4278B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400B5-852B-462B-BD53-753CC8ACA4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F4BD-19E5-4C75-953A-3B75F4B4278B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400B5-852B-462B-BD53-753CC8ACA4CD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50F4BD-19E5-4C75-953A-3B75F4B4278B}" type="datetimeFigureOut">
              <a:rPr lang="de-DE" smtClean="0"/>
              <a:pPr/>
              <a:t>02.11.2013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400B5-852B-462B-BD53-753CC8ACA4CD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844824"/>
            <a:ext cx="828092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německého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</a:rPr>
              <a:t>    v 9.ročníku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Žáci posuzují správnost uváděných výroků.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slouží k rozvoji receptivních dovedností.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Ilustrační obrázek může být dále využit k jednoduché konverzaci.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55776" y="764704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157193"/>
            <a:ext cx="5886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268760"/>
            <a:ext cx="5760640" cy="370876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95536" y="0"/>
            <a:ext cx="460851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Richtig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oder </a:t>
            </a:r>
            <a:r>
              <a:rPr kumimoji="0" lang="cs-CZ" sz="4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falsch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Arial" pitchFamily="34" charset="0"/>
              </a:rPr>
              <a:t> ?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R         -         F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55776" y="5301208"/>
            <a:ext cx="421275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>
                <a:ea typeface="Times New Roman" pitchFamily="18" charset="0"/>
                <a:cs typeface="Arial" pitchFamily="34" charset="0"/>
              </a:rPr>
              <a:t>Es </a:t>
            </a:r>
            <a:r>
              <a:rPr lang="cs-CZ" sz="6000" dirty="0" err="1">
                <a:ea typeface="Times New Roman" pitchFamily="18" charset="0"/>
                <a:cs typeface="Arial" pitchFamily="34" charset="0"/>
              </a:rPr>
              <a:t>ist</a:t>
            </a:r>
            <a:r>
              <a:rPr lang="cs-CZ" sz="6000" dirty="0">
                <a:ea typeface="Times New Roman" pitchFamily="18" charset="0"/>
                <a:cs typeface="Arial" pitchFamily="34" charset="0"/>
              </a:rPr>
              <a:t> </a:t>
            </a:r>
            <a:r>
              <a:rPr lang="cs-CZ" sz="6000" dirty="0" err="1">
                <a:ea typeface="Times New Roman" pitchFamily="18" charset="0"/>
                <a:cs typeface="Arial" pitchFamily="34" charset="0"/>
              </a:rPr>
              <a:t>Herbst</a:t>
            </a:r>
            <a:r>
              <a:rPr lang="cs-CZ" sz="6000" dirty="0">
                <a:ea typeface="Times New Roman" pitchFamily="18" charset="0"/>
                <a:cs typeface="Arial" pitchFamily="34" charset="0"/>
              </a:rPr>
              <a:t>.</a:t>
            </a:r>
            <a:endParaRPr lang="de-DE" sz="6000" dirty="0"/>
          </a:p>
        </p:txBody>
      </p:sp>
      <p:sp>
        <p:nvSpPr>
          <p:cNvPr id="8" name="Obdélník 7"/>
          <p:cNvSpPr/>
          <p:nvPr/>
        </p:nvSpPr>
        <p:spPr>
          <a:xfrm>
            <a:off x="1691680" y="5445224"/>
            <a:ext cx="671017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4000" dirty="0"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ea typeface="Times New Roman" pitchFamily="18" charset="0"/>
                <a:cs typeface="Arial" pitchFamily="34" charset="0"/>
              </a:rPr>
              <a:t>Auf</a:t>
            </a:r>
            <a:r>
              <a:rPr lang="cs-CZ" sz="4000" dirty="0"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ea typeface="Times New Roman" pitchFamily="18" charset="0"/>
                <a:cs typeface="Arial" pitchFamily="34" charset="0"/>
              </a:rPr>
              <a:t>dem</a:t>
            </a:r>
            <a:r>
              <a:rPr lang="cs-CZ" sz="4000" dirty="0"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ea typeface="Times New Roman" pitchFamily="18" charset="0"/>
                <a:cs typeface="Arial" pitchFamily="34" charset="0"/>
              </a:rPr>
              <a:t>Bild</a:t>
            </a:r>
            <a:r>
              <a:rPr lang="cs-CZ" sz="4000" dirty="0"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ea typeface="Times New Roman" pitchFamily="18" charset="0"/>
                <a:cs typeface="Arial" pitchFamily="34" charset="0"/>
              </a:rPr>
              <a:t>sind</a:t>
            </a:r>
            <a:r>
              <a:rPr lang="cs-CZ" sz="4000" dirty="0"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ea typeface="Times New Roman" pitchFamily="18" charset="0"/>
                <a:cs typeface="Arial" pitchFamily="34" charset="0"/>
              </a:rPr>
              <a:t>vier</a:t>
            </a:r>
            <a:r>
              <a:rPr lang="cs-CZ" sz="4000" dirty="0"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 smtClean="0">
                <a:ea typeface="Times New Roman" pitchFamily="18" charset="0"/>
                <a:cs typeface="Arial" pitchFamily="34" charset="0"/>
              </a:rPr>
              <a:t>Kinder</a:t>
            </a:r>
            <a:r>
              <a:rPr lang="cs-CZ" sz="4000" dirty="0" smtClean="0">
                <a:ea typeface="Times New Roman" pitchFamily="18" charset="0"/>
                <a:cs typeface="Arial" pitchFamily="34" charset="0"/>
              </a:rPr>
              <a:t>.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35696" y="5373216"/>
            <a:ext cx="564949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Hans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kann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nicht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skifahren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.</a:t>
            </a:r>
            <a:endParaRPr lang="de-DE" dirty="0"/>
          </a:p>
        </p:txBody>
      </p:sp>
      <p:sp>
        <p:nvSpPr>
          <p:cNvPr id="10" name="Obdélník 9"/>
          <p:cNvSpPr/>
          <p:nvPr/>
        </p:nvSpPr>
        <p:spPr>
          <a:xfrm>
            <a:off x="2411760" y="5445224"/>
            <a:ext cx="542853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Hier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gibt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es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keinen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Skilift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.</a:t>
            </a:r>
            <a:endParaRPr lang="de-DE" dirty="0"/>
          </a:p>
        </p:txBody>
      </p:sp>
      <p:sp>
        <p:nvSpPr>
          <p:cNvPr id="11" name="Obdélník 10"/>
          <p:cNvSpPr/>
          <p:nvPr/>
        </p:nvSpPr>
        <p:spPr>
          <a:xfrm>
            <a:off x="1043608" y="5517232"/>
            <a:ext cx="70631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Alle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Kinder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haben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Handschuhe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.</a:t>
            </a:r>
            <a:endParaRPr lang="cs-CZ" sz="4000" dirty="0">
              <a:solidFill>
                <a:prstClr val="black"/>
              </a:solidFill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11760" y="5373216"/>
            <a:ext cx="46644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Paul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hat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keine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Mütze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.</a:t>
            </a:r>
            <a:endParaRPr lang="de-DE" dirty="0"/>
          </a:p>
        </p:txBody>
      </p:sp>
      <p:sp>
        <p:nvSpPr>
          <p:cNvPr id="13" name="Obdélník 12"/>
          <p:cNvSpPr/>
          <p:nvPr/>
        </p:nvSpPr>
        <p:spPr>
          <a:xfrm>
            <a:off x="1979712" y="5517232"/>
            <a:ext cx="427315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Pauls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Schal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ist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grün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.</a:t>
            </a:r>
            <a:endParaRPr lang="de-DE" dirty="0"/>
          </a:p>
        </p:txBody>
      </p:sp>
      <p:sp>
        <p:nvSpPr>
          <p:cNvPr id="14" name="Obdélník 13"/>
          <p:cNvSpPr/>
          <p:nvPr/>
        </p:nvSpPr>
        <p:spPr>
          <a:xfrm>
            <a:off x="0" y="5517232"/>
            <a:ext cx="853118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Drei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Kinder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bauen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einen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Schneemann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.</a:t>
            </a:r>
            <a:endParaRPr lang="cs-CZ" sz="4000" dirty="0">
              <a:solidFill>
                <a:prstClr val="black"/>
              </a:solidFill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1520" y="5877272"/>
            <a:ext cx="84456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Der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Schneemann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hat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einen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roten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Hut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.</a:t>
            </a:r>
            <a:endParaRPr lang="cs-CZ" sz="4000" dirty="0">
              <a:solidFill>
                <a:prstClr val="black"/>
              </a:solidFill>
              <a:cs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0669" y="5661248"/>
            <a:ext cx="912333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Der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Schneemann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ist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kleiner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als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die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40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Kinder</a:t>
            </a:r>
            <a:r>
              <a:rPr lang="cs-CZ" sz="40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.</a:t>
            </a:r>
            <a:endParaRPr lang="cs-CZ" sz="4000" dirty="0">
              <a:solidFill>
                <a:prstClr val="black"/>
              </a:solidFill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0"/>
            <a:ext cx="4968552" cy="318559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615608" y="188640"/>
            <a:ext cx="352839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3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Richtig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oder </a:t>
            </a:r>
            <a:r>
              <a:rPr kumimoji="0" lang="cs-CZ" sz="3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falsch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?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R         -         F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0" y="3284984"/>
            <a:ext cx="4572000" cy="323165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Es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ist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Herbst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Auf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dem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Bild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sind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fünf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Kinder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Paul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kann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nicht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skifahren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Hier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gibt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es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keinen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Skilift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Alle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Kinder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haben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Handschuhe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88024" y="3140968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Paul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hat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keine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Mütze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.</a:t>
            </a:r>
            <a:endParaRPr lang="cs-CZ" sz="2800" dirty="0">
              <a:solidFill>
                <a:prstClr val="black"/>
              </a:solidFill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Pauls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Schal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ist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grün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.</a:t>
            </a:r>
            <a:endParaRPr lang="cs-CZ" sz="2800" dirty="0">
              <a:solidFill>
                <a:prstClr val="black"/>
              </a:solidFill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Drei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Kinder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bauen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einen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Schneemann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.</a:t>
            </a:r>
            <a:endParaRPr lang="cs-CZ" sz="2800" dirty="0">
              <a:solidFill>
                <a:prstClr val="black"/>
              </a:solidFill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Der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Schneemann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hat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einen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roten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Hut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.</a:t>
            </a:r>
            <a:endParaRPr lang="cs-CZ" sz="2800" dirty="0">
              <a:solidFill>
                <a:prstClr val="black"/>
              </a:solidFill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Der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Schneemann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ist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kleiner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als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die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Kinder</a:t>
            </a:r>
            <a:r>
              <a:rPr lang="cs-CZ" sz="2800" dirty="0">
                <a:solidFill>
                  <a:prstClr val="black"/>
                </a:solidFill>
                <a:ea typeface="Times New Roman" pitchFamily="18" charset="0"/>
                <a:cs typeface="Arial" pitchFamily="34" charset="0"/>
              </a:rPr>
              <a:t>.</a:t>
            </a:r>
            <a:endParaRPr lang="de-DE" sz="2800" dirty="0">
              <a:solidFill>
                <a:prstClr val="black"/>
              </a:solidFill>
            </a:endParaRPr>
          </a:p>
        </p:txBody>
      </p:sp>
      <p:sp>
        <p:nvSpPr>
          <p:cNvPr id="22" name="6cípá hvězda 21"/>
          <p:cNvSpPr/>
          <p:nvPr/>
        </p:nvSpPr>
        <p:spPr>
          <a:xfrm>
            <a:off x="2555776" y="3068960"/>
            <a:ext cx="576064" cy="648072"/>
          </a:xfrm>
          <a:prstGeom prst="star6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F</a:t>
            </a:r>
            <a:endParaRPr lang="de-DE" sz="3600" b="1" dirty="0">
              <a:solidFill>
                <a:schemeClr val="tx1"/>
              </a:solidFill>
            </a:endParaRPr>
          </a:p>
        </p:txBody>
      </p:sp>
      <p:sp>
        <p:nvSpPr>
          <p:cNvPr id="23" name="6cípá hvězda 22"/>
          <p:cNvSpPr/>
          <p:nvPr/>
        </p:nvSpPr>
        <p:spPr>
          <a:xfrm>
            <a:off x="3707904" y="3717032"/>
            <a:ext cx="792088" cy="792088"/>
          </a:xfrm>
          <a:prstGeom prst="star6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</a:t>
            </a:r>
            <a:endParaRPr lang="de-DE" sz="3600" b="1" dirty="0">
              <a:solidFill>
                <a:schemeClr val="tx1"/>
              </a:solidFill>
            </a:endParaRPr>
          </a:p>
        </p:txBody>
      </p:sp>
      <p:sp>
        <p:nvSpPr>
          <p:cNvPr id="30" name="6cípá hvězda 29"/>
          <p:cNvSpPr/>
          <p:nvPr/>
        </p:nvSpPr>
        <p:spPr>
          <a:xfrm>
            <a:off x="7524328" y="4365104"/>
            <a:ext cx="648072" cy="648072"/>
          </a:xfrm>
          <a:prstGeom prst="star6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</a:t>
            </a:r>
            <a:endParaRPr lang="de-DE" sz="3600" b="1" dirty="0">
              <a:solidFill>
                <a:schemeClr val="tx1"/>
              </a:solidFill>
            </a:endParaRPr>
          </a:p>
        </p:txBody>
      </p:sp>
      <p:sp>
        <p:nvSpPr>
          <p:cNvPr id="31" name="6cípá hvězda 30"/>
          <p:cNvSpPr/>
          <p:nvPr/>
        </p:nvSpPr>
        <p:spPr>
          <a:xfrm>
            <a:off x="8172400" y="3429000"/>
            <a:ext cx="720080" cy="720080"/>
          </a:xfrm>
          <a:prstGeom prst="star6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</a:t>
            </a:r>
            <a:endParaRPr lang="de-DE" sz="3600" b="1" dirty="0">
              <a:solidFill>
                <a:schemeClr val="tx1"/>
              </a:solidFill>
            </a:endParaRPr>
          </a:p>
        </p:txBody>
      </p:sp>
      <p:sp>
        <p:nvSpPr>
          <p:cNvPr id="32" name="6cípá hvězda 31"/>
          <p:cNvSpPr/>
          <p:nvPr/>
        </p:nvSpPr>
        <p:spPr>
          <a:xfrm>
            <a:off x="3059832" y="5877272"/>
            <a:ext cx="576064" cy="720080"/>
          </a:xfrm>
          <a:prstGeom prst="star6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</a:t>
            </a:r>
            <a:endParaRPr lang="de-DE" sz="3600" b="1" dirty="0">
              <a:solidFill>
                <a:schemeClr val="tx1"/>
              </a:solidFill>
            </a:endParaRPr>
          </a:p>
        </p:txBody>
      </p:sp>
      <p:sp>
        <p:nvSpPr>
          <p:cNvPr id="33" name="6cípá hvězda 32"/>
          <p:cNvSpPr/>
          <p:nvPr/>
        </p:nvSpPr>
        <p:spPr>
          <a:xfrm>
            <a:off x="3995936" y="5229200"/>
            <a:ext cx="648072" cy="720080"/>
          </a:xfrm>
          <a:prstGeom prst="star6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R</a:t>
            </a:r>
            <a:endParaRPr lang="de-DE" sz="3600" b="1" dirty="0">
              <a:solidFill>
                <a:schemeClr val="tx1"/>
              </a:solidFill>
            </a:endParaRPr>
          </a:p>
        </p:txBody>
      </p:sp>
      <p:sp>
        <p:nvSpPr>
          <p:cNvPr id="34" name="6cípá hvězda 33"/>
          <p:cNvSpPr/>
          <p:nvPr/>
        </p:nvSpPr>
        <p:spPr>
          <a:xfrm>
            <a:off x="3995936" y="4509120"/>
            <a:ext cx="576064" cy="648072"/>
          </a:xfrm>
          <a:prstGeom prst="star6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F</a:t>
            </a:r>
            <a:endParaRPr lang="de-DE" sz="3600" b="1" dirty="0">
              <a:solidFill>
                <a:schemeClr val="tx1"/>
              </a:solidFill>
            </a:endParaRPr>
          </a:p>
        </p:txBody>
      </p:sp>
      <p:sp>
        <p:nvSpPr>
          <p:cNvPr id="35" name="6cípá hvězda 34"/>
          <p:cNvSpPr/>
          <p:nvPr/>
        </p:nvSpPr>
        <p:spPr>
          <a:xfrm>
            <a:off x="8028384" y="2780928"/>
            <a:ext cx="576064" cy="648072"/>
          </a:xfrm>
          <a:prstGeom prst="star6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F</a:t>
            </a:r>
            <a:endParaRPr lang="de-DE" sz="3600" b="1" dirty="0">
              <a:solidFill>
                <a:schemeClr val="tx1"/>
              </a:solidFill>
            </a:endParaRPr>
          </a:p>
        </p:txBody>
      </p:sp>
      <p:sp>
        <p:nvSpPr>
          <p:cNvPr id="36" name="6cípá hvězda 35"/>
          <p:cNvSpPr/>
          <p:nvPr/>
        </p:nvSpPr>
        <p:spPr>
          <a:xfrm>
            <a:off x="7020272" y="6021288"/>
            <a:ext cx="576064" cy="648072"/>
          </a:xfrm>
          <a:prstGeom prst="star6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F</a:t>
            </a:r>
            <a:endParaRPr lang="de-DE" sz="3600" b="1" dirty="0">
              <a:solidFill>
                <a:schemeClr val="tx1"/>
              </a:solidFill>
            </a:endParaRPr>
          </a:p>
        </p:txBody>
      </p:sp>
      <p:sp>
        <p:nvSpPr>
          <p:cNvPr id="37" name="6cípá hvězda 36"/>
          <p:cNvSpPr/>
          <p:nvPr/>
        </p:nvSpPr>
        <p:spPr>
          <a:xfrm>
            <a:off x="6588224" y="5157192"/>
            <a:ext cx="576064" cy="648072"/>
          </a:xfrm>
          <a:prstGeom prst="star6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F</a:t>
            </a:r>
            <a:endParaRPr lang="de-DE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 r="41270"/>
          <a:stretch>
            <a:fillRect/>
          </a:stretch>
        </p:blipFill>
        <p:spPr bwMode="auto">
          <a:xfrm>
            <a:off x="3059832" y="3212976"/>
            <a:ext cx="2664296" cy="3060694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5436096" y="2492896"/>
            <a:ext cx="3456384" cy="1728192"/>
          </a:xfrm>
          <a:prstGeom prst="wedgeEllipseCallout">
            <a:avLst>
              <a:gd name="adj1" fmla="val -69718"/>
              <a:gd name="adj2" fmla="val 5903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7" name="Oválný popisek 6"/>
          <p:cNvSpPr/>
          <p:nvPr/>
        </p:nvSpPr>
        <p:spPr>
          <a:xfrm flipH="1">
            <a:off x="2483768" y="620688"/>
            <a:ext cx="2520280" cy="1728192"/>
          </a:xfrm>
          <a:prstGeom prst="wedgeEllipseCallout">
            <a:avLst>
              <a:gd name="adj1" fmla="val -28755"/>
              <a:gd name="adj2" fmla="val 151205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2780928"/>
            <a:ext cx="33123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Noch</a:t>
            </a:r>
            <a:r>
              <a:rPr lang="cs-CZ" sz="2800" dirty="0" smtClean="0"/>
              <a:t>  </a:t>
            </a:r>
            <a:r>
              <a:rPr lang="cs-CZ" sz="2800" dirty="0" err="1" smtClean="0"/>
              <a:t>die</a:t>
            </a:r>
            <a:r>
              <a:rPr lang="cs-CZ" sz="2800" dirty="0" smtClean="0"/>
              <a:t>  ……. </a:t>
            </a:r>
            <a:r>
              <a:rPr lang="cs-CZ" sz="2800" dirty="0" err="1" smtClean="0"/>
              <a:t>und</a:t>
            </a:r>
            <a:r>
              <a:rPr lang="cs-CZ" sz="2800" dirty="0" smtClean="0"/>
              <a:t>  der  </a:t>
            </a:r>
            <a:r>
              <a:rPr lang="cs-CZ" sz="2800" dirty="0" err="1" smtClean="0"/>
              <a:t>Schneemann</a:t>
            </a:r>
            <a:r>
              <a:rPr lang="cs-CZ" sz="2800" dirty="0" smtClean="0"/>
              <a:t>  </a:t>
            </a:r>
            <a:r>
              <a:rPr lang="cs-CZ" sz="2800" dirty="0" err="1" smtClean="0"/>
              <a:t>ist</a:t>
            </a:r>
            <a:r>
              <a:rPr lang="cs-CZ" sz="2800" dirty="0" smtClean="0"/>
              <a:t>  ……. </a:t>
            </a:r>
            <a:endParaRPr lang="de-DE" sz="28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251520" y="2852936"/>
            <a:ext cx="3024336" cy="1959898"/>
            <a:chOff x="251520" y="2852936"/>
            <a:chExt cx="3024336" cy="1959898"/>
          </a:xfrm>
        </p:grpSpPr>
        <p:sp>
          <p:nvSpPr>
            <p:cNvPr id="6" name="TextovéPole 5"/>
            <p:cNvSpPr txBox="1"/>
            <p:nvPr/>
          </p:nvSpPr>
          <p:spPr>
            <a:xfrm>
              <a:off x="467544" y="2996952"/>
              <a:ext cx="2808312" cy="18158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</a:t>
              </a:r>
              <a:r>
                <a:rPr lang="cs-CZ" sz="2800" dirty="0" err="1" smtClean="0"/>
                <a:t>Mir</a:t>
              </a:r>
              <a:r>
                <a:rPr lang="cs-CZ" sz="2800" dirty="0" smtClean="0"/>
                <a:t> </a:t>
              </a:r>
              <a:r>
                <a:rPr lang="cs-CZ" sz="2800" dirty="0" err="1" smtClean="0"/>
                <a:t>ist</a:t>
              </a:r>
              <a:r>
                <a:rPr lang="cs-CZ" sz="2800" dirty="0" smtClean="0"/>
                <a:t> es ……</a:t>
              </a:r>
            </a:p>
            <a:p>
              <a:r>
                <a:rPr lang="cs-CZ" sz="2800" dirty="0" err="1" smtClean="0"/>
                <a:t>Ich</a:t>
              </a:r>
              <a:r>
                <a:rPr lang="cs-CZ" sz="2800" dirty="0" smtClean="0"/>
                <a:t>   </a:t>
              </a:r>
              <a:r>
                <a:rPr lang="cs-CZ" sz="2800" dirty="0" err="1" smtClean="0"/>
                <a:t>muss</a:t>
              </a:r>
              <a:r>
                <a:rPr lang="cs-CZ" sz="2800" dirty="0" smtClean="0"/>
                <a:t> </a:t>
              </a:r>
              <a:r>
                <a:rPr lang="cs-CZ" sz="2800" dirty="0" err="1" smtClean="0"/>
                <a:t>schon</a:t>
              </a:r>
              <a:r>
                <a:rPr lang="cs-CZ" sz="2800" dirty="0" smtClean="0"/>
                <a:t>  ……….   </a:t>
              </a:r>
              <a:r>
                <a:rPr lang="cs-CZ" sz="2800" dirty="0" err="1" smtClean="0"/>
                <a:t>gehen</a:t>
              </a:r>
              <a:r>
                <a:rPr lang="cs-CZ" sz="2800" dirty="0" smtClean="0"/>
                <a:t>.</a:t>
              </a:r>
            </a:p>
            <a:p>
              <a:endParaRPr lang="de-DE" sz="2800" dirty="0"/>
            </a:p>
          </p:txBody>
        </p:sp>
        <p:sp>
          <p:nvSpPr>
            <p:cNvPr id="9" name="Oválný popisek 8"/>
            <p:cNvSpPr/>
            <p:nvPr/>
          </p:nvSpPr>
          <p:spPr>
            <a:xfrm flipH="1">
              <a:off x="251520" y="2852936"/>
              <a:ext cx="2987824" cy="1728192"/>
            </a:xfrm>
            <a:prstGeom prst="wedgeEllipseCallout">
              <a:avLst>
                <a:gd name="adj1" fmla="val -67977"/>
                <a:gd name="adj2" fmla="val 36850"/>
              </a:avLst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2843808" y="1052736"/>
            <a:ext cx="22322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Hurra</a:t>
            </a:r>
            <a:r>
              <a:rPr lang="cs-CZ" sz="2800" dirty="0" smtClean="0"/>
              <a:t> ,  ……..</a:t>
            </a:r>
          </a:p>
          <a:p>
            <a:r>
              <a:rPr lang="cs-CZ" sz="2800" dirty="0" err="1" smtClean="0"/>
              <a:t>ist</a:t>
            </a:r>
            <a:r>
              <a:rPr lang="cs-CZ" sz="2800" dirty="0" smtClean="0"/>
              <a:t>  </a:t>
            </a:r>
            <a:r>
              <a:rPr lang="cs-CZ" sz="2800" dirty="0" err="1" smtClean="0"/>
              <a:t>fertig</a:t>
            </a:r>
            <a:r>
              <a:rPr lang="cs-CZ" sz="2800" dirty="0" smtClean="0"/>
              <a:t>. 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241</Words>
  <Application>Microsoft Office PowerPoint</Application>
  <PresentationFormat>Předvádění na obrazovce (4:3)</PresentationFormat>
  <Paragraphs>61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9</cp:revision>
  <dcterms:created xsi:type="dcterms:W3CDTF">2013-03-31T16:45:00Z</dcterms:created>
  <dcterms:modified xsi:type="dcterms:W3CDTF">2013-11-02T22:37:58Z</dcterms:modified>
</cp:coreProperties>
</file>