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8" r:id="rId1"/>
  </p:sldMasterIdLst>
  <p:notesMasterIdLst>
    <p:notesMasterId r:id="rId15"/>
  </p:notesMasterIdLst>
  <p:sldIdLst>
    <p:sldId id="256" r:id="rId2"/>
    <p:sldId id="292" r:id="rId3"/>
    <p:sldId id="284" r:id="rId4"/>
    <p:sldId id="298" r:id="rId5"/>
    <p:sldId id="299" r:id="rId6"/>
    <p:sldId id="297" r:id="rId7"/>
    <p:sldId id="305" r:id="rId8"/>
    <p:sldId id="304" r:id="rId9"/>
    <p:sldId id="306" r:id="rId10"/>
    <p:sldId id="307" r:id="rId11"/>
    <p:sldId id="308" r:id="rId12"/>
    <p:sldId id="295" r:id="rId13"/>
    <p:sldId id="296" r:id="rId14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990033"/>
    <a:srgbClr val="FFCB25"/>
    <a:srgbClr val="B0DD7F"/>
    <a:srgbClr val="CC0000"/>
    <a:srgbClr val="FF0000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21" autoAdjust="0"/>
    <p:restoredTop sz="94671" autoAdjust="0"/>
  </p:normalViewPr>
  <p:slideViewPr>
    <p:cSldViewPr>
      <p:cViewPr>
        <p:scale>
          <a:sx n="90" d="100"/>
          <a:sy n="90" d="100"/>
        </p:scale>
        <p:origin x="-516" y="-3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554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2158810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fontAlgn="base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</p:spPr>
      </p:sp>
      <p:sp>
        <p:nvSpPr>
          <p:cNvPr id="144387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381000" y="990600"/>
            <a:ext cx="76200" cy="51054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ClrTx/>
              <a:buSzTx/>
              <a:buFontTx/>
              <a:buNone/>
            </a:pPr>
            <a:endParaRPr lang="cs-CZ" altLang="cs-CZ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1371600"/>
            <a:ext cx="7696200" cy="2057400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765550"/>
            <a:ext cx="7696200" cy="2057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>
                <a:latin typeface="Arial" charset="0"/>
              </a:defRPr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11776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11776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b="1"/>
            </a:lvl1pPr>
          </a:lstStyle>
          <a:p>
            <a:fld id="{E271BCF9-1A5B-4DC0-91D9-768AE947EA2A}" type="slidenum">
              <a:rPr lang="cs-CZ" altLang="cs-CZ"/>
              <a:pPr/>
              <a:t>‹#›</a:t>
            </a:fld>
            <a:endParaRPr lang="cs-CZ" altLang="cs-CZ"/>
          </a:p>
        </p:txBody>
      </p:sp>
      <p:grpSp>
        <p:nvGrpSpPr>
          <p:cNvPr id="117768" name="Group 8"/>
          <p:cNvGrpSpPr>
            <a:grpSpLocks/>
          </p:cNvGrpSpPr>
          <p:nvPr/>
        </p:nvGrpSpPr>
        <p:grpSpPr bwMode="auto">
          <a:xfrm>
            <a:off x="381000" y="304800"/>
            <a:ext cx="8391525" cy="5791200"/>
            <a:chOff x="240" y="192"/>
            <a:chExt cx="5286" cy="3648"/>
          </a:xfrm>
        </p:grpSpPr>
        <p:sp>
          <p:nvSpPr>
            <p:cNvPr id="117769" name="Rectangle 9"/>
            <p:cNvSpPr>
              <a:spLocks noChangeArrowheads="1"/>
            </p:cNvSpPr>
            <p:nvPr/>
          </p:nvSpPr>
          <p:spPr bwMode="auto">
            <a:xfrm flipV="1">
              <a:off x="5236" y="192"/>
              <a:ext cx="288" cy="2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7770" name="Rectangle 10"/>
            <p:cNvSpPr>
              <a:spLocks noChangeArrowheads="1"/>
            </p:cNvSpPr>
            <p:nvPr/>
          </p:nvSpPr>
          <p:spPr bwMode="auto">
            <a:xfrm flipV="1">
              <a:off x="240" y="192"/>
              <a:ext cx="5004" cy="288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7771" name="Rectangle 11"/>
            <p:cNvSpPr>
              <a:spLocks noChangeArrowheads="1"/>
            </p:cNvSpPr>
            <p:nvPr/>
          </p:nvSpPr>
          <p:spPr bwMode="auto">
            <a:xfrm flipV="1">
              <a:off x="240" y="480"/>
              <a:ext cx="500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7772" name="Rectangle 12"/>
            <p:cNvSpPr>
              <a:spLocks noChangeArrowheads="1"/>
            </p:cNvSpPr>
            <p:nvPr/>
          </p:nvSpPr>
          <p:spPr bwMode="auto">
            <a:xfrm flipV="1">
              <a:off x="5242" y="480"/>
              <a:ext cx="282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7773" name="Line 13"/>
            <p:cNvSpPr>
              <a:spLocks noChangeShapeType="1"/>
            </p:cNvSpPr>
            <p:nvPr/>
          </p:nvSpPr>
          <p:spPr bwMode="auto">
            <a:xfrm flipH="1">
              <a:off x="480" y="2256"/>
              <a:ext cx="48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17774" name="Rectangle 14"/>
            <p:cNvSpPr>
              <a:spLocks noChangeArrowheads="1"/>
            </p:cNvSpPr>
            <p:nvPr/>
          </p:nvSpPr>
          <p:spPr bwMode="auto">
            <a:xfrm>
              <a:off x="240" y="192"/>
              <a:ext cx="5286" cy="364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6FFE04-BCBB-475B-BF81-8AC06672A7A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3854948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46D3CF-FA94-462B-8D9B-2628BB8F17B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3885479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2C3E7-DDA7-4523-904B-72767E41779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3929131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DDBCB3-214C-4AB3-8DAC-97024984BED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2354344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8FB061-2758-4D17-A9DC-0F4F63BBEB3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354711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A5A4F5-EC69-4B06-8921-46797DE01D8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403973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3C9A1-A081-49ED-A3F7-861059CB5E8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1902428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66B497-DAAC-4E00-9323-E77AAE4CF41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1255924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F02F3-CCF9-4C33-8EB7-6D692EEF49A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1322587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0"/>
            <a:ext cx="2057400" cy="5597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33400"/>
            <a:ext cx="6019800" cy="5597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96766-357A-49E2-A425-29FE3AA58DC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76094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828800"/>
            <a:ext cx="4038600" cy="43021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3021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16764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62E1E65-F7C2-4F59-BA63-49165379620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25760848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828800"/>
            <a:ext cx="8229600" cy="4302125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16764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A603E96-0A6D-4F06-AE03-9A2CB20608C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2263572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33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9600" cy="430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buSzTx/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endParaRPr lang="cs-CZ" altLang="cs-CZ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ClrTx/>
              <a:buSzTx/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endParaRPr lang="cs-CZ" altLang="cs-CZ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Tx/>
              <a:buSzTx/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fld id="{59614542-D4DE-4200-8007-7C472F04389F}" type="slidenum">
              <a:rPr lang="cs-CZ" altLang="cs-CZ"/>
              <a:pPr/>
              <a:t>‹#›</a:t>
            </a:fld>
            <a:endParaRPr lang="cs-CZ" altLang="cs-CZ"/>
          </a:p>
        </p:txBody>
      </p:sp>
      <p:grpSp>
        <p:nvGrpSpPr>
          <p:cNvPr id="116743" name="Group 7"/>
          <p:cNvGrpSpPr>
            <a:grpSpLocks/>
          </p:cNvGrpSpPr>
          <p:nvPr/>
        </p:nvGrpSpPr>
        <p:grpSpPr bwMode="auto">
          <a:xfrm>
            <a:off x="279400" y="152400"/>
            <a:ext cx="8686800" cy="1600200"/>
            <a:chOff x="176" y="96"/>
            <a:chExt cx="5472" cy="1008"/>
          </a:xfrm>
        </p:grpSpPr>
        <p:sp>
          <p:nvSpPr>
            <p:cNvPr id="116744" name="Line 8"/>
            <p:cNvSpPr>
              <a:spLocks noChangeShapeType="1"/>
            </p:cNvSpPr>
            <p:nvPr/>
          </p:nvSpPr>
          <p:spPr bwMode="auto">
            <a:xfrm flipH="1">
              <a:off x="288" y="1104"/>
              <a:ext cx="52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16745" name="Rectangle 9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6746" name="Rectangle 10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6747" name="Rectangle 11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16748" name="Rectangle 12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Tx/>
                <a:buSzTx/>
                <a:buFontTx/>
                <a:buNone/>
              </a:pPr>
              <a:endParaRPr lang="cs-CZ" altLang="cs-CZ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377950" indent="-468313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o"/>
        <a:defRPr sz="2400">
          <a:solidFill>
            <a:schemeClr val="tx1"/>
          </a:solidFill>
          <a:latin typeface="+mn-lt"/>
        </a:defRPr>
      </a:lvl3pPr>
      <a:lvl4pPr marL="1827213" indent="-4381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2971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5pPr>
      <a:lvl6pPr marL="27543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6pPr>
      <a:lvl7pPr marL="32115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7pPr>
      <a:lvl8pPr marL="36687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8pPr>
      <a:lvl9pPr marL="41259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0"/>
            <a:ext cx="9144000" cy="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solidFill>
            <a:srgbClr val="A3B2C1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52425"/>
            <a:ext cx="9144000" cy="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49275"/>
            <a:ext cx="503238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827088" y="1844675"/>
            <a:ext cx="7921376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ŠKOLA:		Gymnázium, Tanvald, Školní 305, příspěvková organizace</a:t>
            </a: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ČÍSLO PROJEKTU:	CZ.1.07/1.5.00/34.0434</a:t>
            </a: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NÁZEV PROJEKTU:	Šablony – Gymnázium Tanvald</a:t>
            </a: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ČÍSLO ŠABLONY:	VI/2 Vytváření podmínek pro rozvoj znalosti, schopností a 		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	dovedností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v oblasti 	finanční gramotnosti.</a:t>
            </a: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AUTOR:		Jarmila Moravcová</a:t>
            </a: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TEMATICKÁ OBLAST:	Finanční gramotnost matematika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II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NÁZEV </a:t>
            </a:r>
            <a:r>
              <a:rPr lang="cs-CZ" altLang="cs-CZ" sz="1200" b="1" dirty="0" err="1">
                <a:solidFill>
                  <a:srgbClr val="336699"/>
                </a:solidFill>
                <a:latin typeface="Verdana" pitchFamily="34" charset="0"/>
              </a:rPr>
              <a:t>DUMu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:	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Vánoce u Kropáčků I</a:t>
            </a:r>
            <a:endParaRPr lang="cs-CZ" altLang="cs-CZ" sz="1200" b="1" dirty="0">
              <a:solidFill>
                <a:srgbClr val="336699"/>
              </a:solidFill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POŘADOVÉ ČÍSLO </a:t>
            </a:r>
            <a:r>
              <a:rPr lang="cs-CZ" altLang="cs-CZ" sz="1200" b="1" dirty="0" err="1">
                <a:solidFill>
                  <a:srgbClr val="336699"/>
                </a:solidFill>
                <a:latin typeface="Verdana" pitchFamily="34" charset="0"/>
              </a:rPr>
              <a:t>DUMu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: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01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KÓD </a:t>
            </a:r>
            <a:r>
              <a:rPr lang="cs-CZ" altLang="cs-CZ" sz="1200" b="1" dirty="0" err="1">
                <a:solidFill>
                  <a:srgbClr val="336699"/>
                </a:solidFill>
                <a:latin typeface="Verdana" pitchFamily="34" charset="0"/>
              </a:rPr>
              <a:t>DUMu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:	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JM_VI/2_FIN_GRAM_MAT_II_01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DATUM TVORBY:	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30.11.2013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ANOTACE (ROČNÍK):	Prezentace je určena pro žáky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7.ročníku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ZŠ nebo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sekundy 			 víceletých gymnázií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.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Seznamuje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žáky se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základy hospodaření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	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		rodiny. V oblasti matematiky procvičuje kapitolu procenta.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  <a:p>
            <a:pPr>
              <a:spcBef>
                <a:spcPts val="300"/>
              </a:spcBef>
              <a:buClrTx/>
              <a:buSzPct val="65000"/>
              <a:buFontTx/>
              <a:buNone/>
            </a:pP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METODICKÝ POKYN: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Na prezentaci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ú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zce navazuje prezentace Vánoce u Kropáčků II a pracovní list Vánoce u Kropáčků III.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Bude vhodné, ale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ne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nutné, když budou mít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žáci       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k dispozici 1. stranu pracovního listu 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z </a:t>
            </a:r>
            <a:r>
              <a:rPr lang="cs-CZ" altLang="cs-CZ" sz="1200" b="1" dirty="0">
                <a:solidFill>
                  <a:srgbClr val="336699"/>
                </a:solidFill>
                <a:latin typeface="Verdana" pitchFamily="34" charset="0"/>
              </a:rPr>
              <a:t>dumu č. 3</a:t>
            </a:r>
            <a:r>
              <a:rPr lang="cs-CZ" altLang="cs-CZ" sz="1200" b="1" dirty="0" smtClean="0">
                <a:solidFill>
                  <a:srgbClr val="336699"/>
                </a:solidFill>
                <a:latin typeface="Verdana" pitchFamily="34" charset="0"/>
              </a:rPr>
              <a:t> s tabulkou pro výpočty.</a:t>
            </a:r>
            <a:endParaRPr lang="cs-CZ" altLang="cs-CZ" sz="1200" b="1" dirty="0">
              <a:solidFill>
                <a:srgbClr val="336699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Co </a:t>
            </a:r>
            <a:r>
              <a:rPr lang="cs-CZ" altLang="cs-CZ" dirty="0" smtClean="0"/>
              <a:t>nás  </a:t>
            </a:r>
            <a:r>
              <a:rPr lang="cs-CZ" altLang="cs-CZ" dirty="0"/>
              <a:t>čeká ?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6832"/>
            <a:ext cx="8229600" cy="4536504"/>
          </a:xfrm>
        </p:spPr>
        <p:txBody>
          <a:bodyPr/>
          <a:lstStyle/>
          <a:p>
            <a:r>
              <a:rPr lang="cs-CZ" altLang="cs-CZ" b="1" i="1" dirty="0" smtClean="0">
                <a:solidFill>
                  <a:schemeClr val="bg2"/>
                </a:solidFill>
              </a:rPr>
              <a:t>návrat rodiny </a:t>
            </a:r>
            <a:r>
              <a:rPr lang="cs-CZ" altLang="cs-CZ" b="1" i="1" dirty="0" err="1">
                <a:solidFill>
                  <a:schemeClr val="bg2"/>
                </a:solidFill>
              </a:rPr>
              <a:t>Kropáčkovic</a:t>
            </a:r>
            <a:endParaRPr lang="cs-CZ" altLang="cs-CZ" b="1" i="1" dirty="0">
              <a:solidFill>
                <a:schemeClr val="bg2"/>
              </a:solidFill>
            </a:endParaRPr>
          </a:p>
          <a:p>
            <a:r>
              <a:rPr lang="cs-CZ" altLang="cs-CZ" b="1" i="1" dirty="0">
                <a:solidFill>
                  <a:schemeClr val="bg2"/>
                </a:solidFill>
              </a:rPr>
              <a:t>p</a:t>
            </a:r>
            <a:r>
              <a:rPr lang="cs-CZ" altLang="cs-CZ" b="1" i="1" dirty="0" smtClean="0">
                <a:solidFill>
                  <a:schemeClr val="bg2"/>
                </a:solidFill>
              </a:rPr>
              <a:t>lány na vánoční nákupy</a:t>
            </a:r>
            <a:endParaRPr lang="cs-CZ" altLang="cs-CZ" b="1" i="1" dirty="0">
              <a:solidFill>
                <a:schemeClr val="bg2"/>
              </a:solidFill>
            </a:endParaRPr>
          </a:p>
          <a:p>
            <a:r>
              <a:rPr lang="cs-CZ" altLang="cs-CZ" b="1" i="1" dirty="0">
                <a:solidFill>
                  <a:schemeClr val="bg2"/>
                </a:solidFill>
              </a:rPr>
              <a:t>posoudíme situaci</a:t>
            </a:r>
          </a:p>
          <a:p>
            <a:r>
              <a:rPr lang="cs-CZ" altLang="cs-CZ" b="1" i="1" dirty="0">
                <a:solidFill>
                  <a:schemeClr val="bg2"/>
                </a:solidFill>
              </a:rPr>
              <a:t>promyslíme situaci</a:t>
            </a:r>
          </a:p>
          <a:p>
            <a:r>
              <a:rPr lang="cs-CZ" altLang="cs-CZ" b="1" i="1" dirty="0">
                <a:solidFill>
                  <a:schemeClr val="bg2"/>
                </a:solidFill>
              </a:rPr>
              <a:t>navrhneme </a:t>
            </a:r>
            <a:r>
              <a:rPr lang="cs-CZ" altLang="cs-CZ" b="1" i="1" dirty="0" smtClean="0">
                <a:solidFill>
                  <a:schemeClr val="bg2"/>
                </a:solidFill>
              </a:rPr>
              <a:t>řešení - </a:t>
            </a:r>
            <a:r>
              <a:rPr lang="cs-CZ" altLang="cs-CZ" b="1" i="1" dirty="0">
                <a:solidFill>
                  <a:schemeClr val="bg2"/>
                </a:solidFill>
              </a:rPr>
              <a:t>r</a:t>
            </a:r>
            <a:r>
              <a:rPr lang="cs-CZ" altLang="cs-CZ" b="1" i="1" dirty="0" smtClean="0">
                <a:solidFill>
                  <a:schemeClr val="bg2"/>
                </a:solidFill>
              </a:rPr>
              <a:t>ůzné varianty</a:t>
            </a:r>
            <a:endParaRPr lang="cs-CZ" altLang="cs-CZ" b="1" i="1" dirty="0">
              <a:solidFill>
                <a:schemeClr val="bg2"/>
              </a:solidFill>
            </a:endParaRPr>
          </a:p>
          <a:p>
            <a:r>
              <a:rPr lang="cs-CZ" altLang="cs-CZ" b="1" i="1" dirty="0">
                <a:solidFill>
                  <a:schemeClr val="bg2"/>
                </a:solidFill>
              </a:rPr>
              <a:t>provedeme </a:t>
            </a:r>
            <a:r>
              <a:rPr lang="cs-CZ" altLang="cs-CZ" b="1" i="1" dirty="0" smtClean="0">
                <a:solidFill>
                  <a:schemeClr val="bg2"/>
                </a:solidFill>
              </a:rPr>
              <a:t>výpočty</a:t>
            </a:r>
          </a:p>
          <a:p>
            <a:r>
              <a:rPr lang="cs-CZ" altLang="cs-CZ" b="1" i="1" dirty="0">
                <a:solidFill>
                  <a:schemeClr val="bg2"/>
                </a:solidFill>
              </a:rPr>
              <a:t>z</a:t>
            </a:r>
            <a:r>
              <a:rPr lang="cs-CZ" altLang="cs-CZ" b="1" i="1" dirty="0" smtClean="0">
                <a:solidFill>
                  <a:schemeClr val="bg2"/>
                </a:solidFill>
              </a:rPr>
              <a:t>ávěrečné zhodnocení</a:t>
            </a:r>
            <a:endParaRPr lang="cs-CZ" altLang="cs-CZ" b="1" i="1" dirty="0">
              <a:solidFill>
                <a:schemeClr val="bg2"/>
              </a:solidFill>
            </a:endParaRPr>
          </a:p>
        </p:txBody>
      </p:sp>
      <p:pic>
        <p:nvPicPr>
          <p:cNvPr id="4" name="Obrázek 3" descr="C:\Users\moravcova.GYMTANVALD\AppData\Local\Microsoft\Windows\Temporary Internet Files\Content.IE5\H6SHIFBY\MC900311464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1" y="577363"/>
            <a:ext cx="1439465" cy="11720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0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0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4000" dirty="0"/>
              <a:t>Rodina Kropáčkova se </a:t>
            </a:r>
            <a:r>
              <a:rPr lang="cs-CZ" altLang="cs-CZ" sz="4000" dirty="0" smtClean="0"/>
              <a:t>vrací:</a:t>
            </a:r>
            <a:endParaRPr lang="cs-CZ" altLang="cs-CZ" sz="4000" dirty="0"/>
          </a:p>
        </p:txBody>
      </p:sp>
      <p:sp>
        <p:nvSpPr>
          <p:cNvPr id="94217" name="Text Box 9"/>
          <p:cNvSpPr txBox="1">
            <a:spLocks noChangeArrowheads="1"/>
          </p:cNvSpPr>
          <p:nvPr/>
        </p:nvSpPr>
        <p:spPr bwMode="auto">
          <a:xfrm>
            <a:off x="684213" y="2205038"/>
            <a:ext cx="2303462" cy="311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Font typeface="Wingdings" pitchFamily="2" charset="2"/>
              <a:buChar char="q"/>
            </a:pPr>
            <a:r>
              <a:rPr lang="cs-CZ" altLang="cs-CZ" sz="3600" b="1">
                <a:solidFill>
                  <a:schemeClr val="tx1"/>
                </a:solidFill>
                <a:latin typeface="Edwardian Script ITC" pitchFamily="66" charset="0"/>
              </a:rPr>
              <a:t>  Maminka</a:t>
            </a:r>
          </a:p>
          <a:p>
            <a:pPr>
              <a:spcBef>
                <a:spcPct val="50000"/>
              </a:spcBef>
              <a:buClr>
                <a:schemeClr val="bg2"/>
              </a:buClr>
              <a:buFont typeface="Wingdings" pitchFamily="2" charset="2"/>
              <a:buChar char="q"/>
            </a:pPr>
            <a:r>
              <a:rPr lang="cs-CZ" altLang="cs-CZ" sz="3600" b="1">
                <a:solidFill>
                  <a:schemeClr val="tx1"/>
                </a:solidFill>
                <a:latin typeface="Edwardian Script ITC" pitchFamily="66" charset="0"/>
              </a:rPr>
              <a:t>   Tatínek</a:t>
            </a:r>
          </a:p>
          <a:p>
            <a:pPr>
              <a:spcBef>
                <a:spcPct val="50000"/>
              </a:spcBef>
              <a:buClr>
                <a:schemeClr val="bg2"/>
              </a:buClr>
              <a:buFont typeface="Wingdings" pitchFamily="2" charset="2"/>
              <a:buChar char="q"/>
            </a:pPr>
            <a:r>
              <a:rPr lang="cs-CZ" altLang="cs-CZ" sz="3600" b="1">
                <a:solidFill>
                  <a:schemeClr val="tx1"/>
                </a:solidFill>
                <a:latin typeface="Edwardian Script ITC" pitchFamily="66" charset="0"/>
              </a:rPr>
              <a:t>   Eliška</a:t>
            </a:r>
          </a:p>
          <a:p>
            <a:pPr>
              <a:spcBef>
                <a:spcPct val="50000"/>
              </a:spcBef>
              <a:buClr>
                <a:schemeClr val="bg2"/>
              </a:buClr>
              <a:buFont typeface="Wingdings" pitchFamily="2" charset="2"/>
              <a:buChar char="q"/>
            </a:pPr>
            <a:r>
              <a:rPr lang="cs-CZ" altLang="cs-CZ" sz="3600" b="1">
                <a:solidFill>
                  <a:schemeClr val="tx1"/>
                </a:solidFill>
                <a:latin typeface="Edwardian Script ITC" pitchFamily="66" charset="0"/>
              </a:rPr>
              <a:t>   Davídek</a:t>
            </a:r>
          </a:p>
        </p:txBody>
      </p:sp>
      <p:pic>
        <p:nvPicPr>
          <p:cNvPr id="5" name="Obrázek 4" descr="C:\Users\moravcova.GYMTANVALD\AppData\Local\Microsoft\Windows\Temporary Internet Files\Content.IE5\H6SHIFBY\MC900311464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999" y="528774"/>
            <a:ext cx="1584176" cy="1288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gPreview" descr="chlapci,dámy,dcery,d&amp;ecaron;ti,dítka,dívky,lidé,matky,mu&amp;zcaron;i,otcové,páni,ro&amp;ccaron;ní období,rodiny,synové,&amp;zcaron;en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2575" y="2205038"/>
            <a:ext cx="4608512" cy="39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4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4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4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4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4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4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4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4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6779096" cy="1143000"/>
          </a:xfrm>
        </p:spPr>
        <p:txBody>
          <a:bodyPr/>
          <a:lstStyle/>
          <a:p>
            <a:r>
              <a:rPr lang="cs-CZ" sz="3600" dirty="0" smtClean="0"/>
              <a:t>Jaké mají Kropáčkovi finanční plány na Vánoce 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88840"/>
            <a:ext cx="7920880" cy="444144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Kropáčkovi mají na zvýšené vánoční                                  a novoroční výdaje ušetřeno 14 000 Kč.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Nejsou rozhodnuti, jak je utratí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Děti Eliška a Davídek jsou ještě malé a rozhodování se příliš nezúčastní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Maminka má jiné plány, než tatínek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Postupně posoudíme oba návrhy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Propočítáme a porovnáme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500" b="1" i="1" dirty="0" smtClean="0">
                <a:solidFill>
                  <a:schemeClr val="bg2"/>
                </a:solidFill>
              </a:rPr>
              <a:t>Navrhneme nejlepší řešení</a:t>
            </a:r>
            <a:endParaRPr lang="cs-CZ" b="1" dirty="0"/>
          </a:p>
        </p:txBody>
      </p:sp>
      <p:pic>
        <p:nvPicPr>
          <p:cNvPr id="1026" name="Picture 2" descr="C:\Users\moravcova.GYMTANVALD\AppData\Local\Microsoft\Windows\Temporary Internet Files\Content.IE5\62U7M2J3\MC90029055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805780"/>
            <a:ext cx="1765426" cy="171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27978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548680"/>
            <a:ext cx="5554960" cy="720080"/>
          </a:xfrm>
        </p:spPr>
        <p:txBody>
          <a:bodyPr/>
          <a:lstStyle/>
          <a:p>
            <a:r>
              <a:rPr lang="cs-CZ" sz="3600" dirty="0" smtClean="0"/>
              <a:t>Co navrhuje maminka ? </a:t>
            </a:r>
            <a:endParaRPr lang="cs-CZ" sz="36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 bwMode="auto">
          <a:xfrm>
            <a:off x="404212" y="1828416"/>
            <a:ext cx="8391339" cy="404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defTabSz="914400">
              <a:buFont typeface="Wingdings" pitchFamily="2" charset="2"/>
              <a:buChar char="Ø"/>
            </a:pPr>
            <a:r>
              <a:rPr lang="cs-CZ" sz="2300" b="1" kern="0" dirty="0" smtClean="0">
                <a:solidFill>
                  <a:schemeClr val="bg2"/>
                </a:solidFill>
              </a:rPr>
              <a:t>Za dárky pro děti chce utratit                                                     25 – 30 % z celkové částky </a:t>
            </a:r>
            <a:endParaRPr lang="cs-CZ" sz="2300" b="1" kern="0" dirty="0">
              <a:solidFill>
                <a:schemeClr val="bg2"/>
              </a:solidFill>
            </a:endParaRPr>
          </a:p>
          <a:p>
            <a:pPr defTabSz="914400">
              <a:buFont typeface="Wingdings" pitchFamily="2" charset="2"/>
              <a:buChar char="Ø"/>
            </a:pPr>
            <a:r>
              <a:rPr lang="cs-CZ" sz="2300" b="1" kern="0" dirty="0" smtClean="0">
                <a:solidFill>
                  <a:schemeClr val="bg2"/>
                </a:solidFill>
              </a:rPr>
              <a:t>Na drobné dárky pro babičku                                                     a další příbuzné 6 - 7 %</a:t>
            </a:r>
          </a:p>
          <a:p>
            <a:pPr defTabSz="914400">
              <a:buFont typeface="Wingdings" pitchFamily="2" charset="2"/>
              <a:buChar char="Ø"/>
            </a:pPr>
            <a:r>
              <a:rPr lang="cs-CZ" sz="2300" b="1" kern="0" dirty="0" smtClean="0">
                <a:solidFill>
                  <a:schemeClr val="bg2"/>
                </a:solidFill>
              </a:rPr>
              <a:t>Dárek pro tatínka asi 25 % </a:t>
            </a:r>
            <a:r>
              <a:rPr lang="cs-CZ" sz="2300" b="1" kern="0" dirty="0" smtClean="0">
                <a:solidFill>
                  <a:srgbClr val="C00000"/>
                </a:solidFill>
              </a:rPr>
              <a:t>ze zbylé částky</a:t>
            </a:r>
          </a:p>
          <a:p>
            <a:pPr defTabSz="914400">
              <a:buFont typeface="Wingdings" pitchFamily="2" charset="2"/>
              <a:buChar char="Ø"/>
            </a:pPr>
            <a:r>
              <a:rPr lang="cs-CZ" sz="2300" b="1" kern="0" dirty="0">
                <a:solidFill>
                  <a:schemeClr val="bg2"/>
                </a:solidFill>
              </a:rPr>
              <a:t>P</a:t>
            </a:r>
            <a:r>
              <a:rPr lang="cs-CZ" sz="2300" b="1" kern="0" dirty="0" smtClean="0">
                <a:solidFill>
                  <a:schemeClr val="bg2"/>
                </a:solidFill>
              </a:rPr>
              <a:t>otom si maminka  vzpomněla na suroviny na sváteční stůl a cukroví za 2 000 Kč</a:t>
            </a:r>
          </a:p>
          <a:p>
            <a:pPr defTabSz="914400">
              <a:buFont typeface="Wingdings" pitchFamily="2" charset="2"/>
              <a:buChar char="Ø"/>
            </a:pPr>
            <a:r>
              <a:rPr lang="cs-CZ" sz="2300" b="1" kern="0" dirty="0" smtClean="0">
                <a:solidFill>
                  <a:schemeClr val="bg2"/>
                </a:solidFill>
              </a:rPr>
              <a:t>Na Silvestra chce maminka pozvat návštěvu a potřebuje  ještě 1 600 Kč </a:t>
            </a:r>
          </a:p>
          <a:p>
            <a:pPr defTabSz="914400">
              <a:buFont typeface="Wingdings" pitchFamily="2" charset="2"/>
              <a:buChar char="Ø"/>
            </a:pPr>
            <a:r>
              <a:rPr lang="cs-CZ" sz="2300" b="1" kern="0" dirty="0" smtClean="0">
                <a:solidFill>
                  <a:schemeClr val="bg2"/>
                </a:solidFill>
              </a:rPr>
              <a:t>Za zbytek peněz chce  dárek pro sebe</a:t>
            </a:r>
          </a:p>
          <a:p>
            <a:pPr marL="0" indent="0" defTabSz="914400">
              <a:buNone/>
            </a:pPr>
            <a:endParaRPr lang="cs-CZ" sz="2400" b="1" kern="0" dirty="0" smtClean="0">
              <a:solidFill>
                <a:schemeClr val="bg2"/>
              </a:solidFill>
            </a:endParaRPr>
          </a:p>
          <a:p>
            <a:pPr defTabSz="914400">
              <a:buFont typeface="Wingdings" pitchFamily="2" charset="2"/>
              <a:buChar char="Ø"/>
            </a:pPr>
            <a:endParaRPr lang="cs-CZ" b="1" kern="0" dirty="0" smtClean="0"/>
          </a:p>
          <a:p>
            <a:pPr defTabSz="914400">
              <a:buFont typeface="Wingdings" pitchFamily="2" charset="2"/>
              <a:buChar char="Ø"/>
            </a:pPr>
            <a:endParaRPr lang="cs-CZ" b="1" kern="0" dirty="0" smtClean="0"/>
          </a:p>
          <a:p>
            <a:pPr defTabSz="914400">
              <a:buFont typeface="Wingdings" pitchFamily="2" charset="2"/>
              <a:buChar char="Ø"/>
            </a:pPr>
            <a:endParaRPr lang="cs-CZ" b="1" kern="0" dirty="0" smtClean="0"/>
          </a:p>
          <a:p>
            <a:pPr defTabSz="914400">
              <a:buFont typeface="Wingdings" pitchFamily="2" charset="2"/>
              <a:buChar char="Ø"/>
            </a:pPr>
            <a:endParaRPr lang="cs-CZ" b="1" kern="0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051720" y="1227875"/>
            <a:ext cx="3773016" cy="569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None/>
            </a:pPr>
            <a:r>
              <a:rPr lang="cs-CZ" altLang="cs-CZ" sz="2800" kern="0" dirty="0" smtClean="0"/>
              <a:t> </a:t>
            </a:r>
            <a:r>
              <a:rPr lang="cs-CZ" altLang="cs-CZ" sz="2800" b="1" kern="0" dirty="0" smtClean="0">
                <a:solidFill>
                  <a:srgbClr val="990033"/>
                </a:solidFill>
              </a:rPr>
              <a:t>Jak použít 14 000 Kč ?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sp>
        <p:nvSpPr>
          <p:cNvPr id="9" name="Rectangle 3"/>
          <p:cNvSpPr txBox="1">
            <a:spLocks noGrp="1" noChangeArrowheads="1"/>
          </p:cNvSpPr>
          <p:nvPr>
            <p:ph idx="1"/>
          </p:nvPr>
        </p:nvSpPr>
        <p:spPr bwMode="auto">
          <a:xfrm>
            <a:off x="540291" y="5877272"/>
            <a:ext cx="8119180" cy="878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None/>
            </a:pPr>
            <a:r>
              <a:rPr lang="cs-CZ" altLang="cs-CZ" sz="2400" b="1" kern="0" dirty="0" smtClean="0">
                <a:solidFill>
                  <a:srgbClr val="990033"/>
                </a:solidFill>
              </a:rPr>
              <a:t>Návrh maminky zapište přehledně do tabulky do pracovního listu, který máte před sebou. </a:t>
            </a:r>
            <a:endParaRPr lang="cs-CZ" altLang="cs-CZ" sz="2400" b="1" kern="0" dirty="0">
              <a:solidFill>
                <a:srgbClr val="990033"/>
              </a:solidFill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956042"/>
            <a:ext cx="1871910" cy="1913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298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2291"/>
            <a:ext cx="4762872" cy="792088"/>
          </a:xfrm>
        </p:spPr>
        <p:txBody>
          <a:bodyPr/>
          <a:lstStyle/>
          <a:p>
            <a:r>
              <a:rPr lang="cs-CZ" sz="3600" dirty="0"/>
              <a:t>Co navrhuje maminka ?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899592" y="1792470"/>
            <a:ext cx="5616624" cy="484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Počítejte sami do pracovního listu: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graphicFrame>
        <p:nvGraphicFramePr>
          <p:cNvPr id="8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56174096"/>
              </p:ext>
            </p:extLst>
          </p:nvPr>
        </p:nvGraphicFramePr>
        <p:xfrm>
          <a:off x="653219" y="2380378"/>
          <a:ext cx="7472409" cy="4199861"/>
        </p:xfrm>
        <a:graphic>
          <a:graphicData uri="http://schemas.openxmlformats.org/drawingml/2006/table">
            <a:tbl>
              <a:tblPr/>
              <a:tblGrid>
                <a:gridCol w="3384376"/>
                <a:gridCol w="2088232"/>
                <a:gridCol w="1999801"/>
              </a:tblGrid>
              <a:tr h="57606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471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909638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389063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18288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položka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Cena – min.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Cena – max.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 děti  25 – 30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</a:t>
                      </a:r>
                      <a:r>
                        <a:rPr lang="cs-CZ" sz="2000" b="1" kern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Babička 6 - 7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Tatínek 25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 zbytku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Sváteční stůl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Silvestr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maminka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celkem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</a:tr>
            </a:tbl>
          </a:graphicData>
        </a:graphic>
      </p:graphicFrame>
      <p:pic>
        <p:nvPicPr>
          <p:cNvPr id="13" name="Picture 4" descr="C:\Users\moravcova.GYMTANVALD\AppData\Local\Microsoft\Windows\Temporary Internet Files\Content.IE5\U3BX033H\MC9003965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875851"/>
            <a:ext cx="1563072" cy="113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6717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2291"/>
            <a:ext cx="4762872" cy="792088"/>
          </a:xfrm>
        </p:spPr>
        <p:txBody>
          <a:bodyPr/>
          <a:lstStyle/>
          <a:p>
            <a:r>
              <a:rPr lang="cs-CZ" sz="3600" dirty="0"/>
              <a:t>Co navrhuje maminka ? 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827584" y="1772816"/>
            <a:ext cx="3312368" cy="57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Kontrola výpočtů :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pic>
        <p:nvPicPr>
          <p:cNvPr id="7" name="Picture 4" descr="C:\Users\moravcova.GYMTANVALD\AppData\Local\Microsoft\Windows\Temporary Internet Files\Content.IE5\U3BX033H\MC9003965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2719" y="543855"/>
            <a:ext cx="1296144" cy="1228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5225398"/>
              </p:ext>
            </p:extLst>
          </p:nvPr>
        </p:nvGraphicFramePr>
        <p:xfrm>
          <a:off x="815125" y="2492896"/>
          <a:ext cx="7416824" cy="4090492"/>
        </p:xfrm>
        <a:graphic>
          <a:graphicData uri="http://schemas.openxmlformats.org/drawingml/2006/table">
            <a:tbl>
              <a:tblPr/>
              <a:tblGrid>
                <a:gridCol w="3312368"/>
                <a:gridCol w="2088232"/>
                <a:gridCol w="2016224"/>
              </a:tblGrid>
              <a:tr h="46669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 marL="471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909638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389063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18288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položka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Cena – min.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Cena – max.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0DD7F"/>
                    </a:solidFill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 děti  25 – 30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</a:t>
                      </a:r>
                      <a:r>
                        <a:rPr lang="cs-CZ" sz="2000" b="1" kern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3 500 Kč</a:t>
                      </a:r>
                      <a:endParaRPr lang="cs-CZ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b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4 200 Kč</a:t>
                      </a:r>
                      <a:endParaRPr lang="cs-CZ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Babička 6 - 7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 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840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980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Tatínek 25 </a:t>
                      </a:r>
                      <a:r>
                        <a:rPr lang="cs-CZ" sz="2000" b="1" kern="0" dirty="0" smtClean="0">
                          <a:solidFill>
                            <a:schemeClr val="tx1"/>
                          </a:solidFill>
                        </a:rPr>
                        <a:t>% zbytku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2 415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2 205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Sváteční stůl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Silvestr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1 600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1 600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maminka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3 645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3 015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6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celkem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14 000 Kč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B25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6492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5" y="762291"/>
            <a:ext cx="4762872" cy="792088"/>
          </a:xfrm>
        </p:spPr>
        <p:txBody>
          <a:bodyPr/>
          <a:lstStyle/>
          <a:p>
            <a:r>
              <a:rPr lang="cs-CZ" sz="3600" dirty="0"/>
              <a:t>Co navrhuje maminka ? 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821421" y="1916832"/>
            <a:ext cx="3312368" cy="57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Kontrola výpočtů :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pic>
        <p:nvPicPr>
          <p:cNvPr id="7" name="Picture 4" descr="C:\Users\moravcova.GYMTANVALD\AppData\Local\Microsoft\Windows\Temporary Internet Files\Content.IE5\U3BX033H\MC9003965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2719" y="543855"/>
            <a:ext cx="1296144" cy="1228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Rectangle 3"/>
              <p:cNvSpPr txBox="1">
                <a:spLocks noChangeArrowheads="1"/>
              </p:cNvSpPr>
              <p:nvPr/>
            </p:nvSpPr>
            <p:spPr bwMode="auto">
              <a:xfrm>
                <a:off x="467545" y="2636912"/>
                <a:ext cx="7920880" cy="381642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469900" indent="-469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SzPct val="70000"/>
                  <a:buFont typeface="Wingdings" pitchFamily="2" charset="2"/>
                  <a:buChar char="o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908050" indent="-43656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7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377950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SzPct val="65000"/>
                  <a:buFont typeface="Wingdings" pitchFamily="2" charset="2"/>
                  <a:buChar char="o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827213" indent="-4381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7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2971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7543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32115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6687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41259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 defTabSz="914400">
                  <a:buNone/>
                </a:pPr>
                <a:r>
                  <a:rPr lang="cs-CZ" sz="2400" b="1" dirty="0" smtClean="0"/>
                  <a:t>100 </a:t>
                </a:r>
                <a:r>
                  <a:rPr lang="cs-CZ" sz="2400" b="1" dirty="0"/>
                  <a:t>% </a:t>
                </a:r>
                <a:r>
                  <a:rPr lang="cs-CZ" sz="2400" b="1" dirty="0" smtClean="0"/>
                  <a:t>       ……………………………………….    14 000 Kč</a:t>
                </a:r>
              </a:p>
              <a:p>
                <a:pPr marL="0" indent="0" defTabSz="914400">
                  <a:buNone/>
                </a:pPr>
                <a:r>
                  <a:rPr lang="cs-CZ" sz="2400" b="1" dirty="0" smtClean="0"/>
                  <a:t>    1 %          ………………………       14 000 : 100 = 140 Kč</a:t>
                </a:r>
                <a:endParaRPr lang="cs-CZ" sz="2400" dirty="0" smtClean="0"/>
              </a:p>
              <a:p>
                <a:pPr marL="0" indent="0" defTabSz="914400">
                  <a:buNone/>
                </a:pP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 </a:t>
                </a:r>
                <a:r>
                  <a:rPr lang="cs-CZ" altLang="cs-CZ" sz="2400" b="1" kern="0" dirty="0" smtClean="0"/>
                  <a:t>25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</a:t>
                </a:r>
                <a:r>
                  <a:rPr lang="cs-CZ" sz="2400" b="1" dirty="0" smtClean="0"/>
                  <a:t>%      …..tj.  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400" b="1" i="1" smtClean="0">
                            <a:latin typeface="Cambria Math"/>
                          </a:rPr>
                          <m:t>𝟒</m:t>
                        </m:r>
                        <m:r>
                          <a:rPr lang="cs-CZ" sz="2400" b="1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𝒛</m:t>
                        </m:r>
                        <m:r>
                          <a:rPr lang="cs-CZ" sz="2400" b="1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𝒄𝒆𝒍𝒌𝒖</m:t>
                        </m:r>
                      </m:den>
                    </m:f>
                  </m:oMath>
                </a14:m>
                <a:r>
                  <a:rPr lang="cs-CZ" sz="2400" b="1" dirty="0" smtClean="0"/>
                  <a:t>   …....       14 000 : 4  =  3 500 Kč</a:t>
                </a:r>
              </a:p>
              <a:p>
                <a:pPr marL="0" indent="0" defTabSz="914400">
                  <a:buNone/>
                </a:pPr>
                <a:r>
                  <a:rPr lang="cs-CZ" sz="2400" b="1" dirty="0" smtClean="0"/>
                  <a:t>  30 %     …………………………….        30 . 140 = 4 200 Kč </a:t>
                </a:r>
              </a:p>
              <a:p>
                <a:pPr marL="0" indent="0" defTabSz="914400">
                  <a:buNone/>
                </a:pPr>
                <a:r>
                  <a:rPr lang="cs-CZ" sz="2400" b="1" dirty="0"/>
                  <a:t> </a:t>
                </a:r>
                <a:r>
                  <a:rPr lang="cs-CZ" sz="2400" b="1" dirty="0" smtClean="0"/>
                  <a:t>                     nebo také </a:t>
                </a:r>
              </a:p>
              <a:p>
                <a:pPr marL="0" indent="0" defTabSz="914400">
                  <a:buNone/>
                </a:pPr>
                <a:r>
                  <a:rPr lang="cs-CZ" sz="2400" b="1" dirty="0" smtClean="0"/>
                  <a:t> 30 % = 3 . 10 %   … tj.   ……….            3 . 1 400 = 4 200 Kč</a:t>
                </a:r>
                <a:endParaRPr lang="cs-CZ" sz="2400" dirty="0"/>
              </a:p>
              <a:p>
                <a:pPr marL="0" indent="0" defTabSz="914400">
                  <a:buNone/>
                </a:pPr>
                <a:r>
                  <a:rPr lang="cs-CZ" sz="2400" b="1" dirty="0" smtClean="0"/>
                  <a:t>    6 %   ………………………………            6 . 140 = 840 Kč</a:t>
                </a:r>
              </a:p>
              <a:p>
                <a:pPr marL="0" indent="0" defTabSz="914400">
                  <a:buNone/>
                </a:pPr>
                <a:r>
                  <a:rPr lang="cs-CZ" sz="2400" b="1" dirty="0" smtClean="0"/>
                  <a:t>    7 %    ………………………………….      7 . 140 = 980 Kč</a:t>
                </a:r>
              </a:p>
              <a:p>
                <a:pPr marL="0" indent="0" defTabSz="914400">
                  <a:buNone/>
                </a:pPr>
                <a:endParaRPr lang="cs-CZ" sz="2400" dirty="0"/>
              </a:p>
              <a:p>
                <a:pPr marL="0" indent="0" defTabSz="914400">
                  <a:buFont typeface="Wingdings" pitchFamily="2" charset="2"/>
                  <a:buNone/>
                </a:pPr>
                <a:endParaRPr lang="cs-CZ" altLang="cs-CZ" sz="2400" b="1" kern="0" dirty="0">
                  <a:solidFill>
                    <a:srgbClr val="990033"/>
                  </a:solidFill>
                </a:endParaRPr>
              </a:p>
            </p:txBody>
          </p:sp>
        </mc:Choice>
        <mc:Fallback>
          <p:sp>
            <p:nvSpPr>
              <p:cNvPr id="12" name="Rectang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67545" y="2636912"/>
                <a:ext cx="7920880" cy="3816424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232" t="-1278" r="-177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043401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2291"/>
            <a:ext cx="4762872" cy="792088"/>
          </a:xfrm>
        </p:spPr>
        <p:txBody>
          <a:bodyPr/>
          <a:lstStyle/>
          <a:p>
            <a:r>
              <a:rPr lang="cs-CZ" sz="3600" dirty="0"/>
              <a:t>Co navrhuje maminka ? 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821420" y="1916832"/>
            <a:ext cx="5334755" cy="57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Kontrola výpočtů :  varianta A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pic>
        <p:nvPicPr>
          <p:cNvPr id="7" name="Picture 4" descr="C:\Users\moravcova.GYMTANVALD\AppData\Local\Microsoft\Windows\Temporary Internet Files\Content.IE5\U3BX033H\MC9003965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2719" y="543855"/>
            <a:ext cx="1296144" cy="1228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Rectangle 3"/>
              <p:cNvSpPr txBox="1">
                <a:spLocks noChangeArrowheads="1"/>
              </p:cNvSpPr>
              <p:nvPr/>
            </p:nvSpPr>
            <p:spPr bwMode="auto">
              <a:xfrm>
                <a:off x="467544" y="2852936"/>
                <a:ext cx="8208911" cy="388843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469900" indent="-469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SzPct val="70000"/>
                  <a:buFont typeface="Wingdings" pitchFamily="2" charset="2"/>
                  <a:buChar char="o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908050" indent="-43656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7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377950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SzPct val="65000"/>
                  <a:buFont typeface="Wingdings" pitchFamily="2" charset="2"/>
                  <a:buChar char="o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827213" indent="-4381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7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2971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7543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32115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6687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41259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 defTabSz="914400">
                  <a:buNone/>
                </a:pPr>
                <a:r>
                  <a:rPr lang="cs-CZ" sz="2400" b="1" dirty="0" smtClean="0"/>
                  <a:t>zbývá     ……………        14 000 – ( 3 500 + 840 ) = 9 660 Kč</a:t>
                </a:r>
              </a:p>
              <a:p>
                <a:pPr marL="0" indent="0" defTabSz="914400">
                  <a:buNone/>
                </a:pPr>
                <a:r>
                  <a:rPr lang="cs-CZ" sz="2400" b="1" dirty="0" smtClean="0">
                    <a:solidFill>
                      <a:srgbClr val="990033"/>
                    </a:solidFill>
                  </a:rPr>
                  <a:t>100 </a:t>
                </a:r>
                <a:r>
                  <a:rPr lang="cs-CZ" sz="2400" b="1" dirty="0">
                    <a:solidFill>
                      <a:srgbClr val="990033"/>
                    </a:solidFill>
                  </a:rPr>
                  <a:t>% </a:t>
                </a:r>
                <a:r>
                  <a:rPr lang="cs-CZ" sz="2400" b="1" dirty="0" smtClean="0">
                    <a:solidFill>
                      <a:srgbClr val="990033"/>
                    </a:solidFill>
                  </a:rPr>
                  <a:t>       ……………………………………….      </a:t>
                </a:r>
                <a:r>
                  <a:rPr lang="cs-CZ" sz="2400" b="1" dirty="0">
                    <a:solidFill>
                      <a:srgbClr val="990033"/>
                    </a:solidFill>
                  </a:rPr>
                  <a:t>9</a:t>
                </a:r>
                <a:r>
                  <a:rPr lang="cs-CZ" sz="2400" b="1" dirty="0" smtClean="0">
                    <a:solidFill>
                      <a:srgbClr val="990033"/>
                    </a:solidFill>
                  </a:rPr>
                  <a:t> 660 Kč</a:t>
                </a:r>
              </a:p>
              <a:p>
                <a:pPr marL="0" indent="0" defTabSz="914400">
                  <a:buNone/>
                </a:pPr>
                <a:r>
                  <a:rPr lang="cs-CZ" sz="2400" b="1" dirty="0" smtClean="0"/>
                  <a:t>  </a:t>
                </a:r>
                <a:r>
                  <a:rPr lang="cs-CZ" altLang="cs-CZ" sz="2400" b="1" kern="0" dirty="0" smtClean="0"/>
                  <a:t>25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</a:t>
                </a:r>
                <a:r>
                  <a:rPr lang="cs-CZ" sz="2400" b="1" dirty="0" smtClean="0"/>
                  <a:t>%      …..tj.  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400" b="1" i="1" smtClean="0">
                            <a:latin typeface="Cambria Math"/>
                          </a:rPr>
                          <m:t>𝟒</m:t>
                        </m:r>
                        <m:r>
                          <a:rPr lang="cs-CZ" sz="2400" b="1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𝒛</m:t>
                        </m:r>
                        <m:r>
                          <a:rPr lang="cs-CZ" sz="2400" b="1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𝒄𝒆𝒍𝒌𝒖</m:t>
                        </m:r>
                      </m:den>
                    </m:f>
                  </m:oMath>
                </a14:m>
                <a:r>
                  <a:rPr lang="cs-CZ" sz="2400" b="1" dirty="0" smtClean="0"/>
                  <a:t>   …....         9 660 : 4  =  2 415 Kč</a:t>
                </a:r>
              </a:p>
              <a:p>
                <a:pPr marL="0" indent="0" defTabSz="914400">
                  <a:buNone/>
                </a:pPr>
                <a:endParaRPr lang="cs-CZ" sz="2400" b="1" dirty="0" smtClean="0"/>
              </a:p>
              <a:p>
                <a:pPr marL="0" indent="0" defTabSz="914400">
                  <a:buNone/>
                </a:pPr>
                <a:r>
                  <a:rPr lang="cs-CZ" sz="2400" b="1" dirty="0" smtClean="0"/>
                  <a:t>  mamince zbývá ……..........        14 000 – 10 355 = 3 645 Kč</a:t>
                </a:r>
              </a:p>
              <a:p>
                <a:pPr marL="0" indent="0" defTabSz="914400">
                  <a:buNone/>
                </a:pPr>
                <a:endParaRPr lang="cs-CZ" sz="2400" b="1" dirty="0"/>
              </a:p>
              <a:p>
                <a:pPr marL="0" indent="0" defTabSz="914400">
                  <a:buNone/>
                </a:pPr>
                <a:r>
                  <a:rPr lang="cs-CZ" sz="2800" b="1" dirty="0" smtClean="0">
                    <a:solidFill>
                      <a:srgbClr val="990033"/>
                    </a:solidFill>
                  </a:rPr>
                  <a:t>Při výpočtu jsme si uvědomili, že dárek pro tatínka už počítáme z jiného základu, než na počátku !</a:t>
                </a:r>
                <a:endParaRPr lang="cs-CZ" sz="2800" b="1" dirty="0">
                  <a:solidFill>
                    <a:srgbClr val="990033"/>
                  </a:solidFill>
                </a:endParaRPr>
              </a:p>
              <a:p>
                <a:pPr marL="0" indent="0" defTabSz="914400">
                  <a:buFont typeface="Wingdings" pitchFamily="2" charset="2"/>
                  <a:buNone/>
                </a:pPr>
                <a:endParaRPr lang="cs-CZ" altLang="cs-CZ" sz="2800" b="1" kern="0" dirty="0">
                  <a:solidFill>
                    <a:srgbClr val="990033"/>
                  </a:solidFill>
                </a:endParaRPr>
              </a:p>
            </p:txBody>
          </p:sp>
        </mc:Choice>
        <mc:Fallback>
          <p:sp>
            <p:nvSpPr>
              <p:cNvPr id="12" name="Rectang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67544" y="2852936"/>
                <a:ext cx="8208911" cy="38884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560" t="-1254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 bwMode="auto">
          <a:xfrm>
            <a:off x="611560" y="4437112"/>
            <a:ext cx="7560840" cy="0"/>
          </a:xfrm>
          <a:prstGeom prst="line">
            <a:avLst/>
          </a:prstGeom>
          <a:solidFill>
            <a:srgbClr val="00B8FF"/>
          </a:solidFill>
          <a:ln w="25400" cap="flat" cmpd="sng" algn="ctr">
            <a:solidFill>
              <a:srgbClr val="99003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xmlns="" val="311383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2291"/>
            <a:ext cx="4762872" cy="792088"/>
          </a:xfrm>
        </p:spPr>
        <p:txBody>
          <a:bodyPr/>
          <a:lstStyle/>
          <a:p>
            <a:r>
              <a:rPr lang="cs-CZ" sz="3600" dirty="0"/>
              <a:t>Co navrhuje maminka ? 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821420" y="2060848"/>
            <a:ext cx="5334755" cy="57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o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377950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o"/>
              <a:defRPr sz="2400">
                <a:solidFill>
                  <a:schemeClr val="tx1"/>
                </a:solidFill>
                <a:latin typeface="+mn-lt"/>
              </a:defRPr>
            </a:lvl3pPr>
            <a:lvl4pPr marL="1827213" indent="-4381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2971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5pPr>
            <a:lvl6pPr marL="27543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6pPr>
            <a:lvl7pPr marL="32115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7pPr>
            <a:lvl8pPr marL="36687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8pPr>
            <a:lvl9pPr marL="4125913" indent="-4683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914400">
              <a:buFont typeface="Wingdings" pitchFamily="2" charset="2"/>
              <a:buNone/>
            </a:pPr>
            <a:r>
              <a:rPr lang="cs-CZ" altLang="cs-CZ" sz="2800" b="1" kern="0" dirty="0" smtClean="0">
                <a:solidFill>
                  <a:srgbClr val="990033"/>
                </a:solidFill>
              </a:rPr>
              <a:t>Kontrola výpočtů :  varianta B</a:t>
            </a:r>
            <a:endParaRPr lang="cs-CZ" altLang="cs-CZ" sz="2800" b="1" kern="0" dirty="0">
              <a:solidFill>
                <a:srgbClr val="990033"/>
              </a:solidFill>
            </a:endParaRPr>
          </a:p>
        </p:txBody>
      </p:sp>
      <p:pic>
        <p:nvPicPr>
          <p:cNvPr id="7" name="Picture 4" descr="C:\Users\moravcova.GYMTANVALD\AppData\Local\Microsoft\Windows\Temporary Internet Files\Content.IE5\U3BX033H\MC9003965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2719" y="543855"/>
            <a:ext cx="1296144" cy="1228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Rectangle 3"/>
              <p:cNvSpPr txBox="1">
                <a:spLocks noChangeArrowheads="1"/>
              </p:cNvSpPr>
              <p:nvPr/>
            </p:nvSpPr>
            <p:spPr bwMode="auto">
              <a:xfrm>
                <a:off x="467544" y="2852936"/>
                <a:ext cx="8208911" cy="2592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469900" indent="-469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SzPct val="70000"/>
                  <a:buFont typeface="Wingdings" pitchFamily="2" charset="2"/>
                  <a:buChar char="o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908050" indent="-43656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7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+mn-lt"/>
                  </a:defRPr>
                </a:lvl2pPr>
                <a:lvl3pPr marL="1377950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SzPct val="65000"/>
                  <a:buFont typeface="Wingdings" pitchFamily="2" charset="2"/>
                  <a:buChar char="o"/>
                  <a:defRPr sz="2400">
                    <a:solidFill>
                      <a:schemeClr val="tx1"/>
                    </a:solidFill>
                    <a:latin typeface="+mn-lt"/>
                  </a:defRPr>
                </a:lvl3pPr>
                <a:lvl4pPr marL="1827213" indent="-4381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SzPct val="7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+mn-lt"/>
                  </a:defRPr>
                </a:lvl4pPr>
                <a:lvl5pPr marL="22971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5pPr>
                <a:lvl6pPr marL="27543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6pPr>
                <a:lvl7pPr marL="32115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7pPr>
                <a:lvl8pPr marL="36687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8pPr>
                <a:lvl9pPr marL="4125913" indent="-468313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o"/>
                  <a:defRPr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indent="0" defTabSz="914400">
                  <a:buNone/>
                </a:pPr>
                <a:r>
                  <a:rPr lang="cs-CZ" sz="2400" b="1" dirty="0" smtClean="0"/>
                  <a:t>zbývá     ……………        14 000 – ( 4 200 + 980 ) = 8 820 Kč</a:t>
                </a:r>
              </a:p>
              <a:p>
                <a:pPr marL="0" indent="0" defTabSz="914400">
                  <a:buNone/>
                </a:pPr>
                <a:r>
                  <a:rPr lang="cs-CZ" sz="2400" b="1" dirty="0" smtClean="0">
                    <a:solidFill>
                      <a:srgbClr val="990033"/>
                    </a:solidFill>
                  </a:rPr>
                  <a:t>100 </a:t>
                </a:r>
                <a:r>
                  <a:rPr lang="cs-CZ" sz="2400" b="1" dirty="0">
                    <a:solidFill>
                      <a:srgbClr val="990033"/>
                    </a:solidFill>
                  </a:rPr>
                  <a:t>% </a:t>
                </a:r>
                <a:r>
                  <a:rPr lang="cs-CZ" sz="2400" b="1" dirty="0" smtClean="0">
                    <a:solidFill>
                      <a:srgbClr val="990033"/>
                    </a:solidFill>
                  </a:rPr>
                  <a:t>       ……………………………………….      8 820 Kč</a:t>
                </a:r>
              </a:p>
              <a:p>
                <a:pPr marL="0" indent="0" defTabSz="914400">
                  <a:buNone/>
                </a:pPr>
                <a:r>
                  <a:rPr lang="cs-CZ" sz="2400" b="1" dirty="0" smtClean="0"/>
                  <a:t>  </a:t>
                </a:r>
                <a:r>
                  <a:rPr lang="cs-CZ" altLang="cs-CZ" sz="2400" b="1" kern="0" dirty="0" smtClean="0"/>
                  <a:t>25</a:t>
                </a:r>
                <a:r>
                  <a:rPr lang="cs-CZ" altLang="cs-CZ" sz="2400" b="1" kern="0" dirty="0" smtClean="0">
                    <a:solidFill>
                      <a:srgbClr val="990033"/>
                    </a:solidFill>
                  </a:rPr>
                  <a:t> </a:t>
                </a:r>
                <a:r>
                  <a:rPr lang="cs-CZ" sz="2400" b="1" dirty="0" smtClean="0"/>
                  <a:t>%      …..tj.  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400" b="1" i="1" smtClean="0">
                            <a:latin typeface="Cambria Math"/>
                          </a:rPr>
                          <m:t>𝟒</m:t>
                        </m:r>
                        <m:r>
                          <a:rPr lang="cs-CZ" sz="2400" b="1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𝒛</m:t>
                        </m:r>
                        <m:r>
                          <a:rPr lang="cs-CZ" sz="2400" b="1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𝒄𝒆𝒍𝒌𝒖</m:t>
                        </m:r>
                      </m:den>
                    </m:f>
                  </m:oMath>
                </a14:m>
                <a:r>
                  <a:rPr lang="cs-CZ" sz="2400" b="1" dirty="0" smtClean="0"/>
                  <a:t>   …....         8 820 : 4  =  2 205 Kč</a:t>
                </a:r>
              </a:p>
              <a:p>
                <a:pPr marL="0" indent="0" defTabSz="914400">
                  <a:buNone/>
                </a:pPr>
                <a:endParaRPr lang="cs-CZ" sz="2400" b="1" dirty="0" smtClean="0"/>
              </a:p>
              <a:p>
                <a:pPr marL="0" indent="0" defTabSz="914400">
                  <a:buNone/>
                </a:pPr>
                <a:r>
                  <a:rPr lang="cs-CZ" sz="2400" b="1" dirty="0" smtClean="0"/>
                  <a:t>  mamince zbývá ……..........        14 000 – 10 9</a:t>
                </a:r>
                <a:r>
                  <a:rPr lang="cs-CZ" sz="2400" b="1" dirty="0"/>
                  <a:t>7</a:t>
                </a:r>
                <a:r>
                  <a:rPr lang="cs-CZ" sz="2400" b="1" dirty="0" smtClean="0"/>
                  <a:t>5 = 3 015 Kč</a:t>
                </a:r>
              </a:p>
              <a:p>
                <a:pPr marL="0" indent="0" defTabSz="914400">
                  <a:buNone/>
                </a:pPr>
                <a:endParaRPr lang="cs-CZ" sz="2400" b="1" dirty="0"/>
              </a:p>
              <a:p>
                <a:pPr marL="0" indent="0" defTabSz="914400">
                  <a:buFont typeface="Wingdings" pitchFamily="2" charset="2"/>
                  <a:buNone/>
                </a:pPr>
                <a:endParaRPr lang="cs-CZ" altLang="cs-CZ" sz="2800" b="1" kern="0" dirty="0">
                  <a:solidFill>
                    <a:srgbClr val="990033"/>
                  </a:solidFill>
                </a:endParaRPr>
              </a:p>
            </p:txBody>
          </p:sp>
        </mc:Choice>
        <mc:Fallback>
          <p:sp>
            <p:nvSpPr>
              <p:cNvPr id="12" name="Rectang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67544" y="2852936"/>
                <a:ext cx="8208911" cy="2592288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189" t="-188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 bwMode="auto">
          <a:xfrm>
            <a:off x="611560" y="4437112"/>
            <a:ext cx="7560840" cy="0"/>
          </a:xfrm>
          <a:prstGeom prst="line">
            <a:avLst/>
          </a:prstGeom>
          <a:solidFill>
            <a:srgbClr val="00B8FF"/>
          </a:solidFill>
          <a:ln w="25400" cap="flat" cmpd="sng" algn="ctr">
            <a:solidFill>
              <a:srgbClr val="99003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xmlns="" val="908579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814350"/>
            <a:ext cx="8229600" cy="3998069"/>
          </a:xfrm>
        </p:spPr>
        <p:txBody>
          <a:bodyPr/>
          <a:lstStyle/>
          <a:p>
            <a:r>
              <a:rPr lang="cs-CZ" b="1" i="1" dirty="0" smtClean="0">
                <a:solidFill>
                  <a:schemeClr val="bg2"/>
                </a:solidFill>
              </a:rPr>
              <a:t>příště </a:t>
            </a:r>
            <a:r>
              <a:rPr lang="cs-CZ" b="1" i="1" dirty="0">
                <a:solidFill>
                  <a:schemeClr val="bg2"/>
                </a:solidFill>
              </a:rPr>
              <a:t>má slovo </a:t>
            </a:r>
            <a:r>
              <a:rPr lang="cs-CZ" b="1" i="1" dirty="0" smtClean="0">
                <a:solidFill>
                  <a:schemeClr val="bg2"/>
                </a:solidFill>
              </a:rPr>
              <a:t>tatínek</a:t>
            </a:r>
          </a:p>
          <a:p>
            <a:r>
              <a:rPr lang="cs-CZ" b="1" i="1" dirty="0" smtClean="0">
                <a:solidFill>
                  <a:schemeClr val="bg2"/>
                </a:solidFill>
              </a:rPr>
              <a:t>propočítáme </a:t>
            </a:r>
            <a:r>
              <a:rPr lang="cs-CZ" b="1" i="1" dirty="0">
                <a:solidFill>
                  <a:schemeClr val="bg2"/>
                </a:solidFill>
              </a:rPr>
              <a:t>jeho návrh</a:t>
            </a:r>
          </a:p>
          <a:p>
            <a:r>
              <a:rPr lang="cs-CZ" b="1" i="1" dirty="0" smtClean="0">
                <a:solidFill>
                  <a:schemeClr val="bg2"/>
                </a:solidFill>
              </a:rPr>
              <a:t>porovnáme jeho návrh s řešením maminky </a:t>
            </a:r>
            <a:endParaRPr lang="cs-CZ" b="1" i="1" dirty="0">
              <a:solidFill>
                <a:schemeClr val="bg2"/>
              </a:solidFill>
            </a:endParaRPr>
          </a:p>
          <a:p>
            <a:r>
              <a:rPr lang="cs-CZ" altLang="cs-CZ" b="1" i="1" dirty="0" smtClean="0">
                <a:solidFill>
                  <a:schemeClr val="bg2"/>
                </a:solidFill>
              </a:rPr>
              <a:t>navrhneme nejlepší řešení </a:t>
            </a:r>
            <a:endParaRPr lang="cs-CZ" altLang="cs-CZ" b="1" i="1" dirty="0">
              <a:solidFill>
                <a:schemeClr val="bg2"/>
              </a:solidFill>
            </a:endParaRPr>
          </a:p>
          <a:p>
            <a:r>
              <a:rPr lang="cs-CZ" altLang="cs-CZ" b="1" i="1" dirty="0">
                <a:solidFill>
                  <a:schemeClr val="bg2"/>
                </a:solidFill>
              </a:rPr>
              <a:t>p</a:t>
            </a:r>
            <a:r>
              <a:rPr lang="cs-CZ" altLang="cs-CZ" b="1" i="1" dirty="0" smtClean="0">
                <a:solidFill>
                  <a:schemeClr val="bg2"/>
                </a:solidFill>
              </a:rPr>
              <a:t>rovedeme závěrečné </a:t>
            </a:r>
            <a:r>
              <a:rPr lang="cs-CZ" altLang="cs-CZ" b="1" i="1" dirty="0">
                <a:solidFill>
                  <a:schemeClr val="bg2"/>
                </a:solidFill>
              </a:rPr>
              <a:t>zhodnocení</a:t>
            </a:r>
          </a:p>
          <a:p>
            <a:endParaRPr lang="cs-CZ" i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Příště : </a:t>
            </a:r>
            <a:endParaRPr lang="cs-CZ" sz="3600" dirty="0"/>
          </a:p>
        </p:txBody>
      </p:sp>
      <p:pic>
        <p:nvPicPr>
          <p:cNvPr id="6" name="Obrázek 5" descr="C:\Users\moravcova.GYMTANVALD\AppData\Local\Microsoft\Windows\Temporary Internet Files\Content.IE5\H6SHIFBY\MC900311464[1].wm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229200"/>
            <a:ext cx="1439465" cy="11720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96749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Dnes se s vámi Kropáčkovi loučí</a:t>
            </a:r>
          </a:p>
        </p:txBody>
      </p:sp>
      <p:pic>
        <p:nvPicPr>
          <p:cNvPr id="142342" name="imgPreview" descr="chlapci,dcery,d&amp;ecaron;ti,dívky,matky,mu&amp;zcaron;i,osoby,otcové,po&amp;ccaron;así,ro&amp;ccaron;ní období,rodiny,sn&amp;ecaron;huláci,synové,&amp;zcaron;eny,zima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258888" y="1844675"/>
            <a:ext cx="5905500" cy="446405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47688" y="736600"/>
            <a:ext cx="7948612" cy="503238"/>
          </a:xfr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2400" b="1"/>
              <a:t>použité zdroje: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9138"/>
            <a:ext cx="8208962" cy="4176712"/>
          </a:xfr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/>
          <a:p>
            <a:pPr indent="-468313">
              <a:spcBef>
                <a:spcPts val="475"/>
              </a:spcBef>
              <a:buClrTx/>
              <a:buSzPct val="65000"/>
              <a:buFontTx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cs-CZ" altLang="cs-CZ" sz="2000" b="1" dirty="0"/>
              <a:t>Obrázky:</a:t>
            </a:r>
          </a:p>
          <a:p>
            <a:pPr indent="-468313">
              <a:spcBef>
                <a:spcPts val="325"/>
              </a:spcBef>
              <a:buClrTx/>
              <a:buSzPct val="65000"/>
              <a:buFontTx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cs-CZ" altLang="cs-CZ" sz="1400" b="1" dirty="0"/>
          </a:p>
          <a:p>
            <a:pPr indent="-468313">
              <a:spcBef>
                <a:spcPts val="400"/>
              </a:spcBef>
              <a:buClr>
                <a:srgbClr val="CC0000"/>
              </a:buClr>
              <a:buSzPct val="65000"/>
              <a:buFont typeface="Wingdings" pitchFamily="2" charset="2"/>
              <a:buChar char="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cs-CZ" altLang="cs-CZ" sz="1700" b="1" dirty="0"/>
              <a:t>AUTOR NEUVEDEN. </a:t>
            </a:r>
            <a:r>
              <a:rPr lang="cs-CZ" altLang="cs-CZ" sz="1700" b="1" i="1" dirty="0"/>
              <a:t>Kliparty Microsoft Office</a:t>
            </a:r>
            <a:r>
              <a:rPr lang="cs-CZ" altLang="cs-CZ" sz="1700" b="1" dirty="0"/>
              <a:t> [online]. [cit. 28.11.2012]. Dostupný na WWW: </a:t>
            </a:r>
            <a:r>
              <a:rPr lang="cs-CZ" altLang="cs-CZ" sz="1700" b="1" dirty="0">
                <a:solidFill>
                  <a:srgbClr val="336699"/>
                </a:solidFill>
                <a:hlinkClick r:id="rId3"/>
              </a:rPr>
              <a:t>http://office.microsoft.com/</a:t>
            </a:r>
          </a:p>
          <a:p>
            <a:pPr indent="-468313">
              <a:spcBef>
                <a:spcPts val="400"/>
              </a:spcBef>
              <a:buClr>
                <a:srgbClr val="CC0000"/>
              </a:buClr>
              <a:buSzPct val="65000"/>
              <a:buFont typeface="Wingdings" pitchFamily="2" charset="2"/>
              <a:buChar char="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cs-CZ" altLang="cs-CZ" sz="1700" b="1" dirty="0">
              <a:solidFill>
                <a:srgbClr val="336699"/>
              </a:solidFill>
              <a:hlinkClick r:id="rId3"/>
            </a:endParaRPr>
          </a:p>
          <a:p>
            <a:pPr indent="-468313">
              <a:spcBef>
                <a:spcPts val="400"/>
              </a:spcBef>
              <a:buClrTx/>
              <a:buSzPct val="65000"/>
              <a:buFontTx/>
              <a:buChar char="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cs-CZ" altLang="cs-CZ" sz="17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vadrant">
  <a:themeElements>
    <a:clrScheme name="Kvadrant 8">
      <a:dk1>
        <a:srgbClr val="000033"/>
      </a:dk1>
      <a:lt1>
        <a:srgbClr val="FFFFFF"/>
      </a:lt1>
      <a:dk2>
        <a:srgbClr val="003366"/>
      </a:dk2>
      <a:lt2>
        <a:srgbClr val="275C6D"/>
      </a:lt2>
      <a:accent1>
        <a:srgbClr val="A7D2DF"/>
      </a:accent1>
      <a:accent2>
        <a:srgbClr val="108DA6"/>
      </a:accent2>
      <a:accent3>
        <a:srgbClr val="FFFFFF"/>
      </a:accent3>
      <a:accent4>
        <a:srgbClr val="00002A"/>
      </a:accent4>
      <a:accent5>
        <a:srgbClr val="D0E5EC"/>
      </a:accent5>
      <a:accent6>
        <a:srgbClr val="0D7F96"/>
      </a:accent6>
      <a:hlink>
        <a:srgbClr val="666699"/>
      </a:hlink>
      <a:folHlink>
        <a:srgbClr val="9999FF"/>
      </a:folHlink>
    </a:clrScheme>
    <a:fontScheme name="Kvadran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vadrant 1">
        <a:dk1>
          <a:srgbClr val="5C5674"/>
        </a:dk1>
        <a:lt1>
          <a:srgbClr val="FFFFFF"/>
        </a:lt1>
        <a:dk2>
          <a:srgbClr val="85986A"/>
        </a:dk2>
        <a:lt2>
          <a:srgbClr val="FFFFFF"/>
        </a:lt2>
        <a:accent1>
          <a:srgbClr val="666633"/>
        </a:accent1>
        <a:accent2>
          <a:srgbClr val="ADC5B8"/>
        </a:accent2>
        <a:accent3>
          <a:srgbClr val="C2CAB9"/>
        </a:accent3>
        <a:accent4>
          <a:srgbClr val="DADADA"/>
        </a:accent4>
        <a:accent5>
          <a:srgbClr val="B8B8AD"/>
        </a:accent5>
        <a:accent6>
          <a:srgbClr val="9CB2A6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vadrant 2">
        <a:dk1>
          <a:srgbClr val="000000"/>
        </a:dk1>
        <a:lt1>
          <a:srgbClr val="FFFFFF"/>
        </a:lt1>
        <a:dk2>
          <a:srgbClr val="420000"/>
        </a:dk2>
        <a:lt2>
          <a:srgbClr val="660000"/>
        </a:lt2>
        <a:accent1>
          <a:srgbClr val="CCCC00"/>
        </a:accent1>
        <a:accent2>
          <a:srgbClr val="999966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8A8A5C"/>
        </a:accent6>
        <a:hlink>
          <a:srgbClr val="9966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vadrant 3">
        <a:dk1>
          <a:srgbClr val="618052"/>
        </a:dk1>
        <a:lt1>
          <a:srgbClr val="FFFFE3"/>
        </a:lt1>
        <a:dk2>
          <a:srgbClr val="162E36"/>
        </a:dk2>
        <a:lt2>
          <a:srgbClr val="FFFFFF"/>
        </a:lt2>
        <a:accent1>
          <a:srgbClr val="336699"/>
        </a:accent1>
        <a:accent2>
          <a:srgbClr val="69888B"/>
        </a:accent2>
        <a:accent3>
          <a:srgbClr val="ABADAE"/>
        </a:accent3>
        <a:accent4>
          <a:srgbClr val="DADAC2"/>
        </a:accent4>
        <a:accent5>
          <a:srgbClr val="ADB8CA"/>
        </a:accent5>
        <a:accent6>
          <a:srgbClr val="5E7B7D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vadrant 4">
        <a:dk1>
          <a:srgbClr val="000000"/>
        </a:dk1>
        <a:lt1>
          <a:srgbClr val="FFFFFF"/>
        </a:lt1>
        <a:dk2>
          <a:srgbClr val="000000"/>
        </a:dk2>
        <a:lt2>
          <a:srgbClr val="CC0000"/>
        </a:lt2>
        <a:accent1>
          <a:srgbClr val="FFCC00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2D5CB9"/>
        </a:accent6>
        <a:hlink>
          <a:srgbClr val="666699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vadrant 5">
        <a:dk1>
          <a:srgbClr val="666699"/>
        </a:dk1>
        <a:lt1>
          <a:srgbClr val="FFFFFF"/>
        </a:lt1>
        <a:dk2>
          <a:srgbClr val="000033"/>
        </a:dk2>
        <a:lt2>
          <a:srgbClr val="FFFFFF"/>
        </a:lt2>
        <a:accent1>
          <a:srgbClr val="9966FF"/>
        </a:accent1>
        <a:accent2>
          <a:srgbClr val="CCCCFF"/>
        </a:accent2>
        <a:accent3>
          <a:srgbClr val="AAAAAD"/>
        </a:accent3>
        <a:accent4>
          <a:srgbClr val="DADADA"/>
        </a:accent4>
        <a:accent5>
          <a:srgbClr val="CAB8FF"/>
        </a:accent5>
        <a:accent6>
          <a:srgbClr val="B9B9E7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vadrant 6">
        <a:dk1>
          <a:srgbClr val="000000"/>
        </a:dk1>
        <a:lt1>
          <a:srgbClr val="FFFFFF"/>
        </a:lt1>
        <a:dk2>
          <a:srgbClr val="000000"/>
        </a:dk2>
        <a:lt2>
          <a:srgbClr val="669966"/>
        </a:lt2>
        <a:accent1>
          <a:srgbClr val="CCCC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8A8AB9"/>
        </a:accent6>
        <a:hlink>
          <a:srgbClr val="000066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vadrant 7">
        <a:dk1>
          <a:srgbClr val="0099CC"/>
        </a:dk1>
        <a:lt1>
          <a:srgbClr val="FFFFFF"/>
        </a:lt1>
        <a:dk2>
          <a:srgbClr val="000099"/>
        </a:dk2>
        <a:lt2>
          <a:srgbClr val="FFFFFF"/>
        </a:lt2>
        <a:accent1>
          <a:srgbClr val="0099CC"/>
        </a:accent1>
        <a:accent2>
          <a:srgbClr val="6600FF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5C00E7"/>
        </a:accent6>
        <a:hlink>
          <a:srgbClr val="FFCC00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vadrant 8">
        <a:dk1>
          <a:srgbClr val="000033"/>
        </a:dk1>
        <a:lt1>
          <a:srgbClr val="FFFFFF"/>
        </a:lt1>
        <a:dk2>
          <a:srgbClr val="003366"/>
        </a:dk2>
        <a:lt2>
          <a:srgbClr val="275C6D"/>
        </a:lt2>
        <a:accent1>
          <a:srgbClr val="A7D2DF"/>
        </a:accent1>
        <a:accent2>
          <a:srgbClr val="108DA6"/>
        </a:accent2>
        <a:accent3>
          <a:srgbClr val="FFFFFF"/>
        </a:accent3>
        <a:accent4>
          <a:srgbClr val="00002A"/>
        </a:accent4>
        <a:accent5>
          <a:srgbClr val="D0E5EC"/>
        </a:accent5>
        <a:accent6>
          <a:srgbClr val="0D7F96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vadrant 9">
        <a:dk1>
          <a:srgbClr val="CC3300"/>
        </a:dk1>
        <a:lt1>
          <a:srgbClr val="FFFFFF"/>
        </a:lt1>
        <a:dk2>
          <a:srgbClr val="000000"/>
        </a:dk2>
        <a:lt2>
          <a:srgbClr val="FFFFCC"/>
        </a:lt2>
        <a:accent1>
          <a:srgbClr val="FF9900"/>
        </a:accent1>
        <a:accent2>
          <a:srgbClr val="9933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8A2D00"/>
        </a:accent6>
        <a:hlink>
          <a:srgbClr val="CEC5A2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2899</TotalTime>
  <Words>383</Words>
  <Application>Microsoft Office PowerPoint</Application>
  <PresentationFormat>Předvádění na obrazovce (4:3)</PresentationFormat>
  <Paragraphs>104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Kvadrant</vt:lpstr>
      <vt:lpstr>Snímek 1</vt:lpstr>
      <vt:lpstr>Co nás  čeká ?</vt:lpstr>
      <vt:lpstr>Rodina Kropáčkova se vrací:</vt:lpstr>
      <vt:lpstr>Jaké mají Kropáčkovi finanční plány na Vánoce ?</vt:lpstr>
      <vt:lpstr>Co navrhuje maminka ? </vt:lpstr>
      <vt:lpstr>Co navrhuje maminka ? </vt:lpstr>
      <vt:lpstr>Co navrhuje maminka ? </vt:lpstr>
      <vt:lpstr>Co navrhuje maminka ? </vt:lpstr>
      <vt:lpstr>Co navrhuje maminka ? </vt:lpstr>
      <vt:lpstr>Co navrhuje maminka ? </vt:lpstr>
      <vt:lpstr>Příště : </vt:lpstr>
      <vt:lpstr>Dnes se s vámi Kropáčkovi loučí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herrmannova</dc:creator>
  <cp:lastModifiedBy>Dum</cp:lastModifiedBy>
  <cp:revision>116</cp:revision>
  <cp:lastPrinted>1601-01-01T00:00:00Z</cp:lastPrinted>
  <dcterms:created xsi:type="dcterms:W3CDTF">2012-05-25T05:09:32Z</dcterms:created>
  <dcterms:modified xsi:type="dcterms:W3CDTF">2013-12-01T07:30:46Z</dcterms:modified>
</cp:coreProperties>
</file>