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5"/>
  </p:notesMasterIdLst>
  <p:sldIdLst>
    <p:sldId id="305" r:id="rId2"/>
    <p:sldId id="306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1" r:id="rId18"/>
    <p:sldId id="322" r:id="rId19"/>
    <p:sldId id="323" r:id="rId20"/>
    <p:sldId id="324" r:id="rId21"/>
    <p:sldId id="325" r:id="rId22"/>
    <p:sldId id="326" r:id="rId23"/>
    <p:sldId id="327" r:id="rId24"/>
    <p:sldId id="328" r:id="rId25"/>
    <p:sldId id="329" r:id="rId26"/>
    <p:sldId id="330" r:id="rId27"/>
    <p:sldId id="331" r:id="rId28"/>
    <p:sldId id="332" r:id="rId29"/>
    <p:sldId id="333" r:id="rId30"/>
    <p:sldId id="334" r:id="rId31"/>
    <p:sldId id="335" r:id="rId32"/>
    <p:sldId id="303" r:id="rId33"/>
    <p:sldId id="337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906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VY_32_INOVACE_Naši mazlíčci - KOČKA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EDD5B023-E813-4AFC-A10A-03787A927B76}" type="presOf" srcId="{A83A7CFB-B411-4357-9641-4A8443F73655}" destId="{F036299F-AF4D-4DAF-ABF5-87E8CC3FEF1B}" srcOrd="0" destOrd="0" presId="urn:microsoft.com/office/officeart/2008/layout/VerticalCurvedList"/>
    <dgm:cxn modelId="{4CF372E8-CB62-4630-A11F-DA45C3E348FD}" type="presOf" srcId="{8D78E2D7-18A7-41DD-9962-57B3FE2BEBDD}" destId="{A1781B13-DE10-4169-ABDE-0384026A6B34}" srcOrd="0" destOrd="0" presId="urn:microsoft.com/office/officeart/2008/layout/VerticalCurvedList"/>
    <dgm:cxn modelId="{866CAE6D-E560-4709-87D6-622369CA3F42}" type="presOf" srcId="{F3C4A836-23AC-4E41-B6D6-51221E7E6743}" destId="{EF104B90-7E69-4918-A202-E6F91FC6E413}" srcOrd="0" destOrd="0" presId="urn:microsoft.com/office/officeart/2008/layout/VerticalCurvedList"/>
    <dgm:cxn modelId="{6CB2458F-9BA6-4322-BECA-5906DBC51629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C5D777D5-3677-4D30-A375-6F9286448DE0}" type="presOf" srcId="{3061F91D-8548-4FCB-A021-DD835A272F0F}" destId="{88F378EC-C3F8-47CD-AEFF-49BA634320FB}" srcOrd="0" destOrd="0" presId="urn:microsoft.com/office/officeart/2008/layout/VerticalCurvedList"/>
    <dgm:cxn modelId="{40DF9F8F-786C-466C-8D7B-863F1DC4CB3F}" type="presOf" srcId="{60B5D622-D348-4384-9EFA-863CA4F7B7A3}" destId="{CAE44C5F-81A1-4D30-8D3F-2E663ECAC700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54143482-CB4A-4524-AA5C-5606FAE1926D}" type="presOf" srcId="{E392F34A-E55D-43D5-AEDD-49027298B816}" destId="{7DCEBD2C-792F-484E-9C96-926E03F540ED}" srcOrd="0" destOrd="0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5EEABE93-FA13-402A-A424-D21E54B56CB3}" type="presOf" srcId="{BA9EE107-A5FB-41C4-9EF1-1CC153B68B3F}" destId="{9C0CD981-713F-47B3-AE2F-2963F2684A6F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C87FDBD9-F6B7-4D6D-8196-A5812C38E486}" type="presParOf" srcId="{9C0CD981-713F-47B3-AE2F-2963F2684A6F}" destId="{96773A7D-3367-4F53-A2D2-EA5770AFFDB3}" srcOrd="0" destOrd="0" presId="urn:microsoft.com/office/officeart/2008/layout/VerticalCurvedList"/>
    <dgm:cxn modelId="{56842DA8-718C-4228-9F28-AC81DDC9F1A9}" type="presParOf" srcId="{96773A7D-3367-4F53-A2D2-EA5770AFFDB3}" destId="{F31B7103-6E88-4DB9-9888-CB9E0B3FEEF8}" srcOrd="0" destOrd="0" presId="urn:microsoft.com/office/officeart/2008/layout/VerticalCurvedList"/>
    <dgm:cxn modelId="{D42D845C-17B9-4080-A071-5FBF38D2A1A1}" type="presParOf" srcId="{F31B7103-6E88-4DB9-9888-CB9E0B3FEEF8}" destId="{F7A92DE4-3445-4B9B-AF3D-F2DA6F69C25D}" srcOrd="0" destOrd="0" presId="urn:microsoft.com/office/officeart/2008/layout/VerticalCurvedList"/>
    <dgm:cxn modelId="{F7263C48-F64C-46FA-8245-9789AE3C6BA7}" type="presParOf" srcId="{F31B7103-6E88-4DB9-9888-CB9E0B3FEEF8}" destId="{EF104B90-7E69-4918-A202-E6F91FC6E413}" srcOrd="1" destOrd="0" presId="urn:microsoft.com/office/officeart/2008/layout/VerticalCurvedList"/>
    <dgm:cxn modelId="{18199510-B586-43C8-83C0-D47259C680B2}" type="presParOf" srcId="{F31B7103-6E88-4DB9-9888-CB9E0B3FEEF8}" destId="{F5A5022A-2B1C-4F3B-B289-BC099E9CE92F}" srcOrd="2" destOrd="0" presId="urn:microsoft.com/office/officeart/2008/layout/VerticalCurvedList"/>
    <dgm:cxn modelId="{A87D8580-5E68-424F-9B54-739F304B0C6E}" type="presParOf" srcId="{F31B7103-6E88-4DB9-9888-CB9E0B3FEEF8}" destId="{F16BA6F4-95DE-4E28-BF94-6459A70C4A6D}" srcOrd="3" destOrd="0" presId="urn:microsoft.com/office/officeart/2008/layout/VerticalCurvedList"/>
    <dgm:cxn modelId="{392112C6-F6C2-4FA9-B42C-A2CADE434EF4}" type="presParOf" srcId="{96773A7D-3367-4F53-A2D2-EA5770AFFDB3}" destId="{F036299F-AF4D-4DAF-ABF5-87E8CC3FEF1B}" srcOrd="1" destOrd="0" presId="urn:microsoft.com/office/officeart/2008/layout/VerticalCurvedList"/>
    <dgm:cxn modelId="{6EA20A1D-FA8B-4853-BD7D-5697AAC41488}" type="presParOf" srcId="{96773A7D-3367-4F53-A2D2-EA5770AFFDB3}" destId="{40B95986-31F6-48A6-A8D8-D04AC3BEDA92}" srcOrd="2" destOrd="0" presId="urn:microsoft.com/office/officeart/2008/layout/VerticalCurvedList"/>
    <dgm:cxn modelId="{46631EE8-D323-48F8-86DA-479FB3FBB222}" type="presParOf" srcId="{40B95986-31F6-48A6-A8D8-D04AC3BEDA92}" destId="{112F553D-60C2-4CC4-948D-0369F51C4DB0}" srcOrd="0" destOrd="0" presId="urn:microsoft.com/office/officeart/2008/layout/VerticalCurvedList"/>
    <dgm:cxn modelId="{416787C6-E053-47C9-B430-AF19B2D7F72E}" type="presParOf" srcId="{96773A7D-3367-4F53-A2D2-EA5770AFFDB3}" destId="{A1781B13-DE10-4169-ABDE-0384026A6B34}" srcOrd="3" destOrd="0" presId="urn:microsoft.com/office/officeart/2008/layout/VerticalCurvedList"/>
    <dgm:cxn modelId="{0E7E7CBF-B92A-4EC2-87B4-2EB8B7BFCB6C}" type="presParOf" srcId="{96773A7D-3367-4F53-A2D2-EA5770AFFDB3}" destId="{65CD74A9-3E7B-49D7-95DD-EB8B72D6CA84}" srcOrd="4" destOrd="0" presId="urn:microsoft.com/office/officeart/2008/layout/VerticalCurvedList"/>
    <dgm:cxn modelId="{8168F9CE-CEE6-4F1D-A8B0-AAFA810B5684}" type="presParOf" srcId="{65CD74A9-3E7B-49D7-95DD-EB8B72D6CA84}" destId="{2741B69B-255D-4143-BECE-5BD9035A4FC6}" srcOrd="0" destOrd="0" presId="urn:microsoft.com/office/officeart/2008/layout/VerticalCurvedList"/>
    <dgm:cxn modelId="{A73EDE9E-4567-4A70-9C47-6BDE762D3E00}" type="presParOf" srcId="{96773A7D-3367-4F53-A2D2-EA5770AFFDB3}" destId="{7DCEBD2C-792F-484E-9C96-926E03F540ED}" srcOrd="5" destOrd="0" presId="urn:microsoft.com/office/officeart/2008/layout/VerticalCurvedList"/>
    <dgm:cxn modelId="{DFCDC608-259B-40C4-BF9B-608B5DB8444B}" type="presParOf" srcId="{96773A7D-3367-4F53-A2D2-EA5770AFFDB3}" destId="{8E391AE5-35EA-4A7F-ACFF-6E662A0BD046}" srcOrd="6" destOrd="0" presId="urn:microsoft.com/office/officeart/2008/layout/VerticalCurvedList"/>
    <dgm:cxn modelId="{D061B151-39D7-4268-BB45-888E0DB0B4F6}" type="presParOf" srcId="{8E391AE5-35EA-4A7F-ACFF-6E662A0BD046}" destId="{EB133F34-59A3-4639-B813-3EF5396EC28B}" srcOrd="0" destOrd="0" presId="urn:microsoft.com/office/officeart/2008/layout/VerticalCurvedList"/>
    <dgm:cxn modelId="{D8A926D5-041A-4D89-B99E-315D969F4407}" type="presParOf" srcId="{96773A7D-3367-4F53-A2D2-EA5770AFFDB3}" destId="{88F378EC-C3F8-47CD-AEFF-49BA634320FB}" srcOrd="7" destOrd="0" presId="urn:microsoft.com/office/officeart/2008/layout/VerticalCurvedList"/>
    <dgm:cxn modelId="{309E3DB9-9233-4B03-9E61-0B737183454F}" type="presParOf" srcId="{96773A7D-3367-4F53-A2D2-EA5770AFFDB3}" destId="{0C1D6B2A-9239-4220-B9D4-EF24FF044C0E}" srcOrd="8" destOrd="0" presId="urn:microsoft.com/office/officeart/2008/layout/VerticalCurvedList"/>
    <dgm:cxn modelId="{0EBAA521-2EAE-4414-A88B-3F1F84B76F0A}" type="presParOf" srcId="{0C1D6B2A-9239-4220-B9D4-EF24FF044C0E}" destId="{A6FEC19F-0F90-4EC7-BB21-E0ADFEFFA617}" srcOrd="0" destOrd="0" presId="urn:microsoft.com/office/officeart/2008/layout/VerticalCurvedList"/>
    <dgm:cxn modelId="{3CB445AB-76A7-49D2-B67C-D130A6B8CB9F}" type="presParOf" srcId="{96773A7D-3367-4F53-A2D2-EA5770AFFDB3}" destId="{CAE44C5F-81A1-4D30-8D3F-2E663ECAC700}" srcOrd="9" destOrd="0" presId="urn:microsoft.com/office/officeart/2008/layout/VerticalCurvedList"/>
    <dgm:cxn modelId="{80F8FE84-69B4-4D79-9DAC-22F7EA26EB7E}" type="presParOf" srcId="{96773A7D-3367-4F53-A2D2-EA5770AFFDB3}" destId="{053E2699-E7D5-4B6C-A824-2ED732C32228}" srcOrd="10" destOrd="0" presId="urn:microsoft.com/office/officeart/2008/layout/VerticalCurvedList"/>
    <dgm:cxn modelId="{8856222E-1E8A-4E80-84D1-0053A26058B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VY_32_INOVACE_Naši mazlíčci - KOČKA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Odkrývání</a:t>
            </a:r>
            <a:r>
              <a:rPr lang="cs-CZ" baseline="0" dirty="0" smtClean="0"/>
              <a:t> po řadách, nebo prostě jen klikáním.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8075" y="40767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B43F79-DC7E-4163-95CC-64B7354688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05361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11" Type="http://schemas.openxmlformats.org/officeDocument/2006/relationships/image" Target="../media/image17.wmf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wmf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w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13" Type="http://schemas.openxmlformats.org/officeDocument/2006/relationships/image" Target="../media/image52.jpeg"/><Relationship Id="rId3" Type="http://schemas.openxmlformats.org/officeDocument/2006/relationships/hyperlink" Target="http://www.videoworldonline.eu/video/gFR5GRuQAnQ/male-kote-spalo-v-botee299a5e299a5e299a5(kety)e299a5e299a5e299a5.html" TargetMode="External"/><Relationship Id="rId7" Type="http://schemas.openxmlformats.org/officeDocument/2006/relationships/image" Target="../media/image49.jpeg"/><Relationship Id="rId12" Type="http://schemas.openxmlformats.org/officeDocument/2006/relationships/image" Target="../media/image43.wmf"/><Relationship Id="rId1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11" Type="http://schemas.openxmlformats.org/officeDocument/2006/relationships/image" Target="../media/image42.png"/><Relationship Id="rId5" Type="http://schemas.openxmlformats.org/officeDocument/2006/relationships/hyperlink" Target="http://www.videoworldonline.eu/video/Q9Po6mi8HUI/1-kocici-cmaraniavi.html" TargetMode="External"/><Relationship Id="rId15" Type="http://schemas.openxmlformats.org/officeDocument/2006/relationships/image" Target="../media/image40.jpeg"/><Relationship Id="rId10" Type="http://schemas.openxmlformats.org/officeDocument/2006/relationships/image" Target="../media/image14.png"/><Relationship Id="rId4" Type="http://schemas.openxmlformats.org/officeDocument/2006/relationships/hyperlink" Target="http://www.videoworldonline.eu/video/EPcaw-qY-fY/jak-kotatka-zavadela-elektrinu.html" TargetMode="External"/><Relationship Id="rId9" Type="http://schemas.openxmlformats.org/officeDocument/2006/relationships/image" Target="../media/image51.jpeg"/><Relationship Id="rId14" Type="http://schemas.openxmlformats.org/officeDocument/2006/relationships/image" Target="../media/image53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2496956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1345064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568952" cy="5013176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Popis Materiál slouží k procvičení a prohloubení učiva Prvouky s využitím mezipředmětových vztahů – </a:t>
            </a:r>
            <a:r>
              <a:rPr lang="cs-CZ" sz="1800" dirty="0" smtClean="0"/>
              <a:t>ČJ – abeceda, slova protikladná, slova s citovým zabarvením, přímá řeč, MA – slovní úlohy, závorky, pravolevá orientace . 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Snímek </a:t>
            </a:r>
            <a:r>
              <a:rPr lang="cs-CZ" sz="1800" dirty="0"/>
              <a:t>č. 3, </a:t>
            </a:r>
            <a:r>
              <a:rPr lang="cs-CZ" sz="1800" dirty="0" smtClean="0"/>
              <a:t>4, 5, 6, 13,15, 16, 18, 29, 30 je </a:t>
            </a:r>
            <a:r>
              <a:rPr lang="cs-CZ" sz="1800" dirty="0"/>
              <a:t>výkladový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Snímek č. 7, 8, 11, 12 – ČJ – abeceda</a:t>
            </a:r>
          </a:p>
          <a:p>
            <a:pPr marL="301943" lvl="1" indent="0">
              <a:buNone/>
            </a:pPr>
            <a:r>
              <a:rPr lang="cs-CZ" sz="1800" dirty="0" smtClean="0"/>
              <a:t>Snímek č. 9, 10, 14 - MA – slovní úlohy</a:t>
            </a:r>
          </a:p>
          <a:p>
            <a:pPr marL="301943" lvl="1" indent="0">
              <a:buNone/>
            </a:pPr>
            <a:r>
              <a:rPr lang="cs-CZ" sz="1800" dirty="0" smtClean="0"/>
              <a:t>Snímek č. 17 – ČJ – slova s citovým zabarvením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Snímek č. 19 až 22, 31 </a:t>
            </a:r>
            <a:r>
              <a:rPr lang="cs-CZ" sz="1800" dirty="0"/>
              <a:t>je opakovací kvíz. Kliknutím do správné odpovědi se objeví </a:t>
            </a:r>
            <a:r>
              <a:rPr lang="cs-CZ" sz="1800" dirty="0" err="1"/>
              <a:t>smajlík</a:t>
            </a:r>
            <a:r>
              <a:rPr lang="cs-CZ" sz="1800" dirty="0" smtClean="0"/>
              <a:t>.</a:t>
            </a:r>
          </a:p>
          <a:p>
            <a:pPr marL="301943" lvl="1" indent="0">
              <a:buNone/>
            </a:pPr>
            <a:r>
              <a:rPr lang="cs-CZ" sz="1800" dirty="0" smtClean="0"/>
              <a:t>Snímek č. 23 až 28 - ČJ – slova </a:t>
            </a:r>
            <a:r>
              <a:rPr lang="cs-CZ" sz="1800" dirty="0" smtClean="0"/>
              <a:t>protikladná</a:t>
            </a:r>
          </a:p>
          <a:p>
            <a:pPr marL="301943" lvl="1" indent="0">
              <a:buNone/>
            </a:pPr>
            <a:r>
              <a:rPr lang="cs-CZ" sz="1800" dirty="0" smtClean="0"/>
              <a:t>Snímek č. 32 – pod obrázky je vložen odkaz na písničku a dvě pohádky.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Materiál </a:t>
            </a:r>
            <a:r>
              <a:rPr lang="cs-CZ" sz="1800" dirty="0"/>
              <a:t>obsahuje  </a:t>
            </a:r>
            <a:r>
              <a:rPr lang="cs-CZ" sz="1800" dirty="0" smtClean="0"/>
              <a:t>33 </a:t>
            </a:r>
            <a:r>
              <a:rPr lang="cs-CZ" sz="1800" dirty="0"/>
              <a:t>stránek a</a:t>
            </a:r>
            <a:r>
              <a:rPr lang="cs-CZ" sz="1800" b="1" dirty="0"/>
              <a:t> </a:t>
            </a:r>
            <a:r>
              <a:rPr lang="cs-CZ" sz="1800" dirty="0"/>
              <a:t>je určen k 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598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rej\AppData\Local\Microsoft\Windows\Temporary Internet Files\Content.IE5\LTLXU7Y5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424791"/>
            <a:ext cx="4139952" cy="3007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Tak to jsem já – domácí mazlíček.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996952"/>
            <a:ext cx="460851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Ahoj.</a:t>
            </a:r>
          </a:p>
          <a:p>
            <a:endParaRPr lang="cs-CZ" sz="2800" dirty="0" smtClean="0"/>
          </a:p>
          <a:p>
            <a:r>
              <a:rPr lang="cs-CZ" sz="2800" dirty="0"/>
              <a:t>J</a:t>
            </a:r>
            <a:r>
              <a:rPr lang="cs-CZ" sz="2800" dirty="0" smtClean="0"/>
              <a:t>sem kočička Micka. </a:t>
            </a:r>
          </a:p>
          <a:p>
            <a:endParaRPr lang="cs-CZ" sz="2800" dirty="0" smtClean="0"/>
          </a:p>
          <a:p>
            <a:r>
              <a:rPr lang="cs-CZ" sz="2800" dirty="0" smtClean="0"/>
              <a:t>Jméno mi dala moje holčička. </a:t>
            </a:r>
            <a:endParaRPr lang="cs-CZ" sz="2800" dirty="0"/>
          </a:p>
          <a:p>
            <a:endParaRPr lang="cs-CZ" sz="2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5277389" y="2441485"/>
            <a:ext cx="3019486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Takhle vypadám:</a:t>
            </a:r>
          </a:p>
        </p:txBody>
      </p:sp>
    </p:spTree>
    <p:extLst>
      <p:ext uri="{BB962C8B-B14F-4D97-AF65-F5344CB8AC3E}">
        <p14:creationId xmlns:p14="http://schemas.microsoft.com/office/powerpoint/2010/main" val="21954083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Bydlím u Haničky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3549" y="2265894"/>
            <a:ext cx="460851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Tohle je moje nejlepší kamarádka.</a:t>
            </a:r>
          </a:p>
          <a:p>
            <a:endParaRPr lang="cs-CZ" sz="2800" dirty="0" smtClean="0"/>
          </a:p>
          <a:p>
            <a:r>
              <a:rPr lang="cs-CZ" sz="2400" dirty="0" smtClean="0"/>
              <a:t>Jmenuje se Hanička. </a:t>
            </a:r>
          </a:p>
          <a:p>
            <a:endParaRPr lang="cs-CZ" sz="2800" dirty="0" smtClean="0"/>
          </a:p>
          <a:p>
            <a:r>
              <a:rPr lang="cs-CZ" sz="2400" dirty="0" smtClean="0"/>
              <a:t>Mám ji moc ráda, protože se se mnou pořád mazlí a říká mi: „Ty můj mazlíčku!“</a:t>
            </a:r>
          </a:p>
          <a:p>
            <a:endParaRPr lang="cs-CZ" sz="2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5652120" y="2420888"/>
            <a:ext cx="3304677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Tohle je Hanička: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43549" y="5326134"/>
            <a:ext cx="5741333" cy="935177"/>
          </a:xfrm>
          <a:prstGeom prst="rect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Asi proto se domácím zvířatům, která lidé chovají pro radost, říká </a:t>
            </a:r>
            <a:r>
              <a:rPr lang="cs-CZ" sz="2400" u="sng" dirty="0" smtClean="0">
                <a:solidFill>
                  <a:schemeClr val="tx1"/>
                </a:solidFill>
              </a:rPr>
              <a:t>domácí mazlíčci </a:t>
            </a:r>
            <a:r>
              <a:rPr lang="cs-CZ" sz="2400" dirty="0" smtClean="0">
                <a:solidFill>
                  <a:schemeClr val="tx1"/>
                </a:solidFill>
                <a:sym typeface="Wingdings" pitchFamily="2" charset="2"/>
              </a:rPr>
              <a:t>. 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C:\Users\rej\AppData\Local\Microsoft\Windows\Temporary Internet Files\Content.IE5\RRJ1QXWS\MP9004482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468" y="3365705"/>
            <a:ext cx="2255980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7673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Když jsem se narodila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3549" y="2265894"/>
            <a:ext cx="504853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jsem se narodila, byla jsem úplně maličká. </a:t>
            </a:r>
          </a:p>
          <a:p>
            <a:endParaRPr lang="cs-CZ" sz="28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ála jsem od maminky mlíčko a měla jsem na těle chloupky. </a:t>
            </a:r>
          </a:p>
          <a:p>
            <a:endParaRPr lang="cs-CZ" sz="2400" dirty="0"/>
          </a:p>
          <a:p>
            <a:r>
              <a:rPr lang="cs-CZ" sz="2400" dirty="0" smtClean="0"/>
              <a:t>„To je srst“, říkala Hanička.</a:t>
            </a:r>
          </a:p>
          <a:p>
            <a:endParaRPr lang="cs-CZ" sz="2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4932040" y="2492896"/>
            <a:ext cx="3938881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(Já jsem v bedýnce uprostřed.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)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3549" y="5497548"/>
            <a:ext cx="5218969" cy="93517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Teď už jsem velká a vím, že jsem </a:t>
            </a:r>
            <a:r>
              <a:rPr lang="cs-CZ" sz="2400" b="1" dirty="0" smtClean="0">
                <a:solidFill>
                  <a:schemeClr val="tx1"/>
                </a:solidFill>
              </a:rPr>
              <a:t>savec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3075" name="Picture 3" descr="C:\Users\rej\AppData\Local\Microsoft\Windows\Temporary Internet Files\Content.IE5\RRJ1QXWS\MC900281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219" y="3576148"/>
            <a:ext cx="2030994" cy="249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6728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Moje rodina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0667" y="2924944"/>
            <a:ext cx="86489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Nejdříve jsem pořád jen běhala za maminkou </a:t>
            </a:r>
            <a:r>
              <a:rPr lang="cs-CZ" sz="2400" b="1" dirty="0" smtClean="0"/>
              <a:t>kočkou</a:t>
            </a:r>
            <a:r>
              <a:rPr lang="cs-CZ" sz="2400" dirty="0" smtClean="0"/>
              <a:t> a za tatínkem </a:t>
            </a:r>
            <a:r>
              <a:rPr lang="cs-CZ" sz="2400" b="1" dirty="0" smtClean="0"/>
              <a:t>kocourem</a:t>
            </a:r>
            <a:r>
              <a:rPr lang="cs-CZ" sz="2400" dirty="0" smtClean="0"/>
              <a:t> a učila jsem se všechno od nich.</a:t>
            </a:r>
          </a:p>
          <a:p>
            <a:endParaRPr lang="cs-CZ" sz="2400" dirty="0" smtClean="0"/>
          </a:p>
          <a:p>
            <a:r>
              <a:rPr lang="cs-CZ" sz="2400" dirty="0" smtClean="0"/>
              <a:t>Já jsem zatím </a:t>
            </a:r>
            <a:r>
              <a:rPr lang="cs-CZ" sz="2400" b="1" dirty="0" smtClean="0"/>
              <a:t>kotě.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26416" y="5800244"/>
            <a:ext cx="7705893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Moje kočičí rodina:  </a:t>
            </a:r>
            <a:r>
              <a:rPr lang="cs-CZ" sz="2800" b="1" dirty="0" smtClean="0">
                <a:solidFill>
                  <a:schemeClr val="tx1"/>
                </a:solidFill>
              </a:rPr>
              <a:t>KOCOUR – KOČKA - KOTĚ</a:t>
            </a:r>
          </a:p>
        </p:txBody>
      </p:sp>
      <p:pic>
        <p:nvPicPr>
          <p:cNvPr id="4098" name="Picture 2" descr="C:\Users\rej\AppData\Local\Microsoft\Windows\Temporary Internet Files\Content.IE5\I414ARDB\MC900332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666" y="3925882"/>
            <a:ext cx="2086478" cy="171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ej\AppData\Local\Microsoft\Windows\Temporary Internet Files\Content.IE5\RRJ1QXWS\MP90044486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957" y="3573017"/>
            <a:ext cx="1697641" cy="222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76146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308" y="338328"/>
            <a:ext cx="8579296" cy="918537"/>
          </a:xfrm>
        </p:spPr>
        <p:txBody>
          <a:bodyPr>
            <a:normAutofit/>
          </a:bodyPr>
          <a:lstStyle/>
          <a:p>
            <a:r>
              <a:rPr lang="cs-CZ" dirty="0" smtClean="0"/>
              <a:t>Mám deset kamarádů. Jmenují se: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135748" y="3712617"/>
            <a:ext cx="1685394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Sněhurka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778810" y="3712618"/>
            <a:ext cx="1577473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Mourek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6140" y="3696866"/>
            <a:ext cx="1656184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Bela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450528" y="3716537"/>
            <a:ext cx="14092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Čertík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277377" y="3688290"/>
            <a:ext cx="156242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Princezna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28850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Elza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1829402" y="5974558"/>
            <a:ext cx="1543920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Spáč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627142" y="5974559"/>
            <a:ext cx="154403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Valentýna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685580" y="6020588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Otakárek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376516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Ouško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5122" name="Picture 2" descr="C:\Users\rej\AppData\Local\Microsoft\Windows\Temporary Internet Files\Content.IE5\UVFRFD43\MP900444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70" y="2060848"/>
            <a:ext cx="10976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ej\AppData\Local\Microsoft\Windows\Temporary Internet Files\Content.IE5\LTLXU7Y5\MP9004448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056" y="2060848"/>
            <a:ext cx="10976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ej\AppData\Local\Microsoft\Windows\Temporary Internet Files\Content.IE5\RRJ1QXWS\MP9002622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55" y="4602328"/>
            <a:ext cx="1197999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rej\AppData\Local\Microsoft\Windows\Temporary Internet Files\Content.IE5\LTLXU7Y5\MP9004007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140" y="4602328"/>
            <a:ext cx="178269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rej\AppData\Local\Microsoft\Windows\Temporary Internet Files\Content.IE5\I414ARDB\MP9004073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047" y="4602328"/>
            <a:ext cx="1485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rej\AppData\Local\Microsoft\Windows\Temporary Internet Files\Content.IE5\RRJ1QXWS\MP9004024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711" y="4602328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rej\AppData\Local\Microsoft\Windows\Temporary Internet Files\Content.IE5\UVFRFD43\MC90043625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828" y="2060848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rej\AppData\Local\Microsoft\Windows\Temporary Internet Files\Content.IE5\LTLXU7Y5\MC9004258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316" y="2060848"/>
            <a:ext cx="14126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rej\AppData\Local\Microsoft\Windows\Temporary Internet Files\Content.IE5\RRJ1QXWS\MP90040701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926" y="4602328"/>
            <a:ext cx="178269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rej\AppData\Local\Microsoft\Windows\Temporary Internet Files\Content.IE5\LTLXU7Y5\MC90041164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142" y="2060848"/>
            <a:ext cx="12512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327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61" grpId="0"/>
      <p:bldP spid="62" grpId="0"/>
      <p:bldP spid="63" grpId="0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8833" y="2466161"/>
            <a:ext cx="8146336" cy="4146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Umíte nás seřadit podle abecedy?</a:t>
            </a:r>
            <a:endParaRPr lang="cs-CZ" dirty="0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193392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475299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757206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911485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193392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372201" y="6081846"/>
            <a:ext cx="1806436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Princezna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53981" y="5329817"/>
            <a:ext cx="1618020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Mourek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83568" y="5329817"/>
            <a:ext cx="1728192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Sněhurka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95536" y="6081847"/>
            <a:ext cx="1368152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Elza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091741" y="6081847"/>
            <a:ext cx="1760179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Spáč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184617" y="5329817"/>
            <a:ext cx="1421186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Bela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475299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757206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911485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66264" y="6105845"/>
            <a:ext cx="1717903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Otakárek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275419" y="5308959"/>
            <a:ext cx="1421186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Čertík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5741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2.31214E-6 C 0.00451 -0.00925 0.01197 -0.01318 0.01909 -0.01873 C 0.02343 -0.0222 0.03159 -0.03029 0.03159 -0.03029 C 0.04288 -0.05295 0.06163 -0.06913 0.07708 -0.08648 C 0.08749 -0.09827 0.11458 -0.1311 0.12795 -0.14705 C 0.1394 -0.16069 0.14583 -0.1674 0.15607 -0.1822 C 0.1592 -0.18659 0.16215 -0.19145 0.16492 -0.1963 C 0.16735 -0.20069 0.17187 -0.21017 0.17187 -0.21017 C 0.13906 -0.25387 0.08541 -0.27491 0.04027 -0.28023 C 0.03367 -0.28093 0.02742 -0.28162 0.02083 -0.28254 C 0.00503 -0.28486 -0.02657 -0.28971 -0.02657 -0.28971 C -0.04532 -0.28809 -0.06407 -0.28832 -0.08265 -0.28509 C -0.08751 -0.28416 -0.09237 -0.28116 -0.09671 -0.27792 C -0.10157 -0.27422 -0.11077 -0.26405 -0.11077 -0.26405 C -0.14445 -0.26474 -0.17848 -0.26358 -0.21233 -0.26636 C -0.23421 -0.26821 -0.25556 -0.27561 -0.27726 -0.27792 C -0.30886 -0.27561 -0.3349 -0.28763 -0.35626 -0.25919 C -0.38108 -0.25989 -0.44827 -0.24902 -0.48612 -0.26867 C -0.49167 -0.27607 -0.49792 -0.28416 -0.50539 -0.2874 C -0.50712 -0.28971 -0.50851 -0.29249 -0.5106 -0.29434 C -0.51372 -0.29711 -0.51789 -0.29526 -0.51945 -0.30127 C -0.52015 -0.30428 -0.51945 -0.30752 -0.51945 -0.31075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-0.03376 C 0.02223 -0.03191 0.02605 -0.03515 0.0408 -0.0222 C 0.04879 -0.00602 0.04636 -0.01341 0.04948 -0.00116 C 0.04827 0.00115 0.04636 0.00323 0.04601 0.00601 C 0.04514 0.01364 0.0573 0.03352 0.06007 0.04092 C 0.06164 0.05202 0.06268 0.06312 0.06528 0.07375 C 0.0658 0.08069 0.06702 0.08763 0.06702 0.09479 C 0.06702 0.10104 0.06441 0.10728 0.06528 0.11329 C 0.0658 0.11653 0.0691 0.11768 0.07066 0.12046 C 0.07622 0.12994 0.08004 0.13942 0.08282 0.15075 C 0.0816 0.17179 0.0823 0.19306 0.07934 0.21387 C 0.07848 0.22011 0.06667 0.2319 0.06355 0.23491 C 0.05382 0.24439 0.04358 0.2578 0.03195 0.26289 C 0.02518 0.26589 0.00035 0.27121 -0.00486 0.27237 C -0.04166 0.27144 -0.07864 0.27375 -0.11545 0.26982 C -0.13159 0.2682 -0.14652 0.25734 -0.16267 0.25595 C -0.17152 0.25526 -0.1802 0.25433 -0.18906 0.25364 C -0.2118 0.25526 -0.23489 0.2541 -0.25746 0.25826 C -0.27222 0.26104 -0.28211 0.27861 -0.296 0.28393 C -0.30191 0.28624 -0.31857 0.28994 -0.32586 0.29086 C -0.33941 0.29271 -0.36632 0.29572 -0.36632 0.29572 C -0.39548 0.2941 -0.42482 0.29341 -0.45399 0.29086 C -0.496 0.28693 -0.53628 0.27283 -0.57847 0.26982 C -0.61458 0.26127 -0.61007 0.26057 -0.63993 0.25826 C -0.66336 0.25641 -0.71007 0.25364 -0.71007 0.25364 C -0.71354 0.2504 -0.71701 0.24693 -0.72066 0.24416 C -0.72691 0.2393 -0.73385 0.2356 -0.73993 0.23028 C -0.79618 0.1808 -0.80225 0.17248 -0.85399 0.11329 C -0.87534 0.08878 -0.8901 0.06543 -0.89965 0.02936 C -0.89895 0.0215 -0.9 0.01317 -0.89774 0.00601 C -0.89531 -0.00162 -0.88819 -0.00463 -0.88385 -0.01041 C -0.89496 -0.03076 -0.89045 -0.06706 -0.87673 -0.08532 C -0.85763 -0.11076 -0.83489 -0.12948 -0.81354 -0.15076 C -0.79826 -0.16602 -0.78437 -0.18128 -0.76805 -0.19515 C -0.76198 -0.20047 -0.76684 -0.20162 -0.75746 -0.2044 C -0.75225 -0.20602 -0.74687 -0.20602 -0.74166 -0.20671 C -0.73871 -0.20833 -0.73593 -0.21018 -0.73298 -0.21133 C -0.72829 -0.21318 -0.71892 -0.21596 -0.71892 -0.21596 C -0.7092 -0.22266 -0.69861 -0.22729 -0.68906 -0.23469 C -0.65277 -0.26289 -0.70156 -0.22683 -0.66979 -0.25341 C -0.66111 -0.26081 -0.65208 -0.26683 -0.6434 -0.27446 C -0.63593 -0.28116 -0.62638 -0.2911 -0.61718 -0.29318 C -0.60902 -0.29503 -0.60069 -0.2948 -0.59253 -0.2955 C -0.57916 -0.29989 -0.56579 -0.30382 -0.55225 -0.30729 C -0.5493 -0.30798 -0.54635 -0.30891 -0.5434 -0.3096 C -0.53975 -0.31052 -0.53298 -0.31422 -0.53298 -0.31422 C -0.52517 -0.31076 -0.5184 -0.30729 -0.51007 -0.30729 " pathEditMode="relative" ptsTypes="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1 -0.03792 C -0.02084 -0.0407 -0.03698 -0.04509 -0.05191 -0.06128 C -0.05573 -0.06544 -0.05816 -0.07145 -0.06216 -0.07538 C -0.07171 -0.08555 -0.0823 -0.09388 -0.09184 -0.10336 C -0.11945 -0.12995 -0.14827 -0.1607 -0.16737 -0.19908 C -0.19202 -0.24856 -0.20921 -0.31931 -0.21997 -0.37665 C -0.22171 -0.4044 -0.22448 -0.43815 -0.21823 -0.46544 C -0.21754 -0.46867 -0.21459 -0.47006 -0.21303 -0.4726 C -0.19723 -0.50058 -0.18542 -0.51191 -0.16216 -0.53318 C -0.13542 -0.55769 -0.104 -0.57133 -0.07431 -0.58937 C -0.05157 -0.60347 -0.02969 -0.62197 -0.00591 -0.63376 C 0.00868 -0.64116 0.07343 -0.66891 0.10104 -0.67353 C 0.1184 -0.6763 0.15364 -0.67815 0.15364 -0.67792 C 0.21197 -0.67723 0.27066 -0.68023 0.32916 -0.67353 C 0.37552 -0.66821 0.42013 -0.6548 0.46597 -0.64301 C 0.49548 -0.63538 0.48159 -0.64232 0.50989 -0.63145 C 0.52482 -0.62567 0.54218 -0.62081 0.55555 -0.6081 C 0.56232 -0.60162 0.58142 -0.57226 0.59062 -0.56833 C 0.59496 -0.55677 0.60121 -0.55168 0.60816 -0.54266 C 0.61406 -0.52232 0.6217 -0.50312 0.62569 -0.48185 C 0.62517 -0.4763 0.62482 -0.46312 0.62222 -0.45619 C 0.61875 -0.44694 0.61284 -0.44671 0.60625 -0.44208 C 0.59635 -0.43469 0.58958 -0.43075 0.57829 -0.42821 C 0.55399 -0.41642 0.5335 -0.41781 0.50642 -0.41642 C 0.5 -0.41919 0.50104 -0.41619 0.50104 -0.42336 " pathEditMode="relative" rAng="0" ptsTypes="ffffffffffffffffffffffffA">
                                      <p:cBhvr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13" y="-32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9 -0.0222 C -0.00174 0.01179 0.00521 -0.00139 0.03611 -0.00347 C 0.04722 -0.00601 0.05364 -0.00855 0.06597 -0.00347 C 0.07083 -0.00139 0.07101 0.00856 0.07482 0.01295 C 0.07951 0.01827 0.08854 0.02335 0.0941 0.02682 C 0.10312 0.03931 0.11198 0.04856 0.12396 0.05503 C 0.13368 0.06798 0.12378 0.05734 0.13785 0.06428 C 0.14149 0.06613 0.14479 0.06913 0.14844 0.07122 C 0.15087 0.0726 0.15295 0.07445 0.15538 0.07584 C 0.15885 0.07769 0.16597 0.08069 0.16597 0.08093 C 0.1783 0.08 0.19045 0.07977 0.20278 0.07838 C 0.21805 0.07676 0.23125 0.06451 0.2467 0.06197 C 0.29028 0.0548 0.33455 0.05202 0.3783 0.04786 C 0.42187 0.03908 0.46597 0.04208 0.50989 0.03861 C 0.5217 0.03075 0.53524 0.0289 0.5467 0.01989 C 0.57292 -0.00069 0.61007 -0.02821 0.63437 -0.0548 C 0.6684 -0.09225 0.6901 -0.13873 0.70451 -0.19283 C 0.70851 -0.24694 0.70069 -0.29873 0.6941 -0.35168 C 0.6934 -0.35722 0.68489 -0.35907 0.68177 -0.36092 C 0.66319 -0.37202 0.64618 -0.38266 0.62569 -0.38659 C 0.61458 -0.38867 0.59236 -0.39144 0.59236 -0.39121 C 0.57656 -0.39052 0.56059 -0.39237 0.54496 -0.3889 C 0.54201 -0.38821 0.54219 -0.38127 0.53958 -0.37965 C 0.53524 -0.37711 0.53038 -0.37803 0.52569 -0.37734 C 0.51059 -0.35815 0.5375 -0.39075 0.5151 -0.3704 C 0.51337 -0.36878 0.51319 -0.36509 0.51163 -0.36324 C 0.50903 -0.36023 0.50538 -0.35907 0.50278 -0.3563 C 0.48489 -0.33734 0.50243 -0.35006 0.48698 -0.33988 C 0.48646 -0.33757 0.48646 -0.3348 0.48524 -0.33295 C 0.48333 -0.32994 0.48055 -0.32855 0.4783 -0.32601 C 0.47222 -0.31907 0.46667 -0.31075 0.45903 -0.30728 C 0.45451 -0.31306 0.45607 -0.30983 0.45364 -0.31653 " pathEditMode="relative" rAng="0" ptsTypes="fffffffffff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712" y="-133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0.04254 C -0.00017 -0.03907 0.00053 -0.04254 0.00764 -0.04716 C 0.01424 -0.05156 0.02136 -0.05456 0.02865 -0.05641 C 0.04132 -0.06497 0.05521 -0.06682 0.0691 -0.07052 C 0.10191 -0.0689 0.13473 -0.06982 0.16737 -0.06589 C 0.17362 -0.0652 0.179 -0.05942 0.1849 -0.05641 C 0.20764 -0.04485 0.22865 -0.03537 0.24445 -0.00971 C 0.24618 -0.00346 0.24844 0.00255 0.24983 0.00902 C 0.25087 0.01434 0.24792 0.02266 0.25157 0.02521 C 0.2599 0.03099 0.27014 0.02821 0.27952 0.02983 C 0.31511 0.05642 0.33264 0.09295 0.34809 0.1422 C 0.35018 0.17318 0.35226 0.18313 0.34445 0.2192 C 0.33803 0.24856 0.30799 0.26405 0.28837 0.27053 C 0.25625 0.26891 0.22553 0.2659 0.19358 0.26359 C 0.13664 0.26706 0.12483 0.27584 0.07952 0.2659 C 0.0349 0.23237 -0.01354 0.20833 -0.05729 0.17249 C -0.08003 0.15399 -0.10069 0.1311 -0.12395 0.11399 C -0.12916 0.11006 -0.13489 0.10706 -0.13975 0.10243 C -0.14375 0.0985 -0.14635 0.09249 -0.15017 0.08833 C -0.16024 0.07723 -0.17118 0.07053 -0.1835 0.06498 C -0.18993 0.0622 -0.19496 0.0548 -0.20104 0.05087 C -0.21736 0.04024 -0.23229 0.02775 -0.25017 0.0229 C -0.2592 0.01411 -0.26666 0.00995 -0.27309 -0.00277 C -0.27847 -0.01341 -0.2802 -0.02612 -0.28715 -0.03537 C -0.29062 -0.04 -0.29548 -0.04277 -0.2993 -0.04716 C -0.30312 -0.05156 -0.30607 -0.05687 -0.30989 -0.06127 C -0.32083 -0.07398 -0.33211 -0.08601 -0.34322 -0.09849 C -0.35816 -0.11514 -0.371 -0.13549 -0.38715 -0.15005 C -0.40138 -0.16277 -0.42031 -0.1593 -0.43611 -0.16624 C -0.44132 -0.17086 -0.44097 -0.17156 -0.4467 -0.17341 C -0.44965 -0.17433 -0.45277 -0.17387 -0.45555 -0.17572 C -0.45677 -0.17641 -0.45677 -0.17872 -0.45729 -0.18034 " pathEditMode="relative" rAng="0" ptsTypes="fffffffffffffffffffffffffffffffA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44" y="90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6.76301E-6 C -0.01406 0.01364 -0.00972 0.02427 -0.00174 0.04439 C 0.0026 0.07398 0.02014 0.10034 0.03333 0.12392 C 0.03958 0.13502 0.04166 0.14959 0.04739 0.16115 C 0.05746 0.18127 0.07031 0.20809 0.08594 0.22196 C 0.09253 0.22774 0.1 0.23144 0.10694 0.23606 C 0.11041 0.23837 0.11371 0.24231 0.11753 0.243 C 0.13455 0.24624 0.12569 0.24462 0.14375 0.24762 C 0.1783 0.24485 0.21441 0.25017 0.24739 0.23606 C 0.25573 0.23259 0.28923 0.21132 0.29653 0.20554 C 0.325 0.18288 0.33837 0.16392 0.36493 0.13317 C 0.36805 0.1297 0.38628 0.0934 0.38941 0.08647 C 0.41076 0.03907 0.42187 -0.01203 0.44028 -0.06082 C 0.45312 -0.0948 0.44809 -0.07908 0.45607 -0.10752 C 0.45885 -0.13388 0.46441 -0.16278 0.45781 -0.18914 C 0.45642 -0.19446 0.44965 -0.19238 0.44566 -0.194 C 0.43316 -0.20463 0.42517 -0.22082 0.41232 -0.23122 C 0.35781 -0.27561 0.3033 -0.29781 0.24028 -0.30613 C 0.2151 -0.30452 0.18993 -0.30452 0.16493 -0.30128 C 0.1368 -0.29758 0.11319 -0.28209 0.08767 -0.26868 C 0.07014 -0.2733 0.05746 -0.29087 0.04375 -0.30613 C 0.03837 -0.31215 0.03073 -0.3133 0.02448 -0.31769 C 0.01771 -0.32255 0.0118 -0.32902 0.00521 -0.33411 C -0.00486 -0.34197 -0.03351 -0.36232 -0.04393 -0.36671 C -0.05226 -0.37018 -0.09896 -0.37943 -0.10538 -0.38082 C -0.13229 -0.38012 -0.2125 -0.39654 -0.23681 -0.34821 C -0.24896 -0.35168 -0.25834 -0.35423 -0.2684 -0.3644 C -0.27847 -0.37457 -0.26858 -0.37018 -0.28247 -0.3785 C -0.29288 -0.38475 -0.30469 -0.38567 -0.3158 -0.38775 C -0.34045 -0.38683 -0.36545 -0.39006 -0.38959 -0.38313 C -0.40347 -0.3792 -0.4092 -0.36047 -0.41754 -0.34821 C -0.43195 -0.32741 -0.43906 -0.3207 -0.45625 -0.30128 C -0.45886 -0.29827 -0.4592 -0.29319 -0.46146 -0.28972 C -0.46337 -0.28671 -0.46615 -0.28509 -0.4684 -0.28278 C -0.46962 -0.27954 -0.47014 -0.27584 -0.47205 -0.2733 C -0.47327 -0.27168 -0.47587 -0.27261 -0.47726 -0.27099 C -0.47882 -0.26914 -0.47952 -0.26636 -0.48073 -0.26405 C -0.48264 -0.25365 -0.48455 -0.24417 -0.48594 -0.23353 C -0.48472 -0.20902 -0.48542 -0.18498 -0.47014 -0.1681 C -0.46285 -0.16001 -0.45347 -0.14428 -0.44393 -0.14012 C -0.44045 -0.1385 -0.43334 -0.1355 -0.43334 -0.1355 C -0.4316 -0.13619 -0.42934 -0.13596 -0.42813 -0.13781 C -0.42656 -0.14035 -0.42639 -0.14729 -0.42639 -0.14729 " pathEditMode="relative" ptsTypes="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4104E-6 C -0.01076 0.00717 -0.01892 0.01735 -0.02621 0.03029 C -0.02899 0.0407 -0.03177 0.04995 -0.03333 0.06081 C -0.03281 0.07168 -0.03298 0.08278 -0.03159 0.09342 C -0.0283 0.11885 -0.01493 0.13503 -0.00347 0.15422 C -0.00017 0.16763 0.00695 0.17411 0.0158 0.17989 C 0.02014 0.1859 0.02327 0.1933 0.02813 0.19862 C 0.05556 0.22821 0.0875 0.25365 0.11233 0.2874 C 0.14479 0.33133 0.10382 0.27422 0.12986 0.31538 C 0.13316 0.32047 0.14045 0.32948 0.14045 0.32948 C 0.15903 0.32648 0.17639 0.31931 0.19479 0.31538 C 0.27431 0.29827 0.35643 0.28532 0.43681 0.27815 C 0.47778 0.27076 0.47709 0.27052 0.53681 0.26868 C 0.58177 0.27029 0.62552 0.26844 0.66841 0.2874 C 0.75 0.20417 0.85104 0.15977 0.94393 0.10289 C 0.99167 0.07376 1.06771 0.04232 1.08941 -0.03028 C 1.09306 -0.05687 1.09011 -0.08508 1.07552 -0.1052 C 1.07309 -0.11468 1.06997 -0.11606 1.0632 -0.11907 C 1.05226 -0.12994 1.04063 -0.14427 1.02813 -0.1519 C 0.99132 -0.17433 0.95973 -0.18566 0.91927 -0.18913 C 0.84966 -0.18797 0.81042 -0.19976 0.75434 -0.17526 C 0.73143 -0.18427 0.74254 -0.17965 0.72101 -0.18913 C 0.70834 -0.19468 0.6967 -0.20647 0.6842 -0.21271 C 0.66945 -0.22011 0.65226 -0.21965 0.63681 -0.22196 C 0.59827 -0.22034 0.55938 -0.22289 0.52101 -0.21734 C 0.50643 -0.21526 0.49288 -0.20508 0.48073 -0.19398 C 0.47448 -0.18843 0.4632 -0.17526 0.4632 -0.17526 C 0.44566 -0.17711 0.43438 -0.17618 0.41754 -0.17063 C 0.40365 -0.15745 0.41007 -0.16092 0.4 -0.15653 C 0.3967 -0.14982 0.39288 -0.14427 0.38941 -0.1378 C 0.38542 -0.11121 0.3908 -0.08231 0.40521 -0.06312 C 0.40886 -0.04948 0.40417 -0.0608 0.41233 -0.05364 C 0.42466 -0.04254 0.40973 -0.04924 0.42466 -0.04439 C 0.43282 -0.04554 0.44288 -0.05017 0.45087 -0.0467 C 0.45278 -0.03884 0.45348 -0.03421 0.4474 -0.03028 " pathEditMode="relative" ptsTypes="ffffffffffffffffffffffffffffffffffA">
                                      <p:cBhvr>
                                        <p:cTn id="3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62428E-6 C 0.00747 0.02913 0.02691 0.04879 0.04566 0.06543 C 0.05955 0.07769 0.07691 0.09549 0.09132 0.1052 C 0.09792 0.1096 0.10539 0.11098 0.11233 0.11445 C 0.14393 0.13017 0.1717 0.1415 0.20539 0.14728 C 0.24098 0.14497 0.27674 0.14359 0.31233 0.14012 C 0.35313 0.13619 0.39045 0.12139 0.4316 0.11908 C 0.47448 0.1096 0.51598 0.1096 0.55973 0.11908 C 0.57518 0.12994 0.60278 0.11399 0.6158 0.10983 C 0.66042 0.09596 0.6283 0.10567 0.67726 0.08648 C 0.72309 0.06844 0.76684 0.05434 0.80712 0.01873 C 0.825 0.00278 0.84028 -0.01387 0.85278 -0.03746 C 0.85591 -0.04347 0.85886 -0.04971 0.86146 -0.05618 C 0.86459 -0.06381 0.87032 -0.07954 0.87032 -0.07954 C 0.87327 -0.09503 0.87431 -0.10358 0.87552 -0.12139 C 0.85729 -0.1237 0.83438 -0.12855 0.81754 -0.1378 C 0.81164 -0.14104 0.80608 -0.1452 0.8 -0.14728 C 0.77639 -0.15537 0.75382 -0.15722 0.72986 -0.16115 C 0.7165 -0.16046 0.6816 -0.16624 0.66493 -0.15191 C 0.65382 -0.15399 0.6441 -0.15884 0.63334 -0.16347 C 0.60486 -0.16115 0.57726 -0.15584 0.54914 -0.14959 C 0.54514 -0.1415 0.54723 -0.14451 0.54393 -0.14011 " pathEditMode="relative" ptsTypes="fffffffffffffffffffffA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2" grpId="0" animBg="1"/>
      <p:bldP spid="3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Jejda, zase nám někdo chybí!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5184576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11 – 8 = 3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Ještě musí namalovat 3 kočičky.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638231" y="5642860"/>
            <a:ext cx="29979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Namaluj taky kočičku.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5776" y="2348880"/>
            <a:ext cx="5178117" cy="171337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Petr namaloval 8 kočiček. Kolik kočiček ještě musí namalovat, když nás je celkem 11?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7" name="Picture 3" descr="C:\Users\rej\AppData\Local\Microsoft\Windows\Temporary Internet Files\Content.IE5\I414ARDB\MP9004465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49210"/>
            <a:ext cx="2160240" cy="279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8405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uiExpand="1" build="p" autoUpdateAnimBg="0"/>
      <p:bldP spid="307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Jsme už všichni?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5616624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8 + 3  = 11       11 = 11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Petr už namaloval všechny kočičky.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4932040" y="5850496"/>
            <a:ext cx="390232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Seřadíme je podle abecedy.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8" y="2348880"/>
            <a:ext cx="5106108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Petr včera namaloval 8 kočiček. Dnes namaloval ještě 3 kočičky? Namaloval už všechny kočičky 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rej\AppData\Local\Microsoft\Windows\Temporary Internet Files\Content.IE5\UVFRFD43\MC9004406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994" y="2204864"/>
            <a:ext cx="1212602" cy="121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rej\AppData\Local\Microsoft\Windows\Temporary Internet Files\Content.IE5\RRJ1QXWS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999410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rej\AppData\Local\Microsoft\Windows\Temporary Internet Files\Content.IE5\UVFRFD43\MC9004300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751" y="3488842"/>
            <a:ext cx="1901825" cy="113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4888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8833" y="2468521"/>
            <a:ext cx="8146336" cy="4146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 jména kočiček </a:t>
            </a:r>
            <a:r>
              <a:rPr lang="cs-CZ" dirty="0"/>
              <a:t>podle abecedy:</a:t>
            </a: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867387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318898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770410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867387" y="3765588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7" name="Ovál 26"/>
          <p:cNvSpPr/>
          <p:nvPr/>
        </p:nvSpPr>
        <p:spPr>
          <a:xfrm>
            <a:off x="5305165" y="37655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6210362" y="6142244"/>
            <a:ext cx="1528404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Valentýna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781795" y="5478637"/>
            <a:ext cx="1368396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Otakárek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274537" y="5478637"/>
            <a:ext cx="1157681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Elza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507334" y="6125368"/>
            <a:ext cx="1534405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Spáč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216789" y="6125368"/>
            <a:ext cx="1415239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Sněhurka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499769" y="5478637"/>
            <a:ext cx="1421186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Micka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757206" y="3773948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9" name="Ovál 28"/>
          <p:cNvSpPr/>
          <p:nvPr/>
        </p:nvSpPr>
        <p:spPr>
          <a:xfrm>
            <a:off x="422478" y="4988844"/>
            <a:ext cx="408226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30" name="Ovál 29"/>
          <p:cNvSpPr/>
          <p:nvPr/>
        </p:nvSpPr>
        <p:spPr>
          <a:xfrm>
            <a:off x="415876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97511" y="6142244"/>
            <a:ext cx="1315060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Mourek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270531" y="5478637"/>
            <a:ext cx="1657559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Princezna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42342" y="6147136"/>
            <a:ext cx="1098565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Čertík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949556" y="6125367"/>
            <a:ext cx="1157681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Ouško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67278" y="5478637"/>
            <a:ext cx="1157681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Bela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415170" y="3795558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2" name="Ovál 41"/>
          <p:cNvSpPr/>
          <p:nvPr/>
        </p:nvSpPr>
        <p:spPr>
          <a:xfrm>
            <a:off x="2867387" y="5041950"/>
            <a:ext cx="408226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5360962" y="5041950"/>
            <a:ext cx="408226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859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4.04624E-6 C 0.00417 0.01734 0.01737 0.00832 0.02987 0.00694 C 0.03751 -0.00023 0.04376 -0.00763 0.05261 -0.01156 C 0.0599 -0.02173 0.07223 -0.02382 0.08074 -0.0326 C 0.09011 -0.04254 0.08473 -0.03931 0.09653 -0.04208 C 0.1007 -0.04578 0.11146 -0.05434 0.1158 -0.05595 C 0.12205 -0.05827 0.13508 -0.06081 0.13508 -0.06081 C 0.14167 -0.06428 0.15001 -0.06728 0.15608 -0.07237 C 0.16702 -0.08208 0.18247 -0.1022 0.1948 -0.10752 C 0.21094 -0.12185 0.22796 -0.13642 0.24567 -0.14705 C 0.25747 -0.15399 0.27014 -0.15792 0.28074 -0.16809 C 0.29341 -0.18035 0.2823 -0.17017 0.29653 -0.18913 C 0.33369 -0.23861 0.28004 -0.15838 0.3316 -0.23838 C 0.33959 -0.25087 0.35018 -0.26012 0.35955 -0.27098 C 0.36424 -0.27653 0.36754 -0.28393 0.37188 -0.28971 C 0.38594 -0.30844 0.39949 -0.32717 0.41233 -0.34798 C 0.42119 -0.3778 0.42032 -0.40994 0.42275 -0.44162 C 0.42379 -0.45665 0.42987 -0.48601 0.42987 -0.48601 C 0.43317 -0.52902 0.43976 -0.56971 0.44567 -0.61202 C 0.44445 -0.61364 0.44376 -0.61688 0.44202 -0.61688 C 0.43837 -0.61688 0.43525 -0.61249 0.4316 -0.61202 C 0.42049 -0.61064 0.40938 -0.60879 0.39827 -0.6074 C 0.37761 -0.60486 0.37396 -0.60578 0.35261 -0.60046 C 0.34497 -0.59861 0.33768 -0.59445 0.32987 -0.59353 C 0.30313 -0.59006 0.27605 -0.59075 0.24914 -0.58867 C 0.23508 -0.58636 0.22084 -0.58567 0.20695 -0.58173 C 0.19549 -0.5785 0.1849 -0.57156 0.17362 -0.56763 C 0.16442 -0.56439 0.15504 -0.56301 0.14567 -0.56069 C 0.12778 -0.55168 0.11094 -0.54682 0.09289 -0.53965 C 0.08716 -0.53734 0.07709 -0.52809 0.07709 -0.52809 C 0.07136 -0.51769 0.06806 -0.50682 0.06146 -0.49757 C 0.05782 -0.48439 0.05278 -0.47422 0.0474 -0.46266 C 0.04601 -0.45965 0.04549 -0.45595 0.04376 -0.45318 C 0.04185 -0.45017 0.03872 -0.44902 0.03681 -0.44624 C 0.02796 -0.43306 0.02396 -0.41642 0.01233 -0.40647 C 0.00018 -0.39607 0.01476 -0.40902 -0.00347 -0.39006 C -0.01926 -0.37364 0.00313 -0.39884 -0.01579 -0.38081 C -0.02378 -0.37318 -0.03072 -0.36324 -0.03854 -0.35515 C -0.04114 -0.35237 -0.04288 -0.34798 -0.04565 -0.34567 C -0.04826 -0.34382 -0.05156 -0.34312 -0.05433 -0.34127 " pathEditMode="relative" ptsTypes="fffffffffffffffffffffffffffffffffffffffA">
                                      <p:cBhvr>
                                        <p:cTn id="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7 -0.02104 C -0.01631 -0.01503 -0.0342 -0.02058 -0.05121 -0.02798 C -0.0552 -0.03376 -0.05937 -0.03885 -0.06336 -0.04417 C -0.06805 -0.05087 -0.075 -0.05365 -0.07916 -0.06058 C -0.08385 -0.06867 -0.09322 -0.08417 -0.09322 -0.08417 C -0.09982 -0.10729 -0.11024 -0.12717 -0.11788 -0.14937 C -0.12135 -0.16023 -0.1243 -0.1718 -0.12829 -0.1822 C -0.13177 -0.19145 -0.13888 -0.21041 -0.13888 -0.21041 C -0.14079 -0.22336 -0.14322 -0.23191 -0.1493 -0.24301 C -0.15816 -0.27723 -0.15572 -0.30035 -0.14409 -0.33388 C -0.16371 -0.37295 -0.17187 -0.42867 -0.17743 -0.47445 C -0.17916 -0.51677 -0.18211 -0.56116 -0.17569 -0.60278 C -0.17309 -0.61966 -0.15659 -0.6585 -0.14583 -0.67515 C -0.10781 -0.7348 -0.06909 -0.7637 -0.01423 -0.7896 C 0.01372 -0.80278 0.02778 -0.8111 0.05591 -0.81526 C 0.06754 -0.81457 0.07934 -0.81549 0.09098 -0.81295 C 0.10417 -0.81018 0.1165 -0.80208 0.12952 -0.79885 C 0.16164 -0.77758 0.20035 -0.75723 0.22431 -0.71954 C 0.23421 -0.70382 0.24028 -0.69064 0.24705 -0.67284 C 0.24914 -0.66752 0.24879 -0.65989 0.25244 -0.65642 C 0.25625 -0.65272 0.26181 -0.6548 0.2665 -0.65411 C 0.26945 -0.6518 0.27205 -0.64902 0.27518 -0.64717 C 0.27744 -0.64578 0.28004 -0.64625 0.28212 -0.64463 C 0.28421 -0.64301 0.28559 -0.63977 0.2875 -0.63769 C 0.29601 -0.62798 0.30504 -0.61919 0.31372 -0.60971 C 0.32014 -0.60278 0.32952 -0.58405 0.32952 -0.58382 C 0.33143 -0.57341 0.33455 -0.56417 0.33664 -0.55353 C 0.33768 -0.54891 0.33889 -0.54428 0.34011 -0.53966 C 0.34063 -0.53758 0.34184 -0.53272 0.34184 -0.53272 C 0.34132 -0.51862 0.34202 -0.50451 0.34011 -0.49064 C 0.33941 -0.48578 0.32726 -0.47145 0.32605 -0.4696 C 0.31945 -0.45966 0.31598 -0.45249 0.30678 -0.44625 C 0.30053 -0.43769 0.29254 -0.43122 0.28403 -0.42752 C 0.27691 -0.43654 0.28438 -0.42983 0.27518 -0.42983 C 0.27223 -0.42983 0.26945 -0.43145 0.2665 -0.43214 C 0.2658 -0.43515 0.26459 -0.44139 0.26459 -0.44116 " pathEditMode="relative" rAng="0" ptsTypes="fffffffffffffffffffffffffffffffffffA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30" y="-394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-0.02035 C 0.00139 -0.01018 0.00347 4.62428E-6 0.0059 0.00994 C 0.00712 0.02381 0.00781 0.03653 0.01111 0.04971 C 0.01441 0.08115 0.02986 0.10289 0.04618 0.12462 C 0.05833 0.1408 0.07222 0.15306 0.08837 0.16185 C 0.09358 0.16462 0.09913 0.16578 0.10417 0.16901 C 0.11753 0.17803 0.12465 0.19237 0.14097 0.19468 C 0.16979 0.19884 0.19809 0.20601 0.22691 0.20855 C 0.25503 0.20531 0.35799 0.19815 0.40764 0.18289 C 0.47951 0.16069 0.54757 0.12046 0.61996 0.10127 C 0.64028 0.08994 0.66146 0.08601 0.68142 0.07306 C 0.7309 0.04115 0.75469 0.01641 0.79896 -0.03191 C 0.80712 -0.04093 0.81007 -0.05596 0.81649 -0.06706 C 0.82292 -0.07839 0.83108 -0.0881 0.8375 -0.09966 C 0.84757 -0.11769 0.85469 -0.13873 0.86562 -0.15584 C 0.87205 -0.16602 0.8849 -0.18613 0.8849 -0.1859 C 0.88611 -0.19006 0.8868 -0.19422 0.88837 -0.19792 C 0.89028 -0.20278 0.89531 -0.21203 0.89531 -0.2118 C 0.88958 -0.25087 0.87465 -0.28648 0.85503 -0.317 C 0.84392 -0.33411 0.83524 -0.35469 0.8217 -0.36856 C 0.80972 -0.38081 0.79097 -0.40232 0.77604 -0.40347 C 0.76545 -0.40417 0.75503 -0.40509 0.74444 -0.40578 C 0.7066 -0.43954 0.66059 -0.45411 0.61649 -0.46659 C 0.58958 -0.4659 0.56267 -0.46636 0.53576 -0.46428 C 0.52656 -0.46359 0.51111 -0.44787 0.51111 -0.44763 C 0.49844 -0.42266 0.47049 -0.44185 0.44983 -0.43631 C 0.44062 -0.43006 0.43055 -0.42729 0.4217 -0.41989 C 0.40226 -0.40347 0.42309 -0.41596 0.40417 -0.40578 C 0.40191 -0.40116 0.39358 -0.38937 0.3901 -0.38706 C 0.38368 -0.38266 0.36215 -0.38012 0.3533 -0.37781 C 0.33941 -0.36879 0.32274 -0.37064 0.30764 -0.36856 C 0.2967 -0.36463 0.2901 -0.36301 0.2901 -0.34521 " pathEditMode="relative" rAng="0" ptsTypes="fffffffffffffffffffffffffffffffA">
                                      <p:cBhvr>
                                        <p:cTn id="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809" y="-108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90751E-6 C 0.0184 0.01641 0.05451 0.01341 0.07187 0.0141 C 0.12569 0.01595 0.17951 0.01711 0.23333 0.01873 C 0.23628 0.02034 0.23941 0.02104 0.24201 0.02335 C 0.24375 0.02497 0.2434 0.03029 0.24548 0.03029 C 0.2934 0.03098 0.34149 0.02728 0.38941 0.02566 C 0.43524 0.01271 0.48038 -0.01619 0.51389 -0.06081 C 0.52552 -0.0763 0.54305 -0.10798 0.55087 -0.12139 C 0.56909 -0.1526 0.56198 -0.13156 0.57708 -0.1681 C 0.58802 -0.19445 0.59444 -0.22451 0.60347 -0.25226 C 0.60955 -0.27099 0.61857 -0.2844 0.62621 -0.30127 C 0.6309 -0.31168 0.63628 -0.32231 0.63854 -0.33411 C 0.63993 -0.34104 0.63941 -0.3489 0.64201 -0.35515 C 0.64305 -0.35746 0.64548 -0.35815 0.64722 -0.35977 C 0.64496 -0.36902 0.64201 -0.37388 0.6368 -0.38081 C 0.63368 -0.40208 0.63732 -0.38382 0.62795 -0.40879 C 0.62587 -0.41411 0.6243 -0.41966 0.62274 -0.42521 C 0.62083 -0.43214 0.61996 -0.43954 0.61753 -0.44625 C 0.60052 -0.49133 0.56302 -0.51052 0.52795 -0.5163 C 0.49531 -0.51399 0.50034 -0.52023 0.47708 -0.50243 C 0.46337 -0.49203 0.45243 -0.47168 0.4368 -0.4696 C 0.41215 -0.46636 0.425 -0.46867 0.39826 -0.46266 C 0.38333 -0.4511 0.36788 -0.44047 0.3526 -0.42983 C 0.34635 -0.42544 0.33923 -0.42336 0.33333 -0.41827 C 0.32205 -0.40879 0.2934 -0.37989 0.27882 -0.3644 C 0.27326 -0.35862 0.26458 -0.34405 0.25607 -0.34336 C 0.2408 -0.34197 0.22569 -0.34174 0.21041 -0.34104 C 0.20538 -0.33665 0.20573 -0.33434 0.2 -0.33873 C 0.19861 -0.33989 0.19791 -0.34266 0.19635 -0.34336 C 0.19357 -0.34451 0.19062 -0.34336 0.18767 -0.34336 " pathEditMode="relative" ptsTypes="fffffffffffffffffffffffffffffA"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94798E-6 C 0.00468 0.00069 0.00954 0.00046 0.01406 0.00231 C 0.01857 0.00416 0.01805 0.01248 0.01927 0.01641 C 0.02152 0.02358 0.02552 0.03052 0.02812 0.03745 C 0.02986 0.04208 0.03177 0.0467 0.03333 0.05156 C 0.03472 0.05595 0.0368 0.06543 0.0368 0.06543 C 0.03628 0.07491 0.03628 0.08439 0.03507 0.09364 C 0.03264 0.11214 0.01996 0.1304 0.00885 0.14034 C 0.00746 0.1415 -0.00296 0.14474 -0.00348 0.14497 C -0.03334 0.14335 -0.0632 0.14289 -0.09289 0.14034 C -0.10886 0.13896 -0.12448 0.13086 -0.14046 0.12855 C -0.14914 0.12925 -0.15799 0.12832 -0.16684 0.13086 C -0.17587 0.13364 -0.18403 0.14104 -0.19289 0.14497 C -0.21094 0.16786 -0.1941 0.14867 -0.25625 0.15191 C -0.28664 0.15352 -0.31702 0.15722 -0.3474 0.16138 C -0.42674 0.15907 -0.5033 0.1526 -0.58264 0.14959 C -0.59046 0.13896 -0.59948 0.1304 -0.60695 0.1193 C -0.63108 0.08323 -0.61528 0.09665 -0.64028 0.05618 C -0.64653 0.04601 -0.65469 0.03792 -0.66146 0.02821 C -0.67987 0.00162 -0.69289 -0.02752 -0.70348 -0.06058 C -0.7066 -0.08948 -0.70643 -0.11653 -0.68594 -0.13087 C -0.68316 -0.14544 -0.68681 -0.15862 -0.68941 -0.17272 C -0.68889 -0.17827 -0.68872 -0.18382 -0.68768 -0.18914 C -0.68473 -0.20393 -0.67552 -0.21226 -0.66667 -0.21966 C -0.64254 -0.23977 -0.63039 -0.24994 -0.60174 -0.25457 C -0.58646 -0.25388 -0.57136 -0.25226 -0.55608 -0.25226 C -0.54566 -0.25226 -0.5349 -0.25596 -0.52448 -0.25457 C -0.52032 -0.25388 -0.52448 -0.24139 -0.52101 -0.23815 C -0.51858 -0.23607 -0.51528 -0.23815 -0.51233 -0.23815 " pathEditMode="relative" ptsTypes="ffffffffffffffffffffffffffffA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-0.0333 C 0.01493 -0.03284 0.04774 -0.03492 0.06319 -0.02636 C 0.08698 -0.01295 0.10712 0.00208 0.12639 0.0252 C 0.13923 0.04069 0.13142 0.03306 0.14392 0.05086 C 0.15521 0.06682 0.16736 0.08208 0.17899 0.09757 C 0.20555 0.13294 0.17413 0.1008 0.19479 0.12092 C 0.1993 0.13711 0.2033 0.15329 0.20694 0.16994 C 0.20642 0.19329 0.20712 0.21687 0.20521 0.24 C 0.20399 0.25387 0.19149 0.27514 0.1842 0.28439 C 0.15989 0.31514 0.1408 0.33803 0.10694 0.34289 C 0.05191 0.33572 -0.00122 0.3445 -0.05608 0.34751 C -0.09358 0.3452 -0.13125 0.34635 -0.1684 0.34057 C -0.1717 0.34011 -0.20156 0.32 -0.20695 0.31491 C -0.21441 0.30774 -0.22101 0.29919 -0.22813 0.29156 C -0.23038 0.28901 -0.23507 0.28439 -0.23507 0.28462 C -0.24097 0.26057 -0.23715 0.26936 -0.24393 0.25641 C -0.24445 0.2541 -0.24479 0.25156 -0.24566 0.24948 C -0.24722 0.24531 -0.24965 0.24185 -0.25087 0.23768 C -0.25382 0.22774 -0.25469 0.21317 -0.25608 0.20277 C -0.25486 0.16924 -0.25538 0.14797 -0.25087 0.1163 C -0.24757 0.09341 -0.23698 0.07237 -0.2316 0.05086 C -0.22882 0.03976 -0.22743 0.02867 -0.22101 0.02057 C -0.21997 0.01502 -0.21788 0.00971 -0.21754 0.00416 C -0.21736 0.00208 -0.2158 -0.06289 -0.21059 -0.07307 C -0.20816 -0.07769 -0.20643 -0.08278 -0.20347 -0.08694 C -0.20226 -0.08856 -0.20104 -0.08995 -0.2 -0.0918 C -0.19531 -0.09966 -0.1934 -0.10474 -0.18594 -0.10798 C -0.17813 -0.12394 -0.16858 -0.14613 -0.15434 -0.15237 C -0.15382 -0.15469 -0.15399 -0.15792 -0.15261 -0.15954 C -0.15018 -0.16232 -0.14063 -0.16185 -0.14913 -0.16185 " pathEditMode="relative" rAng="0" ptsTypes="fffffffffffffffffffffffffffffA">
                                      <p:cBhvr>
                                        <p:cTn id="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9" y="125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16185E-6 C 0.00052 0.00625 -3.61111E-6 0.01272 0.00174 0.0185 C 0.00243 0.02104 0.00539 0.02128 0.00695 0.02336 C 0.00955 0.02682 0.01129 0.03145 0.01389 0.03492 C 0.02674 0.0518 0.04306 0.0518 0.05955 0.05365 C 0.07309 0.05295 0.08664 0.05295 0.1 0.05133 C 0.11111 0.04995 0.1448 0.03145 0.14723 0.03029 C 0.16042 0.02405 0.17448 0.02035 0.18768 0.01388 C 0.23559 -0.01017 0.21025 0.00139 0.24028 -0.01872 C 0.25382 -0.02774 0.26945 -0.03213 0.28247 -0.04208 C 0.28976 -0.04763 0.29618 -0.05502 0.30348 -0.06081 C 0.3165 -0.08763 0.33473 -0.10797 0.34914 -0.13318 C 0.37292 -0.17456 0.39028 -0.21919 0.40174 -0.2689 C 0.40452 -0.29479 0.40799 -0.3045 0.40174 -0.32948 C 0.40087 -0.33271 0.39827 -0.33456 0.39636 -0.33664 C 0.39063 -0.34312 0.38473 -0.3489 0.37882 -0.35514 C 0.35747 -0.3778 0.32778 -0.38265 0.30174 -0.38566 C 0.27136 -0.38474 0.24046 -0.3889 0.21042 -0.38104 C 0.19306 -0.37641 0.17986 -0.36 0.16302 -0.35283 C 0.10816 -0.32971 0.05556 -0.3015 -0.00173 -0.28994 C -0.02465 -0.27976 -0.04826 -0.27306 -0.07204 -0.26635 C -0.08767 -0.25248 -0.10312 -0.25965 -0.12118 -0.26173 C -0.12621 -0.26404 -0.13194 -0.26381 -0.13698 -0.26635 C -0.13854 -0.26705 -0.13906 -0.27005 -0.14045 -0.27121 C -0.146 -0.27583 -0.15538 -0.27653 -0.16145 -0.27815 C -0.1802 -0.27745 -0.19878 -0.27722 -0.21753 -0.27583 C -0.22552 -0.27514 -0.2427 -0.26173 -0.25086 -0.25942 C -0.27395 -0.25294 -0.29843 -0.25526 -0.32118 -0.24554 C -0.31736 -0.24046 -0.31458 -0.23607 -0.30885 -0.23607 " pathEditMode="relative" rAng="0" ptsTypes="ffffffffffffffffffffffffffffA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40" y="-16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6.18497E-6 C 0.01024 0.00277 0.02257 0.00462 0.0316 0.01178 C 0.04184 0.01988 0.04809 0.02681 0.05972 0.03051 C 0.0849 0.03884 0.11111 0.04716 0.13681 0.05155 C 0.15643 0.05502 0.17708 0.05618 0.19653 0.0608 C 0.21979 0.06635 0.24462 0.07675 0.2684 0.07953 C 0.30052 0.08346 0.33281 0.08346 0.36493 0.08878 C 0.37049 0.0897 0.38333 0.09132 0.38941 0.09363 C 0.39479 0.09548 0.40521 0.10057 0.40521 0.10057 C 0.4224 0.08947 0.40313 0.10334 0.41754 0.08878 C 0.43872 0.06751 0.45886 0.05086 0.47014 0.01641 C 0.47396 0.00508 0.47622 -0.00301 0.48073 -0.01388 C 0.48594 -0.0266 0.48889 -0.03816 0.49306 -0.05134 C 0.49601 -0.06082 0.50347 -0.07931 0.50347 -0.07931 C 0.50729 -0.11007 0.50816 -0.11307 0.50347 -0.15423 C 0.50278 -0.15978 0.49167 -0.1792 0.49132 -0.17989 C 0.49011 -0.1822 0.48941 -0.18521 0.48768 -0.18683 C 0.48004 -0.19377 0.47083 -0.20301 0.46146 -0.20556 C 0.4533 -0.20787 0.43681 -0.21018 0.43681 -0.21018 C 0.40677 -0.20625 0.37865 -0.20024 0.34913 -0.19631 C 0.33646 -0.18891 0.32448 -0.18429 0.31233 -0.17527 C 0.30417 -0.17596 0.29583 -0.17596 0.28768 -0.17758 C 0.27309 -0.18036 0.25972 -0.19099 0.24566 -0.19631 C 0.22969 -0.20232 0.21285 -0.20741 0.19653 -0.21018 C 0.18021 -0.20949 0.16372 -0.21041 0.1474 -0.20787 C 0.13854 -0.20648 0.12934 -0.18521 0.12639 -0.17989 L 0.12639 -0.17989 C 0.10156 -0.17342 0.08056 -0.15492 0.05608 -0.14706 C 0.04323 -0.14775 0.03038 -0.14799 0.01754 -0.14937 C 0.01146 -0.15007 2.5E-6 -0.15654 2.5E-6 -0.15654 C -0.00226 -0.15585 -0.00503 -0.15631 -0.00694 -0.15423 C -0.00833 -0.15261 -0.00694 -0.14775 -0.00868 -0.14706 C -0.01319 -0.14521 -0.01232 -0.15978 -0.01232 -0.14706 " pathEditMode="relative" ptsTypes="fffffffffffffffffffffffffFffffffA">
                                      <p:cBhvr>
                                        <p:cTn id="3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5.31792E-6 C 0.02465 -0.0171 0.00885 -0.01202 0.05434 -0.00947 C 0.06962 0.00417 0.0842 0.01688 0.09479 0.03723 C 0.09861 0.04463 0.10521 0.06058 0.10521 0.06058 C 0.10868 0.07954 0.11198 0.09735 0.11406 0.11677 C 0.11372 0.14567 0.11458 0.17457 0.11233 0.20324 C 0.11215 0.20555 0.09844 0.21295 0.09479 0.2148 C 0.08212 0.22128 0.06944 0.22868 0.05608 0.23353 C 0.03854 0.24001 0.02101 0.24856 0.00347 0.25457 C -0.03924 0.26914 -0.08264 0.27469 -0.12622 0.27792 C -0.16667 0.28463 -0.20712 0.28856 -0.2474 0.29896 C -0.27066 0.29735 -0.29427 0.2985 -0.31753 0.29434 C -0.325 0.29295 -0.33125 0.28602 -0.33837 0.28255 C -0.34931 0.27746 -0.36094 0.27399 -0.3717 0.26868 C -0.39253 0.2585 -0.41198 0.2444 -0.43316 0.23584 C -0.4724 0.21989 -0.51372 0.20001 -0.54375 0.16116 C -0.54809 0.14405 -0.55087 0.12717 -0.55417 0.10983 C -0.55295 0.08417 -0.55278 0.05503 -0.53316 0.04209 C -0.52813 0.03515 -0.52813 0.03353 -0.52083 0.03029 C -0.51632 0.02821 -0.50677 0.02567 -0.50677 0.02567 C -0.50365 0.01272 -0.49167 0.00995 -0.48229 0.00694 C -0.47101 0.00324 -0.46319 -0.00231 -0.45243 -0.00716 C -0.44618 -0.00994 -0.43941 -0.01132 -0.43316 -0.0141 C -0.42552 -0.01757 -0.41701 -0.01572 -0.40885 -0.01641 C -0.40382 -0.02543 -0.40122 -0.02774 -0.39306 -0.03051 C -0.38819 -0.03468 -0.38247 -0.03907 -0.37726 -0.04208 C -0.37361 -0.04416 -0.36649 -0.0467 -0.36649 -0.0467 C -0.36597 -0.04786 -0.36024 -0.0571 -0.35764 -0.05387 C -0.34653 -0.03907 -0.3592 -0.03976 -0.35243 -0.03976 " pathEditMode="relative" ptsTypes="ffffffffffffffffffffffffffffA">
                                      <p:cBhvr>
                                        <p:cTn id="3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36994E-6 C -0.00972 0.00208 -0.01285 0.00277 -0.01927 0.01179 C -0.01979 0.0141 -0.02014 0.01665 -0.02101 0.01873 C -0.02205 0.02127 -0.02396 0.02312 -0.02466 0.02566 C -0.03021 0.04578 -0.03299 0.06797 -0.03681 0.08878 C -0.03629 0.1052 -0.03663 0.12162 -0.03507 0.1378 C -0.03455 0.14381 -0.02813 0.14566 -0.02466 0.14959 C -0.0165 0.15838 -0.00851 0.1593 0.00173 0.16601 C 0.0092 0.17086 0.01823 0.17873 0.02639 0.18219 C 0.03385 0.18913 0.03524 0.20023 0.04201 0.20786 C 0.04409 0.21017 0.04705 0.21063 0.04913 0.21271 C 0.05104 0.21456 0.05208 0.21826 0.05434 0.21965 C 0.06545 0.22659 0.07344 0.22844 0.0842 0.23144 C 0.1092 0.24809 0.17465 0.23653 0.18767 0.23607 C 0.20885 0.23144 0.22951 0.22751 0.25087 0.22428 C 0.25625 0.21364 0.25642 0.20162 0.25972 0.18936 C 0.26475 0.1711 0.26875 0.15468 0.27187 0.13549 C 0.2743 0.09086 0.27239 0.11468 0.27725 0.07006 C 0.27778 0.06474 0.27899 0.05387 0.27899 0.0541 C 0.27552 0.00717 0.28524 -0.00093 0.25781 -0.00694 C 0.24444 -0.01295 0.23107 -0.01642 0.21753 -0.02104 C 0.1809 -0.01989 0.14531 -0.02474 0.11059 -0.00925 C 0.10399 -0.01041 0.09635 -0.01018 0.09114 -0.01642 " pathEditMode="relative" rAng="0" ptsTypes="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13" y="11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73988E-6 C 0.00052 0.00925 0.00052 0.01873 0.00174 0.02798 C 0.00382 0.04417 0.01233 0.05688 0.0158 0.07237 C 0.01667 0.07607 0.01615 0.08047 0.01754 0.08394 C 0.02118 0.09388 0.0283 0.10081 0.03334 0.1096 L 0.03334 0.10983 C 0.04271 0.13943 0.04931 0.15122 0.0684 0.17041 C 0.07934 0.18151 0.06684 0.17503 0.08247 0.18451 C 0.10886 0.20047 0.17535 0.1933 0.18941 0.19376 C 0.19462 0.19446 0.2 0.19515 0.20521 0.19607 C 0.21511 0.19769 0.23507 0.20093 0.23507 0.20116 C 0.2632 0.19977 0.29184 0.2044 0.31927 0.19607 C 0.33056 0.19261 0.3415 0.18683 0.35261 0.1822 C 0.36337 0.17781 0.3842 0.16579 0.3842 0.16602 C 0.39584 0.1533 0.39479 0.1459 0.40347 0.13318 C 0.40695 0.1281 0.41163 0.12532 0.4158 0.12139 C 0.41997 0.11746 0.48802 0.03746 0.49288 0.03029 C 0.51459 -0.00161 0.53629 -0.03329 0.55781 -0.06543 C 0.56684 -0.07884 0.58334 -0.10381 0.58941 -0.12161 C 0.59445 -0.13664 0.60174 -0.16832 0.60174 -0.16809 C 0.60122 -0.17849 0.60261 -0.18913 0.6 -0.19861 C 0.59827 -0.20485 0.59306 -0.20832 0.58941 -0.21271 C 0.5684 -0.23815 0.5441 -0.23005 0.5158 -0.23144 C 0.49063 -0.25341 0.44514 -0.25664 0.4158 -0.25942 C 0.39219 -0.25734 0.34514 -0.25757 0.3158 -0.24554 C 0.3033 -0.24046 0.2717 -0.2215 0.26129 -0.21271 C 0.24497 -0.19907 0.23334 -0.16924 0.21406 -0.16832 C 0.19653 -0.16763 0.17882 -0.1667 0.16129 -0.16601 C 0.11788 -0.16184 0.075 -0.15237 0.0316 -0.14959 C 0.00573 -0.14589 -0.01979 -0.1408 -0.04566 -0.13803 C -0.0618 -0.13364 -0.07344 -0.13017 -0.08767 -0.1193 C -0.08941 -0.11606 -0.09097 -0.1126 -0.09305 -0.10982 C -0.09444 -0.10797 -0.09687 -0.10728 -0.09826 -0.1052 C -0.09948 -0.10335 -0.09878 -0.09988 -0.1 -0.09826 C -0.10295 -0.09433 -0.10712 -0.09202 -0.11059 -0.08878 C -0.11337 -0.08624 -0.11493 -0.08208 -0.11753 -0.07953 C -0.1191 -0.07815 -0.12118 -0.07791 -0.12291 -0.07722 C -0.12673 -0.06682 -0.13194 -0.05895 -0.1368 -0.04924 C -0.13802 -0.04693 -0.14045 -0.04208 -0.14045 -0.04184 C -0.14288 -0.0326 -0.14566 -0.02566 -0.15087 -0.01872 " pathEditMode="relative" rAng="0" ptsTypes="ffffFffffffffffffffffffffffffffffffffff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87" y="-27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2" grpId="0" animBg="1"/>
      <p:bldP spid="39" grpId="0" animBg="1"/>
      <p:bldP spid="28" grpId="0" animBg="1"/>
      <p:bldP spid="31" grpId="0" animBg="1"/>
      <p:bldP spid="4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420888"/>
            <a:ext cx="8352928" cy="41044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Všechna jména kočiček píšeme s velkým písmenem na začátku.</a:t>
            </a:r>
            <a:endParaRPr lang="cs-CZ" sz="3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Úkol: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Nakreslete ve skupinkách obrázky kočiček.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apište k nim jejich jména.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eřaďte je podle abecedy.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ytvořte leporelo.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Každá kočička má své jméno</a:t>
            </a:r>
            <a:endParaRPr lang="cs-CZ" dirty="0"/>
          </a:p>
        </p:txBody>
      </p:sp>
      <p:pic>
        <p:nvPicPr>
          <p:cNvPr id="8194" name="Picture 2" descr="C:\Users\rej\AppData\Local\Microsoft\Windows\Temporary Internet Files\Content.IE5\LTLXU7Y5\dglxasset[2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869736"/>
            <a:ext cx="1584176" cy="1464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rej\AppData\Local\Microsoft\Windows\Temporary Internet Files\Content.IE5\RRJ1QXWS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27186"/>
            <a:ext cx="1872208" cy="280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73075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Kde bydlím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017" y="3169552"/>
            <a:ext cx="58441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Narodila jsem se v domě v malé krabici.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Teď spím na polštáři ve svém pelíšku. 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6311" y="5081832"/>
            <a:ext cx="7403727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Hanička mi věnuje hodně času. </a:t>
            </a:r>
            <a:endParaRPr lang="cs-CZ" sz="2800" b="1" dirty="0" smtClean="0">
              <a:solidFill>
                <a:prstClr val="black"/>
              </a:solidFill>
            </a:endParaRPr>
          </a:p>
        </p:txBody>
      </p:sp>
      <p:pic>
        <p:nvPicPr>
          <p:cNvPr id="9219" name="Picture 3" descr="C:\Users\rej\AppData\Local\Microsoft\Windows\Temporary Internet Files\Content.IE5\RRJ1QXWS\MC90028109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20888"/>
            <a:ext cx="2468632" cy="303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rej\AppData\Local\Microsoft\Windows\Temporary Internet Files\Content.IE5\I414ARDB\MP9004020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311" y="4677787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8380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rej\AppData\Local\Microsoft\Windows\Temporary Internet Files\Content.IE5\I414ARDB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143970"/>
            <a:ext cx="1773434" cy="256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Kolik nás bude?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2664296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(9+5) + 6 = 20     </a:t>
            </a:r>
          </a:p>
          <a:p>
            <a:pPr marL="0" indent="0" eaLnBrk="1" hangingPunct="1">
              <a:buNone/>
              <a:defRPr/>
            </a:pPr>
            <a:r>
              <a:rPr lang="cs-CZ" sz="2800" dirty="0"/>
              <a:t>C</a:t>
            </a:r>
            <a:r>
              <a:rPr lang="cs-CZ" sz="2800" dirty="0" smtClean="0"/>
              <a:t>elkem to je 20 kočiček.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985394" y="4955194"/>
            <a:ext cx="280831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Nejdříve spočítáme příklad v závorce, potom to ostatní.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2636911"/>
            <a:ext cx="6624736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Vlevo sedí 9 strakatých a 5 </a:t>
            </a:r>
            <a:r>
              <a:rPr lang="cs-CZ" sz="2800" dirty="0">
                <a:solidFill>
                  <a:schemeClr val="tx1"/>
                </a:solidFill>
              </a:rPr>
              <a:t>bílých kočiček. </a:t>
            </a:r>
            <a:r>
              <a:rPr lang="cs-CZ" sz="2800" dirty="0" smtClean="0">
                <a:solidFill>
                  <a:schemeClr val="tx1"/>
                </a:solidFill>
              </a:rPr>
              <a:t>Vpravo sedí 6 kočiček. Kolik je to celkem kočiček?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378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uiExpand="1" build="p" autoUpdateAnimBg="0"/>
      <p:bldP spid="307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Moje důležité smysly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852936"/>
            <a:ext cx="841563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Mám dobře vyvinutý </a:t>
            </a:r>
            <a:r>
              <a:rPr lang="cs-CZ" sz="2400" b="1" dirty="0" smtClean="0"/>
              <a:t>zrak</a:t>
            </a:r>
            <a:r>
              <a:rPr lang="cs-CZ" sz="2400" dirty="0" smtClean="0"/>
              <a:t>.</a:t>
            </a:r>
            <a:r>
              <a:rPr lang="cs-CZ" sz="2400" dirty="0"/>
              <a:t> </a:t>
            </a:r>
            <a:r>
              <a:rPr lang="cs-CZ" sz="2400" dirty="0" smtClean="0"/>
              <a:t>Vidím i ve tmě.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Mám také výborný </a:t>
            </a:r>
            <a:r>
              <a:rPr lang="cs-CZ" sz="2400" b="1" dirty="0" smtClean="0"/>
              <a:t>sluch</a:t>
            </a:r>
            <a:r>
              <a:rPr lang="cs-CZ" sz="2400" dirty="0" smtClean="0"/>
              <a:t>. Slyším i ve spánku.</a:t>
            </a:r>
          </a:p>
          <a:p>
            <a:endParaRPr lang="cs-CZ" sz="2400" dirty="0" smtClean="0"/>
          </a:p>
          <a:p>
            <a:r>
              <a:rPr lang="cs-CZ" sz="2400" dirty="0" smtClean="0"/>
              <a:t>Výborný je i můj </a:t>
            </a:r>
            <a:r>
              <a:rPr lang="cs-CZ" sz="2400" b="1" dirty="0" smtClean="0"/>
              <a:t>hmat</a:t>
            </a:r>
            <a:r>
              <a:rPr lang="cs-CZ" sz="2400" dirty="0" smtClean="0"/>
              <a:t>. Například díky vouskům. </a:t>
            </a:r>
          </a:p>
          <a:p>
            <a:endParaRPr lang="cs-CZ" sz="2400" dirty="0"/>
          </a:p>
          <a:p>
            <a:r>
              <a:rPr lang="cs-CZ" sz="2400" dirty="0" smtClean="0"/>
              <a:t>Na tlapkách mám ostré zatažitelné </a:t>
            </a:r>
            <a:r>
              <a:rPr lang="cs-CZ" sz="2400" b="1" dirty="0" smtClean="0"/>
              <a:t>drápky</a:t>
            </a:r>
            <a:r>
              <a:rPr lang="cs-CZ" sz="2400" dirty="0" smtClean="0"/>
              <a:t>. Když je zatáhnu, z mých tlapek se stanou měkké polštářky.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1267" name="Picture 3" descr="C:\Users\rej\AppData\Local\Microsoft\Windows\Temporary Internet Files\Content.IE5\RRJ1QXWS\MP90040701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744" y="2420888"/>
            <a:ext cx="248524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33120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Jaká jsem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2441" y="2492896"/>
            <a:ext cx="864893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Taky já někdy trochu neposlouchám.</a:t>
            </a:r>
          </a:p>
          <a:p>
            <a:endParaRPr lang="cs-CZ" sz="2400" dirty="0" smtClean="0"/>
          </a:p>
          <a:p>
            <a:r>
              <a:rPr lang="cs-CZ" sz="2400" dirty="0" smtClean="0"/>
              <a:t>Občas rozmotávám klubíčka,</a:t>
            </a:r>
          </a:p>
          <a:p>
            <a:endParaRPr lang="cs-CZ" sz="2400" dirty="0"/>
          </a:p>
          <a:p>
            <a:r>
              <a:rPr lang="cs-CZ" sz="2400" dirty="0"/>
              <a:t>h</a:t>
            </a:r>
            <a:r>
              <a:rPr lang="cs-CZ" sz="2400" dirty="0" smtClean="0"/>
              <a:t>oním ptáčky,</a:t>
            </a:r>
          </a:p>
          <a:p>
            <a:endParaRPr lang="cs-CZ" sz="2400" dirty="0" smtClean="0"/>
          </a:p>
          <a:p>
            <a:r>
              <a:rPr lang="cs-CZ" sz="2400" dirty="0"/>
              <a:t>z</a:t>
            </a:r>
            <a:r>
              <a:rPr lang="cs-CZ" sz="2400" dirty="0" smtClean="0"/>
              <a:t>lobím rybičky</a:t>
            </a:r>
          </a:p>
          <a:p>
            <a:endParaRPr lang="cs-CZ" sz="2400" dirty="0" smtClean="0"/>
          </a:p>
          <a:p>
            <a:r>
              <a:rPr lang="cs-CZ" sz="2400" dirty="0"/>
              <a:t>a</a:t>
            </a:r>
            <a:r>
              <a:rPr lang="cs-CZ" sz="2400" dirty="0" smtClean="0"/>
              <a:t> nechytám myšky.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2290" name="Picture 2" descr="C:\Users\rej\AppData\Local\Microsoft\Windows\Temporary Internet Files\Content.IE5\I414ARDB\MP900446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467" y="2240447"/>
            <a:ext cx="1495822" cy="193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rej\AppData\Local\Microsoft\Windows\Temporary Internet Files\Content.IE5\UVFRFD43\MP9004310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150" y="3655309"/>
            <a:ext cx="2083633" cy="2030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rej\AppData\Local\Microsoft\Windows\Temporary Internet Files\Content.IE5\LTLXU7Y5\MP9004465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467" y="4291826"/>
            <a:ext cx="1495822" cy="193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7" name="Picture 9" descr="C:\Users\rej\AppData\Local\Microsoft\Windows\Temporary Internet Files\Content.IE5\RRJ1QXWS\MC900436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708" y="3840555"/>
            <a:ext cx="2124889" cy="165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513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Users\rej\AppData\Local\Microsoft\Windows\Temporary Internet Files\Content.IE5\LTLXU7Y5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759" y="2996952"/>
            <a:ext cx="2973241" cy="216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Jak se mi říká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009" y="2492896"/>
            <a:ext cx="818244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Hanička mi pak vždycky hubuje a říká: „To se nesmí, </a:t>
            </a:r>
            <a:r>
              <a:rPr lang="cs-CZ" sz="2400" dirty="0" err="1" smtClean="0"/>
              <a:t>Micino</a:t>
            </a:r>
            <a:r>
              <a:rPr lang="cs-CZ" sz="2400" dirty="0" smtClean="0"/>
              <a:t>!“</a:t>
            </a:r>
          </a:p>
          <a:p>
            <a:endParaRPr lang="cs-CZ" sz="2400" dirty="0" smtClean="0"/>
          </a:p>
          <a:p>
            <a:r>
              <a:rPr lang="cs-CZ" sz="2400" dirty="0" smtClean="0"/>
              <a:t>Když zlobím, říká mi </a:t>
            </a:r>
            <a:r>
              <a:rPr lang="cs-CZ" sz="2400" dirty="0" err="1" smtClean="0"/>
              <a:t>Micino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Normálně se ale jmenuju Micka.</a:t>
            </a:r>
          </a:p>
          <a:p>
            <a:endParaRPr lang="cs-CZ" sz="2400" dirty="0" smtClean="0"/>
          </a:p>
          <a:p>
            <a:r>
              <a:rPr lang="cs-CZ" sz="2400" dirty="0" smtClean="0"/>
              <a:t>A když se mazlíme a jsem hodná, říká mi Micinko. </a:t>
            </a:r>
          </a:p>
          <a:p>
            <a:endParaRPr lang="cs-CZ" sz="2400" dirty="0" smtClean="0"/>
          </a:p>
          <a:p>
            <a:r>
              <a:rPr lang="cs-CZ" sz="2400" b="1" dirty="0" smtClean="0"/>
              <a:t>Slovo </a:t>
            </a:r>
            <a:r>
              <a:rPr lang="cs-CZ" sz="2400" dirty="0" err="1" smtClean="0"/>
              <a:t>Micina</a:t>
            </a:r>
            <a:r>
              <a:rPr lang="cs-CZ" sz="2400" dirty="0" smtClean="0"/>
              <a:t> je </a:t>
            </a:r>
            <a:r>
              <a:rPr lang="cs-CZ" sz="2400" b="1" dirty="0" smtClean="0"/>
              <a:t>hanlivé, </a:t>
            </a:r>
            <a:r>
              <a:rPr lang="cs-CZ" sz="2400" dirty="0" smtClean="0"/>
              <a:t>Micka </a:t>
            </a:r>
            <a:r>
              <a:rPr lang="cs-CZ" sz="2400" b="1" dirty="0" smtClean="0"/>
              <a:t>normální</a:t>
            </a:r>
            <a:r>
              <a:rPr lang="cs-CZ" sz="2400" dirty="0" smtClean="0"/>
              <a:t>, bez citového zabarvení a Micinka </a:t>
            </a:r>
            <a:r>
              <a:rPr lang="cs-CZ" sz="2400" b="1" dirty="0" smtClean="0"/>
              <a:t>lichotné</a:t>
            </a:r>
            <a:r>
              <a:rPr lang="cs-CZ" sz="2400" dirty="0" smtClean="0"/>
              <a:t>, zdrobnělé. To mám nejraději </a:t>
            </a:r>
            <a:r>
              <a:rPr lang="cs-CZ" sz="2400" dirty="0" smtClean="0">
                <a:sym typeface="Wingdings" pitchFamily="2" charset="2"/>
              </a:rPr>
              <a:t>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94010" y="5373216"/>
            <a:ext cx="8326462" cy="1058416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9894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67301" y="5806999"/>
            <a:ext cx="5484801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smtClean="0">
                <a:solidFill>
                  <a:schemeClr val="tx1"/>
                </a:solidFill>
              </a:rPr>
              <a:t>Hanička </a:t>
            </a:r>
            <a:r>
              <a:rPr lang="cs-CZ" sz="2800" dirty="0" smtClean="0">
                <a:solidFill>
                  <a:schemeClr val="tx1"/>
                </a:solidFill>
              </a:rPr>
              <a:t>je výborná kuchařka 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800" b="1" dirty="0" smtClean="0">
              <a:solidFill>
                <a:schemeClr val="tx1"/>
              </a:solidFill>
            </a:endParaRPr>
          </a:p>
        </p:txBody>
      </p:sp>
      <p:pic>
        <p:nvPicPr>
          <p:cNvPr id="14339" name="Picture 3" descr="C:\Users\rej\AppData\Local\Microsoft\Windows\Temporary Internet Files\Content.IE5\I414ARDB\MP900448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812" y="4236032"/>
            <a:ext cx="3591056" cy="1906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Čím se živím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67302" y="2395756"/>
            <a:ext cx="593289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Hanička mi chystá jídlo každý den ráno i večer.</a:t>
            </a:r>
          </a:p>
          <a:p>
            <a:endParaRPr lang="cs-CZ" sz="2400" dirty="0" smtClean="0"/>
          </a:p>
          <a:p>
            <a:r>
              <a:rPr lang="cs-CZ" sz="2400" dirty="0" smtClean="0"/>
              <a:t>Dává mi maso, směs pro kočky, granule a mlíčko.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</p:txBody>
      </p:sp>
      <p:pic>
        <p:nvPicPr>
          <p:cNvPr id="14341" name="Picture 5" descr="C:\Users\rej\AppData\Local\Microsoft\Windows\Temporary Internet Files\Content.IE5\LTLXU7Y5\MC90042472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50696"/>
            <a:ext cx="2443778" cy="208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rej\AppData\Local\Microsoft\Windows\Temporary Internet Files\Content.IE5\RRJ1QXWS\MP9004309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02" y="4288582"/>
            <a:ext cx="2095072" cy="154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rej\AppData\Local\Microsoft\Windows\Temporary Internet Files\Content.IE5\RRJ1QXWS\MP9004309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59420"/>
            <a:ext cx="1728191" cy="115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520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570018"/>
            <a:ext cx="266429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Kočičkám dáváme</a:t>
            </a:r>
          </a:p>
          <a:p>
            <a:endParaRPr lang="cs-CZ" sz="2400" dirty="0" smtClean="0"/>
          </a:p>
          <a:p>
            <a:r>
              <a:rPr lang="cs-CZ" sz="2800" b="1" dirty="0" smtClean="0"/>
              <a:t>GRANULE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16142" y="4360610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8174" y="351104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36118" y="4360610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8150" y="3576158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" descr="C:\Users\rej\AppData\Local\Microsoft\Windows\Temporary Internet Files\Content.IE5\RRJ1QXWS\MP9004309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272" y="4211514"/>
            <a:ext cx="2095072" cy="154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8404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uiExpand="1" build="p"/>
      <p:bldP spid="8" grpId="0" animBg="1"/>
      <p:bldP spid="10" grpId="0" animBg="1"/>
      <p:bldP spid="11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07458" y="2629611"/>
            <a:ext cx="266429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Kočičkám dáváme</a:t>
            </a:r>
          </a:p>
          <a:p>
            <a:endParaRPr lang="cs-CZ" sz="2400" dirty="0" smtClean="0"/>
          </a:p>
          <a:p>
            <a:r>
              <a:rPr lang="cs-CZ" sz="2800" b="1" dirty="0" smtClean="0"/>
              <a:t>MLÍČKO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16142" y="4835155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6142" y="37063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19205" y="49002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6118" y="3771483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6" descr="C:\Users\rej\AppData\Local\Microsoft\Windows\Temporary Internet Files\Content.IE5\RRJ1QXWS\MC90044175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681" y="4089161"/>
            <a:ext cx="2307850" cy="230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06051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  <p:bldP spid="10" grpId="0" animBg="1"/>
      <p:bldP spid="11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67126" y="2398748"/>
            <a:ext cx="3441395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Kočičce dáváme na talíř</a:t>
            </a:r>
          </a:p>
          <a:p>
            <a:endParaRPr lang="cs-CZ" sz="2400" dirty="0" smtClean="0"/>
          </a:p>
          <a:p>
            <a:r>
              <a:rPr lang="cs-CZ" sz="2800" b="1" dirty="0" smtClean="0"/>
              <a:t>MYŠKY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02495" y="367333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6142" y="471932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22471" y="367333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6118" y="4784441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2" name="Picture 2" descr="C:\Users\rej\AppData\Local\Microsoft\Windows\Temporary Internet Files\Content.IE5\I414ARDB\MP90044658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91017"/>
            <a:ext cx="1872208" cy="241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1649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  <p:bldP spid="10" grpId="0" animBg="1"/>
      <p:bldP spid="11" grpId="0" animBg="1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787241"/>
            <a:ext cx="323551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Kočičce dáváme</a:t>
            </a:r>
          </a:p>
          <a:p>
            <a:endParaRPr lang="cs-CZ" sz="2400" dirty="0" smtClean="0"/>
          </a:p>
          <a:p>
            <a:r>
              <a:rPr lang="cs-CZ" sz="2800" b="1" dirty="0" smtClean="0"/>
              <a:t>SMĚS PRO KOČKY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16142" y="4360610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8174" y="351104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36118" y="4360610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8150" y="3576158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5" descr="C:\Users\rej\AppData\Local\Microsoft\Windows\Temporary Internet Files\Content.IE5\LTLXU7Y5\MC9004247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86724"/>
            <a:ext cx="2443778" cy="208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6187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  <p:bldP spid="10" grpId="0" animBg="1"/>
      <p:bldP spid="11" grpId="0" animBg="1"/>
      <p:bldP spid="1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kočičkami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je </a:t>
            </a:r>
          </a:p>
          <a:p>
            <a:r>
              <a:rPr lang="cs-CZ" sz="2800" b="1" dirty="0" smtClean="0"/>
              <a:t>ČERNÁ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Druhá je              </a:t>
            </a:r>
          </a:p>
          <a:p>
            <a:r>
              <a:rPr lang="cs-CZ" sz="2800" b="1" dirty="0" smtClean="0"/>
              <a:t>BÍLÁ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6388" name="Picture 4" descr="C:\Users\rej\AppData\Local\Microsoft\Windows\Temporary Internet Files\Content.IE5\RRJ1QXWS\MP900444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445" y="4420753"/>
            <a:ext cx="1672723" cy="219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1" name="Picture 7" descr="C:\Users\rej\AppData\Local\Microsoft\Windows\Temporary Internet Files\Content.IE5\LTLXU7Y5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944" y="1772816"/>
            <a:ext cx="2473960" cy="247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8165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kočičkami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152914" y="2492896"/>
            <a:ext cx="294747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je</a:t>
            </a:r>
          </a:p>
          <a:p>
            <a:r>
              <a:rPr lang="cs-CZ" sz="2800" b="1" dirty="0" smtClean="0"/>
              <a:t>VELKÁ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Druhá je     </a:t>
            </a:r>
          </a:p>
          <a:p>
            <a:r>
              <a:rPr lang="cs-CZ" sz="2800" b="1" dirty="0" smtClean="0"/>
              <a:t>MALÁ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2" name="Picture 5" descr="C:\Users\rej\AppData\Local\Microsoft\Windows\Temporary Internet Files\Content.IE5\I414ARDB\MP90044487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428356" y="4625641"/>
            <a:ext cx="1238247" cy="162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0" name="Picture 2" descr="C:\Users\rej\AppData\Local\Microsoft\Windows\Temporary Internet Files\Content.IE5\RRJ1QXWS\MP900407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15531"/>
            <a:ext cx="2567584" cy="205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6081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kočičkami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má pusu</a:t>
            </a:r>
          </a:p>
          <a:p>
            <a:r>
              <a:rPr lang="cs-CZ" sz="2800" b="1" dirty="0" smtClean="0"/>
              <a:t>ZAVŘENOU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Druhá má pusu                   </a:t>
            </a:r>
          </a:p>
          <a:p>
            <a:r>
              <a:rPr lang="cs-CZ" sz="2800" b="1" dirty="0" smtClean="0"/>
              <a:t>OTEVŘENOU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9" name="Picture 6" descr="C:\Users\rej\AppData\Local\Microsoft\Windows\Temporary Internet Files\Content.IE5\UVFRFD43\MP9004264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916" y="4433250"/>
            <a:ext cx="2586172" cy="17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rej\AppData\Local\Microsoft\Windows\Temporary Internet Files\Content.IE5\RRJ1QXWS\MP900407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504" y="1904727"/>
            <a:ext cx="2567584" cy="205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3883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kočičky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je</a:t>
            </a:r>
          </a:p>
          <a:p>
            <a:r>
              <a:rPr lang="cs-CZ" sz="2800" b="1" dirty="0" smtClean="0"/>
              <a:t>HUBENÁ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Druhá je                   </a:t>
            </a:r>
          </a:p>
          <a:p>
            <a:r>
              <a:rPr lang="cs-CZ" sz="2800" b="1" dirty="0" smtClean="0"/>
              <a:t>TLUSTÁ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0" name="Picture 7" descr="C:\Users\rej\AppData\Local\Microsoft\Windows\Temporary Internet Files\Content.IE5\LTLXU7Y5\MC90043625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17276"/>
            <a:ext cx="2230874" cy="2230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rej\AppData\Local\Microsoft\Windows\Temporary Internet Files\Content.IE5\RRJ1QXWS\MC9004363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248150"/>
            <a:ext cx="1939368" cy="193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1173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kočičkami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bude </a:t>
            </a:r>
          </a:p>
          <a:p>
            <a:r>
              <a:rPr lang="cs-CZ" sz="2800" b="1" dirty="0" smtClean="0"/>
              <a:t>NAJEDENÁ (sytá)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Druhá je ještě                   </a:t>
            </a:r>
          </a:p>
          <a:p>
            <a:r>
              <a:rPr lang="cs-CZ" sz="2800" b="1" dirty="0" smtClean="0"/>
              <a:t>HLADOVÁ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9" name="Picture 9" descr="C:\Users\rej\AppData\Local\Microsoft\Windows\Temporary Internet Files\Content.IE5\I414ARDB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74663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rej\AppData\Local\Microsoft\Windows\Temporary Internet Files\Content.IE5\LTLXU7Y5\MC90042472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310" y="1844824"/>
            <a:ext cx="2443778" cy="208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57195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kočičkami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je</a:t>
            </a:r>
          </a:p>
          <a:p>
            <a:r>
              <a:rPr lang="cs-CZ" sz="2800" b="1" dirty="0" smtClean="0"/>
              <a:t>NEMOCNÁ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Druhá je                   </a:t>
            </a:r>
          </a:p>
          <a:p>
            <a:r>
              <a:rPr lang="cs-CZ" sz="2800" b="1" dirty="0" smtClean="0"/>
              <a:t>ZDRAVÁ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0" name="Picture 12" descr="C:\Users\rej\AppData\Local\Microsoft\Windows\Temporary Internet Files\Content.IE5\LTLXU7Y5\dglxasset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0545" y="2132856"/>
            <a:ext cx="2690543" cy="183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Users\rej\AppData\Local\Microsoft\Windows\Temporary Internet Files\Content.IE5\UVFRFD43\MP9004484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272" y="4293096"/>
            <a:ext cx="2645816" cy="176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3735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Když mi není dobře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5596" y="2602830"/>
            <a:ext cx="38723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lidem není dobře, jdou k lékaři.</a:t>
            </a:r>
          </a:p>
          <a:p>
            <a:endParaRPr lang="cs-CZ" sz="2400" dirty="0" smtClean="0"/>
          </a:p>
          <a:p>
            <a:r>
              <a:rPr lang="cs-CZ" sz="2400" dirty="0" smtClean="0"/>
              <a:t>Když nám zvířátkům není dobře, musím také k lékaři. </a:t>
            </a:r>
          </a:p>
          <a:p>
            <a:endParaRPr lang="cs-CZ" sz="2400" dirty="0" smtClean="0"/>
          </a:p>
          <a:p>
            <a:r>
              <a:rPr lang="cs-CZ" sz="2400" dirty="0" smtClean="0"/>
              <a:t>Kočičímu doktorovi se říká </a:t>
            </a:r>
            <a:r>
              <a:rPr lang="cs-CZ" sz="2400" b="1" dirty="0" smtClean="0"/>
              <a:t>zvěrolékař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0" name="Picture 12" descr="C:\Users\rej\AppData\Local\Microsoft\Windows\Temporary Internet Files\Content.IE5\LTLXU7Y5\dglxasset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950" y="2942929"/>
            <a:ext cx="4201591" cy="286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199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Když je nám dobře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8146" y="2198676"/>
            <a:ext cx="808796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je nám dobře, rádi se mazlíme.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Se svými dětskými kamarády rošťačíme. A to je dobře </a:t>
            </a:r>
            <a:r>
              <a:rPr lang="cs-CZ" sz="2400" dirty="0" smtClean="0">
                <a:sym typeface="Wingdings" pitchFamily="2" charset="2"/>
              </a:rPr>
              <a:t>.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9459" name="Picture 3" descr="C:\Users\rej\AppData\Local\Microsoft\Windows\Temporary Internet Files\Content.IE5\LTLXU7Y5\MM9002836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46" y="2842742"/>
            <a:ext cx="1497658" cy="254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C:\Users\rej\AppData\Local\Microsoft\Windows\Temporary Internet Files\Content.IE5\RRJ1QXWS\MC900281095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33924"/>
            <a:ext cx="2030994" cy="249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1" name="Picture 5" descr="C:\Users\rej\AppData\Local\Microsoft\Windows\Temporary Internet Files\Content.IE5\I414ARDB\MC90043615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045" y="2919895"/>
            <a:ext cx="3155134" cy="246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3244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5252144"/>
            <a:ext cx="29546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Zvířátka potřebují pravidelnou péči.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49770" y="2226478"/>
            <a:ext cx="3198208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 svá zvířátka se nestaráme.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016" y="3761307"/>
            <a:ext cx="3198208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Kočka má výborný zrak, hmat a sluch.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8000795" y="2390129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000795" y="3761308"/>
            <a:ext cx="863225" cy="88201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1520" y="3687818"/>
            <a:ext cx="29546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 svá zvířátka se musíme dobře starat.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419872" y="378153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16016" y="5252144"/>
            <a:ext cx="3198208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Kočičí rodina je KOCOUR KOČKA KOTĚ.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7982335" y="5252144"/>
            <a:ext cx="881685" cy="93462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1520" y="2315835"/>
            <a:ext cx="29546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Domácí mazlíčky nemáme rádi.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3478327" y="2405191"/>
            <a:ext cx="797489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088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6" grpId="0" animBg="1"/>
      <p:bldP spid="18" grpId="0" animBg="1"/>
      <p:bldP spid="20" grpId="0" animBg="1"/>
      <p:bldP spid="2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1262678"/>
              </p:ext>
            </p:extLst>
          </p:nvPr>
        </p:nvGraphicFramePr>
        <p:xfrm>
          <a:off x="824649" y="2355687"/>
          <a:ext cx="7703068" cy="3994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5767"/>
                <a:gridCol w="1925767"/>
                <a:gridCol w="1925767"/>
                <a:gridCol w="1925767"/>
              </a:tblGrid>
              <a:tr h="13314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14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14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095035"/>
              </p:ext>
            </p:extLst>
          </p:nvPr>
        </p:nvGraphicFramePr>
        <p:xfrm>
          <a:off x="826648" y="2349337"/>
          <a:ext cx="7705792" cy="40845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6448"/>
                <a:gridCol w="1926448"/>
                <a:gridCol w="1926448"/>
                <a:gridCol w="1926448"/>
              </a:tblGrid>
              <a:tr h="13615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615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615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000860" y="408254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3300" b="1" dirty="0" smtClean="0">
                <a:hlinkClick r:id="rId3"/>
              </a:rPr>
              <a:t>ZDE</a:t>
            </a:r>
            <a:endParaRPr lang="cs-CZ" sz="33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09633" y="539236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3300" b="1" dirty="0" smtClean="0">
                <a:hlinkClick r:id="rId4"/>
              </a:rPr>
              <a:t>TADY</a:t>
            </a:r>
            <a:endParaRPr lang="cs-CZ" sz="33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76256" y="2580697"/>
            <a:ext cx="1377137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3300" b="1" dirty="0" smtClean="0">
                <a:hlinkClick r:id="rId5"/>
              </a:rPr>
              <a:t>HURÁ</a:t>
            </a:r>
            <a:endParaRPr lang="cs-CZ" sz="3300" b="1" dirty="0"/>
          </a:p>
        </p:txBody>
      </p:sp>
      <p:sp>
        <p:nvSpPr>
          <p:cNvPr id="3" name="Veselý obličej 2"/>
          <p:cNvSpPr/>
          <p:nvPr/>
        </p:nvSpPr>
        <p:spPr>
          <a:xfrm>
            <a:off x="5423574" y="5408042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1179384" y="5392367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1193904" y="4048671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3244751" y="4099474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3270611" y="2619368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7453066" y="5380517"/>
            <a:ext cx="439347" cy="557731"/>
          </a:xfrm>
          <a:prstGeom prst="smileyFace">
            <a:avLst>
              <a:gd name="adj" fmla="val 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7453066" y="4089812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5361838" y="2629839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1179384" y="2619368"/>
            <a:ext cx="439347" cy="557731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18406" y="539236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09633" y="408254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09633" y="258069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00860" y="258069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567" y="188640"/>
            <a:ext cx="8964488" cy="1434488"/>
          </a:xfrm>
        </p:spPr>
        <p:txBody>
          <a:bodyPr>
            <a:normAutofit/>
          </a:bodyPr>
          <a:lstStyle/>
          <a:p>
            <a:r>
              <a:rPr lang="cs-CZ" dirty="0" smtClean="0"/>
              <a:t>Odkryj kočičky B3, A4, C2. </a:t>
            </a:r>
            <a:r>
              <a:rPr lang="cs-CZ" dirty="0"/>
              <a:t>Hezký </a:t>
            </a:r>
            <a:r>
              <a:rPr lang="cs-CZ" dirty="0" smtClean="0"/>
              <a:t>den, kamarádi </a:t>
            </a:r>
            <a:r>
              <a:rPr lang="cs-CZ" dirty="0" smtClean="0">
                <a:sym typeface="Wingdings" pitchFamily="2" charset="2"/>
              </a:rPr>
              <a:t>.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860" y="539236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8406" y="408254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18406" y="258069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92088" y="408254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92088" y="5392367"/>
            <a:ext cx="1161305" cy="591587"/>
          </a:xfrm>
          <a:prstGeom prst="rect">
            <a:avLst/>
          </a:prstGeom>
          <a:noFill/>
          <a:ln>
            <a:noFill/>
          </a:ln>
        </p:spPr>
        <p:txBody>
          <a:bodyPr wrap="square" lIns="82945" tIns="41473" rIns="82945" bIns="41473" rtlCol="0">
            <a:spAutoFit/>
          </a:bodyPr>
          <a:lstStyle/>
          <a:p>
            <a:pPr algn="ctr"/>
            <a:endParaRPr lang="cs-CZ" sz="3300" b="1" dirty="0">
              <a:solidFill>
                <a:srgbClr val="FFC000"/>
              </a:solidFill>
            </a:endParaRPr>
          </a:p>
        </p:txBody>
      </p:sp>
      <p:pic>
        <p:nvPicPr>
          <p:cNvPr id="32" name="Picture 3" descr="C:\Users\rej\AppData\Local\Microsoft\Windows\Temporary Internet Files\Content.IE5\LTLXU7Y5\MP900407013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052" y="5063180"/>
            <a:ext cx="905729" cy="135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rej\AppData\Local\Microsoft\Windows\Temporary Internet Files\Content.IE5\RRJ1QXWS\MP90044479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936" y="3693129"/>
            <a:ext cx="954054" cy="125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Users\rej\AppData\Local\Microsoft\Windows\Temporary Internet Files\Content.IE5\I414ARDB\MP900444870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224921" y="2356848"/>
            <a:ext cx="908278" cy="119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C:\Users\rej\AppData\Local\Microsoft\Windows\Temporary Internet Files\Content.IE5\UVFRFD43\MP900426461[3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6" r="9283"/>
          <a:stretch/>
        </p:blipFill>
        <p:spPr bwMode="auto">
          <a:xfrm>
            <a:off x="7015730" y="2386314"/>
            <a:ext cx="1363421" cy="119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C:\Users\rej\AppData\Local\Microsoft\Windows\Temporary Internet Files\Content.IE5\LTLXU7Y5\MC90043625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934" y="5185862"/>
            <a:ext cx="1387593" cy="138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8" descr="C:\Users\rej\AppData\Local\Microsoft\Windows\Temporary Internet Files\Content.IE5\RRJ1QXWS\MC90043632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995" y="3753186"/>
            <a:ext cx="1191618" cy="119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9" descr="C:\Users\rej\AppData\Local\Microsoft\Windows\Temporary Internet Files\Content.IE5\I414ARDB\MC90043816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052" y="3766448"/>
            <a:ext cx="941610" cy="119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0" descr="C:\Users\rej\AppData\Local\Microsoft\Windows\Temporary Internet Files\Content.IE5\RRJ1QXWS\dglxasset[2]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341"/>
          <a:stretch/>
        </p:blipFill>
        <p:spPr bwMode="auto">
          <a:xfrm rot="10800000" flipV="1">
            <a:off x="3071049" y="2356849"/>
            <a:ext cx="957273" cy="1191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2" descr="C:\Users\rej\AppData\Local\Microsoft\Windows\Temporary Internet Files\Content.IE5\LTLXU7Y5\dglxasset[2]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2"/>
          <a:stretch/>
        </p:blipFill>
        <p:spPr bwMode="auto">
          <a:xfrm>
            <a:off x="2965655" y="5159141"/>
            <a:ext cx="1218028" cy="119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rej\AppData\Local\Microsoft\Windows\Temporary Internet Files\Content.IE5\RRJ1QXWS\MP900407362[1]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76"/>
          <a:stretch/>
        </p:blipFill>
        <p:spPr bwMode="auto">
          <a:xfrm>
            <a:off x="1119937" y="2404393"/>
            <a:ext cx="1276876" cy="119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rej\AppData\Local\Microsoft\Windows\Temporary Internet Files\Content.IE5\I414ARDB\MP900402078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288" y="5185862"/>
            <a:ext cx="823900" cy="123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3" name="Picture 3" descr="C:\Users\rej\AppData\Local\Microsoft\Windows\Temporary Internet Files\Content.IE5\RRJ1QXWS\MC90033231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937" y="3920438"/>
            <a:ext cx="1259349" cy="103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3398" y="2619368"/>
            <a:ext cx="457200" cy="5016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53398" y="4048739"/>
            <a:ext cx="457200" cy="5016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153398" y="5478110"/>
            <a:ext cx="457200" cy="5016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161531" y="1677336"/>
            <a:ext cx="457200" cy="5016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219762" y="1677336"/>
            <a:ext cx="457200" cy="5016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5277993" y="1677336"/>
            <a:ext cx="457200" cy="5016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336223" y="1677336"/>
            <a:ext cx="457200" cy="5016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6349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04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85000"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dirty="0">
                <a:solidFill>
                  <a:srgbClr val="073E87"/>
                </a:solidFill>
              </a:rPr>
              <a:t> </a:t>
            </a:r>
            <a:r>
              <a:rPr lang="cs-CZ" dirty="0"/>
              <a:t>HANA BURIANOVÁ, LUDMILA JÍZDNÁ, MÁRIA TARÁBKOVÁ. </a:t>
            </a:r>
            <a:r>
              <a:rPr lang="cs-CZ" i="1" dirty="0"/>
              <a:t>Český jazyk pro 2.ročník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2003, ISBN 80 - 86285 - 78 - 2.</a:t>
            </a:r>
          </a:p>
          <a:p>
            <a:r>
              <a:rPr lang="cs-CZ" dirty="0"/>
              <a:t>ADÁMKOVÁ,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r>
              <a:rPr lang="cs-CZ" dirty="0"/>
              <a:t>MGR.ŠTIKOVÁ, Věra. </a:t>
            </a:r>
            <a:r>
              <a:rPr lang="cs-CZ" i="1" dirty="0"/>
              <a:t>Já a můj svět - prvouka pro 2. ročník - učebnice</a:t>
            </a:r>
            <a:r>
              <a:rPr lang="cs-CZ" dirty="0"/>
              <a:t>. Brno: Nová škola, s.r.o., ISBN 978 - 80 - 7289 - 442 - 0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>
              <a:buClr>
                <a:srgbClr val="31B6FD"/>
              </a:buClr>
            </a:pPr>
            <a:r>
              <a:rPr lang="cs-CZ" i="1" dirty="0">
                <a:solidFill>
                  <a:srgbClr val="073E87"/>
                </a:solidFill>
              </a:rPr>
              <a:t> Galerie </a:t>
            </a:r>
            <a:r>
              <a:rPr lang="cs-CZ" i="1" dirty="0">
                <a:solidFill>
                  <a:srgbClr val="073E87"/>
                </a:solidFill>
                <a:hlinkClick r:id="rId2"/>
              </a:rPr>
              <a:t>www.microsoft.office.com</a:t>
            </a:r>
            <a:endParaRPr lang="cs-CZ" i="1" u="sng" dirty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142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935</TotalTime>
  <Words>1165</Words>
  <Application>Microsoft Office PowerPoint</Application>
  <PresentationFormat>Předvádění na obrazovce (4:3)</PresentationFormat>
  <Paragraphs>391</Paragraphs>
  <Slides>33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Vlnění</vt:lpstr>
      <vt:lpstr>Základní škola a Mateřská škola Bílá Třemešná, okres Trutnov</vt:lpstr>
      <vt:lpstr>Anotace</vt:lpstr>
      <vt:lpstr>Tak to jsem já – domácí mazlíček.</vt:lpstr>
      <vt:lpstr>Bydlím u Haničky</vt:lpstr>
      <vt:lpstr>Když jsem se narodila</vt:lpstr>
      <vt:lpstr>Moje rodina</vt:lpstr>
      <vt:lpstr>Mám deset kamarádů. Jmenují se:</vt:lpstr>
      <vt:lpstr>Umíte nás seřadit podle abecedy?</vt:lpstr>
      <vt:lpstr>Jejda, zase nám někdo chybí!</vt:lpstr>
      <vt:lpstr>Jsme už všichni?</vt:lpstr>
      <vt:lpstr>Seřaď jména kočiček podle abecedy:</vt:lpstr>
      <vt:lpstr>Každá kočička má své jméno</vt:lpstr>
      <vt:lpstr>Kde bydlím</vt:lpstr>
      <vt:lpstr>Kolik nás bude?</vt:lpstr>
      <vt:lpstr>Moje důležité smysly</vt:lpstr>
      <vt:lpstr>Jaká jsem</vt:lpstr>
      <vt:lpstr>Jak se mi říká</vt:lpstr>
      <vt:lpstr>Čím se živím</vt:lpstr>
      <vt:lpstr>Co je správně? Klikni na ANO - NE</vt:lpstr>
      <vt:lpstr>Co je správně? Klikni na ANO - NE</vt:lpstr>
      <vt:lpstr>Co je správně? Klikni na ANO - NE</vt:lpstr>
      <vt:lpstr>Co je správně? Klikni na ANO - NE</vt:lpstr>
      <vt:lpstr>Někdy se s kočičkami porovnáváme:</vt:lpstr>
      <vt:lpstr>Někdy se s kočičkami porovnáváme:</vt:lpstr>
      <vt:lpstr>Někdy se s kočičkami porovnáváme:</vt:lpstr>
      <vt:lpstr>Někdy se s kočičky porovnáváme:</vt:lpstr>
      <vt:lpstr>Někdy se s kočičkami porovnáváme:</vt:lpstr>
      <vt:lpstr>Někdy se s kočičkami porovnáváme:</vt:lpstr>
      <vt:lpstr>Když mi není dobře</vt:lpstr>
      <vt:lpstr>Když je nám dobře</vt:lpstr>
      <vt:lpstr>Je to pravda?</vt:lpstr>
      <vt:lpstr>Odkryj kočičky B3, A4, C2. Hezký den, kamarádi .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92</cp:revision>
  <dcterms:created xsi:type="dcterms:W3CDTF">2013-05-10T12:01:16Z</dcterms:created>
  <dcterms:modified xsi:type="dcterms:W3CDTF">2013-12-01T01:48:19Z</dcterms:modified>
</cp:coreProperties>
</file>