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61" r:id="rId3"/>
    <p:sldId id="287" r:id="rId4"/>
    <p:sldId id="289" r:id="rId5"/>
    <p:sldId id="264" r:id="rId6"/>
    <p:sldId id="280" r:id="rId7"/>
    <p:sldId id="290" r:id="rId8"/>
    <p:sldId id="282" r:id="rId9"/>
    <p:sldId id="292" r:id="rId10"/>
    <p:sldId id="284" r:id="rId11"/>
    <p:sldId id="285" r:id="rId12"/>
    <p:sldId id="291" r:id="rId13"/>
    <p:sldId id="293" r:id="rId14"/>
    <p:sldId id="294" r:id="rId15"/>
    <p:sldId id="283" r:id="rId16"/>
    <p:sldId id="295" r:id="rId17"/>
    <p:sldId id="296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1938BE-35D5-48F4-9701-8841B1681EA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C25EF1-88CE-49E8-81F8-C5457AE9FA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C25EF1-88CE-49E8-81F8-C5457AE9FAE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89CA5-72C2-412F-9EDC-2C763F1FE86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%C3%A1pisky_o_v%C3%A1lce_galsk%C3%A9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prehravac.rozhlas.cz/audio/32115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prehravac.rozhlas.cz/audio/32115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YxLqx8xF9Pw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castraromana.cz/Citaty.html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ffice.microsoft.com/" TargetMode="External"/><Relationship Id="rId3" Type="http://schemas.openxmlformats.org/officeDocument/2006/relationships/hyperlink" Target="http://en.wikipedia.org/wiki/File:Roman_SPQR_banner.svg" TargetMode="External"/><Relationship Id="rId7" Type="http://schemas.openxmlformats.org/officeDocument/2006/relationships/hyperlink" Target="http://commons.wikimedia.org/wiki/File:Temple_of_Caesar_3D.jpg" TargetMode="External"/><Relationship Id="rId2" Type="http://schemas.openxmlformats.org/officeDocument/2006/relationships/hyperlink" Target="http://www.castraromana.cz/Citaty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Roman_forum_sketch_up_model.png" TargetMode="External"/><Relationship Id="rId5" Type="http://schemas.openxmlformats.org/officeDocument/2006/relationships/hyperlink" Target="http://en.wikipedia.org/wiki/File:Roman_school.jpg" TargetMode="External"/><Relationship Id="rId4" Type="http://schemas.openxmlformats.org/officeDocument/2006/relationships/hyperlink" Target="http://en.wikipedia.org/wiki/File:Roman_Republic_Empire_map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hnutý roh 1"/>
          <p:cNvSpPr/>
          <p:nvPr/>
        </p:nvSpPr>
        <p:spPr bwMode="auto">
          <a:xfrm>
            <a:off x="1285852" y="2000240"/>
            <a:ext cx="6572296" cy="2571768"/>
          </a:xfrm>
          <a:prstGeom prst="foldedCorner">
            <a:avLst/>
          </a:prstGeom>
          <a:gradFill>
            <a:gsLst>
              <a:gs pos="0">
                <a:srgbClr val="FFC000"/>
              </a:gs>
              <a:gs pos="64999">
                <a:srgbClr val="F0EBD5"/>
              </a:gs>
              <a:gs pos="100000">
                <a:srgbClr val="D1C39F"/>
              </a:gs>
            </a:gsLst>
            <a:lin ang="2400000" scaled="0"/>
          </a:gradFill>
          <a:ln w="34925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eaLnBrk="0" hangingPunct="0"/>
            <a:endParaRPr lang="cs-CZ" sz="1400" b="1" dirty="0" smtClean="0">
              <a:solidFill>
                <a:srgbClr val="943634"/>
              </a:solidFill>
              <a:ea typeface="Calibri" pitchFamily="34" charset="0"/>
              <a:cs typeface="Times New Roman" pitchFamily="18" charset="0"/>
            </a:endParaRPr>
          </a:p>
          <a:p>
            <a:pPr lvl="0" eaLnBrk="0" hangingPunct="0"/>
            <a:r>
              <a:rPr lang="cs-CZ" sz="2000" b="1" dirty="0" smtClean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sz="20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školy: </a:t>
            </a:r>
            <a:r>
              <a:rPr lang="cs-CZ" sz="20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100" dirty="0"/>
          </a:p>
          <a:p>
            <a:pPr lvl="0" eaLnBrk="0" hangingPunct="0"/>
            <a:r>
              <a:rPr lang="cs-CZ" sz="20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100" dirty="0"/>
          </a:p>
          <a:p>
            <a:pPr lvl="0" eaLnBrk="0" hangingPunct="0"/>
            <a:r>
              <a:rPr lang="cs-CZ" sz="20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VY_12_INOVACE_1B_16_ Římská literatura</a:t>
            </a:r>
            <a:endParaRPr lang="cs-CZ" sz="1100" dirty="0"/>
          </a:p>
          <a:p>
            <a:pPr lvl="0" eaLnBrk="0" hangingPunct="0"/>
            <a:r>
              <a:rPr lang="cs-CZ" sz="20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Interpretace textů</a:t>
            </a:r>
            <a:endParaRPr lang="cs-CZ" sz="1100" dirty="0"/>
          </a:p>
          <a:p>
            <a:pPr lvl="0" eaLnBrk="0" hangingPunct="0"/>
            <a:r>
              <a:rPr lang="cs-CZ" sz="20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listopad </a:t>
            </a:r>
            <a:r>
              <a:rPr lang="cs-CZ" sz="20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2013</a:t>
            </a:r>
            <a:endParaRPr lang="cs-CZ" sz="1100" dirty="0"/>
          </a:p>
          <a:p>
            <a:pPr lvl="0" eaLnBrk="0" hangingPunct="0"/>
            <a:r>
              <a:rPr lang="cs-CZ" sz="20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kvinta</a:t>
            </a:r>
            <a:endParaRPr lang="cs-CZ" sz="1100" dirty="0"/>
          </a:p>
          <a:p>
            <a:pPr lvl="0" eaLnBrk="0" hangingPunct="0"/>
            <a:r>
              <a:rPr lang="cs-CZ" sz="20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Mgr. Lucie Nováková</a:t>
            </a:r>
            <a:endParaRPr lang="cs-CZ" sz="3200" dirty="0"/>
          </a:p>
        </p:txBody>
      </p:sp>
      <p:pic>
        <p:nvPicPr>
          <p:cNvPr id="4" name="Picture 5" descr="GYMLOVO_logo BRV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000496" y="285728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643042" y="5429264"/>
            <a:ext cx="6000792" cy="1123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57158" y="928670"/>
            <a:ext cx="8501122" cy="5715040"/>
          </a:xfrm>
          <a:gradFill>
            <a:gsLst>
              <a:gs pos="27000">
                <a:srgbClr val="FFC000"/>
              </a:gs>
              <a:gs pos="50000">
                <a:schemeClr val="bg1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200000" scaled="0"/>
          </a:gradFill>
          <a:ln w="28575">
            <a:solidFill>
              <a:schemeClr val="tx1"/>
            </a:solidFill>
          </a:ln>
          <a:effectLst>
            <a:outerShdw blurRad="50800" dist="1905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300000" rev="0"/>
            </a:camera>
            <a:lightRig rig="threePt" dir="t"/>
          </a:scene3d>
        </p:spPr>
        <p:txBody>
          <a:bodyPr>
            <a:normAutofit fontScale="25000" lnSpcReduction="20000"/>
          </a:bodyPr>
          <a:lstStyle/>
          <a:p>
            <a:pPr lvl="0"/>
            <a:endParaRPr lang="cs-CZ" sz="2400" dirty="0" smtClean="0"/>
          </a:p>
          <a:p>
            <a:pPr lvl="0"/>
            <a:endParaRPr lang="cs-CZ" sz="9600" dirty="0" smtClean="0"/>
          </a:p>
          <a:p>
            <a:pPr lvl="0"/>
            <a:r>
              <a:rPr lang="cs-CZ" sz="9600" dirty="0" smtClean="0"/>
              <a:t>Materiál </a:t>
            </a:r>
            <a:r>
              <a:rPr lang="cs-CZ" sz="9600" dirty="0"/>
              <a:t>je určen k práci s texty v </a:t>
            </a:r>
            <a:r>
              <a:rPr lang="cs-CZ" sz="9600" dirty="0" smtClean="0"/>
              <a:t>hodinách i k domácí přípravě, </a:t>
            </a:r>
            <a:r>
              <a:rPr lang="cs-CZ" sz="9600" dirty="0"/>
              <a:t>jež jsou předmětem výuky literatury </a:t>
            </a:r>
            <a:r>
              <a:rPr lang="cs-CZ" sz="9600" dirty="0" smtClean="0"/>
              <a:t>v kvintě a 1. </a:t>
            </a:r>
            <a:r>
              <a:rPr lang="cs-CZ" sz="9600" dirty="0"/>
              <a:t>ročníku. Slouží </a:t>
            </a:r>
            <a:r>
              <a:rPr lang="cs-CZ" sz="9600" dirty="0" smtClean="0"/>
              <a:t>k</a:t>
            </a:r>
            <a:r>
              <a:rPr lang="cs-CZ" sz="9600" dirty="0"/>
              <a:t> </a:t>
            </a:r>
            <a:r>
              <a:rPr lang="cs-CZ" sz="9600" dirty="0" smtClean="0"/>
              <a:t>procvičování a opakování římské antické literatury</a:t>
            </a:r>
            <a:endParaRPr lang="cs-CZ" sz="9600" dirty="0"/>
          </a:p>
          <a:p>
            <a:pPr lvl="0"/>
            <a:r>
              <a:rPr lang="cs-CZ" sz="9600" dirty="0" smtClean="0"/>
              <a:t>Prezentace seznamuje žáky s mýty, historií i literáty.</a:t>
            </a:r>
            <a:endParaRPr lang="cs-CZ" sz="9600" dirty="0"/>
          </a:p>
          <a:p>
            <a:pPr lvl="0"/>
            <a:r>
              <a:rPr lang="cs-CZ" sz="9600" dirty="0"/>
              <a:t>Směřuje k rozvoji čtenářské a informační gramotnosti žáků.</a:t>
            </a:r>
            <a:endParaRPr lang="cs-CZ" sz="7200" dirty="0"/>
          </a:p>
          <a:p>
            <a:pPr lvl="0"/>
            <a:r>
              <a:rPr lang="cs-CZ" sz="9600" dirty="0"/>
              <a:t>Žáci si jej bedlivě prostudují a následně vypracují odpovědi na přiložené otázky a </a:t>
            </a:r>
            <a:r>
              <a:rPr lang="cs-CZ" sz="9600" dirty="0" smtClean="0"/>
              <a:t>úkoly (doma si předem vyslechnou nahrávku a zhlédnou ukázku).</a:t>
            </a:r>
            <a:endParaRPr lang="cs-CZ" sz="9600" dirty="0"/>
          </a:p>
          <a:p>
            <a:pPr lvl="0"/>
            <a:r>
              <a:rPr lang="cs-CZ" sz="9600" dirty="0" smtClean="0"/>
              <a:t>Snímek 3 – zadání úkolu (zkratka S.P.Q.R) se objeví při kliknutí myší. Při dalším poklepu se objeví správná odpověď a zadání zmizí.</a:t>
            </a:r>
          </a:p>
          <a:p>
            <a:pPr lvl="0"/>
            <a:r>
              <a:rPr lang="cs-CZ" sz="9600" dirty="0" smtClean="0"/>
              <a:t>Snímek 4 – </a:t>
            </a:r>
            <a:r>
              <a:rPr lang="cs-CZ" sz="9600" dirty="0" err="1" smtClean="0"/>
              <a:t>gif</a:t>
            </a:r>
            <a:r>
              <a:rPr lang="cs-CZ" sz="9600" dirty="0" smtClean="0"/>
              <a:t> s letopočty existence Říma od vzniku republiky.</a:t>
            </a:r>
          </a:p>
          <a:p>
            <a:pPr lvl="0"/>
            <a:r>
              <a:rPr lang="cs-CZ" sz="9600" dirty="0" smtClean="0"/>
              <a:t>Snímek </a:t>
            </a:r>
            <a:r>
              <a:rPr lang="cs-CZ" sz="9600" dirty="0" smtClean="0"/>
              <a:t>5 - </a:t>
            </a:r>
            <a:r>
              <a:rPr lang="cs-CZ" sz="9600" dirty="0" smtClean="0"/>
              <a:t>při poklepu zmizí zakrytá slova. </a:t>
            </a:r>
          </a:p>
          <a:p>
            <a:pPr lvl="0"/>
            <a:r>
              <a:rPr lang="cs-CZ" sz="9600" dirty="0" smtClean="0"/>
              <a:t>Snímek  7, 9, 12, 14 – řešení úkolů předchozích snímků.</a:t>
            </a:r>
          </a:p>
          <a:p>
            <a:pPr lvl="0">
              <a:buNone/>
            </a:pPr>
            <a:endParaRPr lang="cs-CZ" sz="5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>
              <a:buClrTx/>
              <a:buNone/>
            </a:pPr>
            <a:endParaRPr lang="cs-CZ" sz="1800" dirty="0" smtClean="0">
              <a:solidFill>
                <a:srgbClr val="FFC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2143140" cy="500066"/>
          </a:xfrm>
          <a:gradFill>
            <a:gsLst>
              <a:gs pos="2700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400000" scaled="0"/>
          </a:gra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Monotype Corsiva" pitchFamily="66" charset="0"/>
              </a:rPr>
              <a:t>Anotace:</a:t>
            </a:r>
            <a:endParaRPr lang="cs-CZ" sz="4000" b="1" dirty="0">
              <a:solidFill>
                <a:schemeClr val="tx1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289px-Roman_SPQR_banner_svg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3042" y="785794"/>
            <a:ext cx="6058816" cy="480093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071670" y="5715016"/>
            <a:ext cx="485778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Monotype Corsiva" pitchFamily="66" charset="0"/>
              </a:rPr>
              <a:t>Římská literatura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00232" y="214290"/>
            <a:ext cx="5286412" cy="461665"/>
          </a:xfrm>
          <a:prstGeom prst="rect">
            <a:avLst/>
          </a:prstGeom>
          <a:noFill/>
          <a:ln w="158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Co znamená zkratka  S.P.Q.R.?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88916" y="2967335"/>
            <a:ext cx="1847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endParaRPr lang="cs-CZ" sz="2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84014" y="2967335"/>
            <a:ext cx="1847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2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28860" y="214290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Senatus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Populusque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</a:t>
            </a:r>
            <a:r>
              <a:rPr lang="cs-CZ" sz="24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Romanus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, v překladu 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Senát a lid římský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14480" y="142852"/>
            <a:ext cx="5929354" cy="72547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Společensko-historické pozadí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5" name="Zástupný symbol pro obsah 4" descr="250px-Roman_Republic_Empire_map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43042" y="1000108"/>
            <a:ext cx="5929354" cy="56447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1714480" y="857232"/>
            <a:ext cx="5715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214290"/>
            <a:ext cx="2471726" cy="428628"/>
          </a:xfr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1</a:t>
            </a:r>
            <a:endParaRPr lang="cs-CZ" sz="32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71934" y="214290"/>
            <a:ext cx="3786214" cy="523220"/>
          </a:xfrm>
          <a:prstGeom prst="rect">
            <a:avLst/>
          </a:prstGeom>
          <a:gradFill>
            <a:gsLst>
              <a:gs pos="0">
                <a:schemeClr val="bg2"/>
              </a:gs>
              <a:gs pos="50000">
                <a:srgbClr val="FFC000">
                  <a:alpha val="89000"/>
                </a:srgb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Pověst – Únos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Sabinek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85852" y="6143644"/>
            <a:ext cx="492922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Doplňte do textu vynechaná slova.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Vývojový diagram: dokument 15"/>
          <p:cNvSpPr/>
          <p:nvPr/>
        </p:nvSpPr>
        <p:spPr>
          <a:xfrm>
            <a:off x="1357290" y="1571612"/>
            <a:ext cx="6500858" cy="4143404"/>
          </a:xfrm>
          <a:prstGeom prst="flowChartDocumen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20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0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0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0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0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r>
              <a:rPr lang="cs-CZ" sz="2000" dirty="0" smtClean="0">
                <a:solidFill>
                  <a:schemeClr val="tx1"/>
                </a:solidFill>
                <a:latin typeface="Monotype Corsiva" pitchFamily="66" charset="0"/>
              </a:rPr>
              <a:t>       </a:t>
            </a:r>
          </a:p>
          <a:p>
            <a:endParaRPr lang="cs-CZ" sz="20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0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0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0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algn="just"/>
            <a:r>
              <a:rPr lang="cs-CZ" sz="2000" dirty="0" smtClean="0">
                <a:solidFill>
                  <a:schemeClr val="tx1"/>
                </a:solidFill>
                <a:latin typeface="Monotype Corsiva" pitchFamily="66" charset="0"/>
              </a:rPr>
              <a:t>    Podle pověstí byl zakladatelem Říma Romulus. V bájích je spojen také s  únosem </a:t>
            </a:r>
            <a:r>
              <a:rPr lang="cs-CZ" sz="2000" dirty="0" err="1" smtClean="0">
                <a:solidFill>
                  <a:schemeClr val="tx1"/>
                </a:solidFill>
                <a:latin typeface="Monotype Corsiva" pitchFamily="66" charset="0"/>
              </a:rPr>
              <a:t>Sabinek</a:t>
            </a:r>
            <a:r>
              <a:rPr lang="cs-CZ" sz="2000" dirty="0" smtClean="0">
                <a:solidFill>
                  <a:schemeClr val="tx1"/>
                </a:solidFill>
                <a:latin typeface="Monotype Corsiva" pitchFamily="66" charset="0"/>
              </a:rPr>
              <a:t>. Město trpělo nedostatkem žen, a tak se vládce rozhodl, že by bylo možné si je opatřit únosem. Uspořádal proto velkou slavnost, na kterou pozval sousední Sabiny i s jejich ženami a dcerami.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  <a:latin typeface="Monotype Corsiva" pitchFamily="66" charset="0"/>
              </a:rPr>
              <a:t>   Když se podařilo Římanům některé </a:t>
            </a:r>
            <a:r>
              <a:rPr lang="cs-CZ" sz="2000" dirty="0" err="1" smtClean="0">
                <a:solidFill>
                  <a:schemeClr val="tx1"/>
                </a:solidFill>
                <a:latin typeface="Monotype Corsiva" pitchFamily="66" charset="0"/>
              </a:rPr>
              <a:t>Sabinky</a:t>
            </a:r>
            <a:r>
              <a:rPr lang="cs-CZ" sz="2000" dirty="0" smtClean="0">
                <a:solidFill>
                  <a:schemeClr val="tx1"/>
                </a:solidFill>
                <a:latin typeface="Monotype Corsiva" pitchFamily="66" charset="0"/>
              </a:rPr>
              <a:t> unést, ženy zabránily krveprolití  a daly přednost životu s Římany. Staly se prostřednicemi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  <a:latin typeface="Monotype Corsiva" pitchFamily="66" charset="0"/>
              </a:rPr>
              <a:t>míru a spojenectví. 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  <a:latin typeface="Monotype Corsiva" pitchFamily="66" charset="0"/>
              </a:rPr>
              <a:t>   Romulus nezemřel jako smrtelník, ale byl odnesen do nebe. Od té doby ho věřící uctívali  pod jménem bůh </a:t>
            </a:r>
            <a:r>
              <a:rPr lang="cs-CZ" sz="2000" dirty="0" err="1" smtClean="0">
                <a:solidFill>
                  <a:schemeClr val="tx1"/>
                </a:solidFill>
                <a:latin typeface="Monotype Corsiva" pitchFamily="66" charset="0"/>
              </a:rPr>
              <a:t>Quirinus</a:t>
            </a:r>
            <a:r>
              <a:rPr lang="cs-CZ" sz="2000" dirty="0" smtClean="0">
                <a:solidFill>
                  <a:schemeClr val="tx1"/>
                </a:solidFill>
                <a:latin typeface="Monotype Corsiva" pitchFamily="66" charset="0"/>
              </a:rPr>
              <a:t>.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357554" y="1857364"/>
            <a:ext cx="1214446" cy="285752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857752" y="2214554"/>
            <a:ext cx="1143008" cy="285752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428728" y="2786058"/>
            <a:ext cx="785818" cy="285752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214678" y="2786058"/>
            <a:ext cx="642942" cy="285752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858016" y="3071810"/>
            <a:ext cx="928694" cy="3571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071802" y="3429000"/>
            <a:ext cx="785818" cy="285752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643438" y="5500702"/>
            <a:ext cx="321470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Určete slohový postup.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00760" y="5786454"/>
            <a:ext cx="16569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vyprávěcí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5" name="Obrázek 14" descr="Augustus_Aureus_infobox_version.pn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2643174" y="4572008"/>
            <a:ext cx="1109561" cy="10940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7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6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57356" y="500042"/>
            <a:ext cx="5500726" cy="6072230"/>
          </a:xfrm>
          <a:blipFill>
            <a:blip r:embed="rId2"/>
            <a:tile tx="0" ty="0" sx="100000" sy="100000" flip="none" algn="tl"/>
          </a:blipFill>
          <a:ln w="38100" cmpd="sng">
            <a:solidFill>
              <a:schemeClr val="tx1"/>
            </a:solidFill>
          </a:ln>
          <a:effectLst>
            <a:outerShdw blurRad="50800" dist="571500" dir="5400000" sx="43000" sy="43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marL="114300" indent="-457200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indent="0" algn="just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indent="0"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a)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Bohyně lovu a plodnosti,vládkyně přírody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, též bohyně měsíce.  V Římě jí postavili chrám na Aventinu.</a:t>
            </a:r>
          </a:p>
          <a:p>
            <a:pPr marL="0" indent="0"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b) Bohyně  krásy a lásky. Zvláštní úctě se těšila zvláště za 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Caesara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a Augusta, protože rod Juliů, ze kterého pocházeli, od ní odvozoval svůj původ.</a:t>
            </a:r>
          </a:p>
          <a:p>
            <a:pPr marL="0" indent="0"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c) 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Nejvyšší  a nejmocnější  římský   bůh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, byl mu zasvěcen  chrám na Kapitolu. Ze zvířat mu  patřil orel a ze stromů dub. V různých formách se udržel i po zavedení křesťanství.</a:t>
            </a:r>
          </a:p>
          <a:p>
            <a:pPr marL="0" indent="0"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d) 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Bůh podsvětí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, který své sídlo zpravidla neopouštěl. Duchové mrtvých se do jeho  říše dostávali temnými propastmi, jejich  vstupní bránu  chránil  trojhlavý pes.</a:t>
            </a:r>
          </a:p>
          <a:p>
            <a:pPr marL="0" indent="0"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e) 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Bůh vodstva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, nejvyšší chrám  měl  na  Martově poli . Ve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Flaminiově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cirku měl jako  stvořitel koně a ochránce  dostihů oltář. </a:t>
            </a:r>
          </a:p>
          <a:p>
            <a:pPr marL="0" indent="0" algn="just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14546" y="642918"/>
            <a:ext cx="4705583" cy="461665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4800000" scaled="0"/>
          </a:gradFill>
          <a:ln w="1905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Identifikujte římské bohy a bohyně.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7" name="Obrázek 6" descr="MC900416074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5140" y="5786454"/>
            <a:ext cx="611459" cy="766151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57356" y="500042"/>
            <a:ext cx="5500726" cy="6072230"/>
          </a:xfrm>
          <a:blipFill>
            <a:blip r:embed="rId2"/>
            <a:tile tx="0" ty="0" sx="100000" sy="100000" flip="none" algn="tl"/>
          </a:blipFill>
          <a:ln w="38100" cmpd="sng">
            <a:solidFill>
              <a:schemeClr val="tx1"/>
            </a:solidFill>
          </a:ln>
          <a:effectLst>
            <a:outerShdw blurRad="50800" dist="571500" dir="5400000" sx="43000" sy="43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marL="114300" indent="-457200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indent="0" algn="just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indent="0" algn="just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indent="0" algn="just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a)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Diana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indent="0" algn="just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b) 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Venuše</a:t>
            </a:r>
          </a:p>
          <a:p>
            <a:pPr marL="0" indent="0" algn="just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c) 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Jupiter</a:t>
            </a:r>
          </a:p>
          <a:p>
            <a:pPr marL="0" indent="0" algn="just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d)  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Pluto</a:t>
            </a:r>
          </a:p>
          <a:p>
            <a:pPr marL="0" indent="0" algn="just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e)  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Neptun </a:t>
            </a:r>
          </a:p>
          <a:p>
            <a:pPr marL="0" indent="0" algn="just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14546" y="642918"/>
            <a:ext cx="4705583" cy="461665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4800000" scaled="0"/>
          </a:gradFill>
          <a:ln w="1905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Identifikujte římské bohy a bohyně.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7" name="Obrázek 6" descr="MC900416074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5000628" y="3714752"/>
            <a:ext cx="2183095" cy="273539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214290"/>
            <a:ext cx="6286544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Vyluštěte přesmyčky a napište </a:t>
            </a:r>
            <a:r>
              <a:rPr lang="cs-CZ" sz="2800" b="1" dirty="0" smtClean="0">
                <a:latin typeface="Monotype Corsiva" pitchFamily="66" charset="0"/>
              </a:rPr>
              <a:t>správná jména římských literátů.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3" name="Slunce 2"/>
          <p:cNvSpPr/>
          <p:nvPr/>
        </p:nvSpPr>
        <p:spPr>
          <a:xfrm>
            <a:off x="3857620" y="2928934"/>
            <a:ext cx="1571636" cy="1571636"/>
          </a:xfrm>
          <a:prstGeom prst="sun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chemeClr val="tx1"/>
              </a:solidFill>
              <a:cs typeface="Aharoni" pitchFamily="2" charset="-79"/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1428728" y="2357430"/>
            <a:ext cx="2428892" cy="642942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Rociec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357818" y="2357430"/>
            <a:ext cx="2428892" cy="642942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Ligirvesu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1428728" y="4500570"/>
            <a:ext cx="2428892" cy="642942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Diviosu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357818" y="4500570"/>
            <a:ext cx="2428892" cy="642942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Sutalup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10" name="Obrázek 9" descr="MC900054832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20" y="5072074"/>
            <a:ext cx="1987183" cy="1571636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214290"/>
            <a:ext cx="6286544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Vyluštěte přesmyčky a napište </a:t>
            </a:r>
            <a:r>
              <a:rPr lang="cs-CZ" sz="2800" b="1" dirty="0" smtClean="0">
                <a:latin typeface="Monotype Corsiva" pitchFamily="66" charset="0"/>
              </a:rPr>
              <a:t>správná jména římských literátů.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3" name="Slunce 2"/>
          <p:cNvSpPr/>
          <p:nvPr/>
        </p:nvSpPr>
        <p:spPr>
          <a:xfrm>
            <a:off x="3857620" y="2928934"/>
            <a:ext cx="1571636" cy="1571636"/>
          </a:xfrm>
          <a:prstGeom prst="sun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chemeClr val="tx1"/>
              </a:solidFill>
              <a:cs typeface="Aharoni" pitchFamily="2" charset="-79"/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1428728" y="2357430"/>
            <a:ext cx="2428892" cy="642942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Cicero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357818" y="2357430"/>
            <a:ext cx="2428892" cy="642942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Vergilius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1428728" y="4500570"/>
            <a:ext cx="2428892" cy="642942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Ovidius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357818" y="4500570"/>
            <a:ext cx="2428892" cy="642942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Plautus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10" name="Obrázek 9" descr="MC900054832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20" y="5072074"/>
            <a:ext cx="1987183" cy="1571636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7356" y="142852"/>
            <a:ext cx="5357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>Zápisky o válce galské</a:t>
            </a:r>
            <a:endParaRPr lang="cs-CZ" sz="32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28728" y="785795"/>
            <a:ext cx="6357982" cy="1661993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rgbClr val="FFC000"/>
              </a:gs>
            </a:gsLst>
            <a:lin ang="8400000" scaled="0"/>
          </a:gradFill>
          <a:ln w="15875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http://cs.wikipedia.org/wiki/Z%C3%A1pisky_o_v%C3%A1lce_galsk%C3%A9</a:t>
            </a:r>
            <a:endParaRPr lang="cs-CZ" dirty="0" smtClean="0"/>
          </a:p>
          <a:p>
            <a:pPr algn="ctr"/>
            <a:r>
              <a:rPr lang="cs-CZ" sz="2400" b="1" dirty="0" smtClean="0">
                <a:latin typeface="Monotype Corsiva" pitchFamily="66" charset="0"/>
              </a:rPr>
              <a:t>Pracujte s odkazem – </a:t>
            </a:r>
            <a:r>
              <a:rPr lang="cs-CZ" sz="2400" b="1" u="sng" dirty="0" smtClean="0">
                <a:latin typeface="Monotype Corsiva" pitchFamily="66" charset="0"/>
              </a:rPr>
              <a:t>přečtete  si text a vyberte</a:t>
            </a:r>
          </a:p>
          <a:p>
            <a:pPr algn="ctr"/>
            <a:r>
              <a:rPr lang="cs-CZ" sz="2400" b="1" u="sng" dirty="0" smtClean="0">
                <a:latin typeface="Monotype Corsiva" pitchFamily="66" charset="0"/>
              </a:rPr>
              <a:t>správnou odpověď.</a:t>
            </a:r>
          </a:p>
          <a:p>
            <a:endParaRPr lang="cs-CZ" dirty="0"/>
          </a:p>
        </p:txBody>
      </p:sp>
      <p:sp>
        <p:nvSpPr>
          <p:cNvPr id="5" name="Svislý svitek 4"/>
          <p:cNvSpPr/>
          <p:nvPr/>
        </p:nvSpPr>
        <p:spPr>
          <a:xfrm>
            <a:off x="1285852" y="2714620"/>
            <a:ext cx="6572296" cy="3857652"/>
          </a:xfrm>
          <a:prstGeom prst="vertic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/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1) Caesar  sám napsal </a:t>
            </a:r>
            <a:r>
              <a:rPr lang="cs-CZ" sz="2400" dirty="0" smtClean="0">
                <a:solidFill>
                  <a:schemeClr val="tx1"/>
                </a:solidFill>
                <a:latin typeface="Monotype Corsiva" pitchFamily="66" charset="0"/>
              </a:rPr>
              <a:t>celkem knih: a) 5  b) 6  c) 7 d) 8  e) 9  f) 10</a:t>
            </a:r>
          </a:p>
          <a:p>
            <a:pPr marL="457200" indent="-457200"/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2) Sloh díla </a:t>
            </a:r>
            <a:r>
              <a:rPr lang="cs-CZ" sz="2400" dirty="0" smtClean="0">
                <a:solidFill>
                  <a:schemeClr val="tx1"/>
                </a:solidFill>
                <a:latin typeface="Monotype Corsiva" pitchFamily="66" charset="0"/>
              </a:rPr>
              <a:t>je: a) květnatý  b) ironický c)  věcný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3) Autor  v díle popisuje mimo jiné </a:t>
            </a:r>
            <a:r>
              <a:rPr lang="cs-CZ" sz="2400" dirty="0" smtClean="0">
                <a:solidFill>
                  <a:schemeClr val="tx1"/>
                </a:solidFill>
                <a:latin typeface="Monotype Corsiva" pitchFamily="66" charset="0"/>
              </a:rPr>
              <a:t>: a)  Řím  b) přírodu a zvyky  c)  vztah s Kleopatrou</a:t>
            </a:r>
          </a:p>
          <a:p>
            <a:pPr marL="457200" indent="-457200"/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4) Kolik slov </a:t>
            </a:r>
            <a:r>
              <a:rPr lang="cs-CZ" sz="2400" dirty="0" smtClean="0">
                <a:solidFill>
                  <a:schemeClr val="tx1"/>
                </a:solidFill>
                <a:latin typeface="Monotype Corsiva" pitchFamily="66" charset="0"/>
              </a:rPr>
              <a:t>asi text obsahuje? a) 2000  b) 3400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Monotype Corsiva" pitchFamily="66" charset="0"/>
              </a:rPr>
              <a:t>c)  1200  d) 1300  e) 4000                                   </a:t>
            </a:r>
          </a:p>
          <a:p>
            <a:pPr marL="457200" indent="-457200"/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/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43438" y="5715016"/>
            <a:ext cx="250421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Monotype Corsiva" pitchFamily="66" charset="0"/>
              </a:rPr>
              <a:t>1c - 2c -3b -4d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728" y="214290"/>
            <a:ext cx="6357982" cy="1446550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rgbClr val="FFC000"/>
              </a:gs>
            </a:gsLst>
            <a:lin ang="8400000" scaled="0"/>
          </a:gradFill>
          <a:ln w="15875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sz="2400" dirty="0" smtClean="0">
                <a:hlinkClick r:id="rId2"/>
              </a:rPr>
              <a:t>http://prehravac.rozhlas.cz/audio/321151</a:t>
            </a:r>
            <a:endParaRPr lang="cs-CZ" sz="2400" dirty="0" smtClean="0"/>
          </a:p>
          <a:p>
            <a:pPr algn="ctr"/>
            <a:r>
              <a:rPr lang="cs-CZ" sz="3200" u="sng" dirty="0" smtClean="0">
                <a:latin typeface="Monotype Corsiva" pitchFamily="66" charset="0"/>
              </a:rPr>
              <a:t>Poslechněte  si nahrávku </a:t>
            </a:r>
            <a:r>
              <a:rPr lang="cs-CZ" sz="3200" dirty="0" smtClean="0">
                <a:latin typeface="Monotype Corsiva" pitchFamily="66" charset="0"/>
              </a:rPr>
              <a:t>a odpovězte na dané otázky.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643042" y="2214554"/>
            <a:ext cx="6000792" cy="3108543"/>
          </a:xfrm>
          <a:prstGeom prst="rect">
            <a:avLst/>
          </a:prstGeom>
          <a:blipFill dpi="0" rotWithShape="1">
            <a:blip r:embed="rId3">
              <a:alphaModFix amt="82000"/>
            </a:blip>
            <a:srcRect/>
            <a:tile tx="0" ty="0" sx="100000" sy="100000" flip="none" algn="tl"/>
          </a:blipFill>
          <a:ln w="317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Jaké hry a slavnosti </a:t>
            </a:r>
            <a:r>
              <a:rPr lang="cs-CZ" sz="2800" b="1" u="sng" dirty="0" smtClean="0">
                <a:latin typeface="Monotype Corsiva" pitchFamily="66" charset="0"/>
              </a:rPr>
              <a:t>Římané praktikovali</a:t>
            </a:r>
            <a:r>
              <a:rPr lang="cs-CZ" sz="2800" b="1" dirty="0" smtClean="0">
                <a:latin typeface="Monotype Corsiva" pitchFamily="66" charset="0"/>
              </a:rPr>
              <a:t>?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Kterým </a:t>
            </a:r>
            <a:r>
              <a:rPr lang="cs-CZ" sz="2800" b="1" u="sng" dirty="0" smtClean="0">
                <a:latin typeface="Monotype Corsiva" pitchFamily="66" charset="0"/>
              </a:rPr>
              <a:t>bohům </a:t>
            </a:r>
            <a:r>
              <a:rPr lang="cs-CZ" sz="2800" b="1" dirty="0" smtClean="0">
                <a:latin typeface="Monotype Corsiva" pitchFamily="66" charset="0"/>
              </a:rPr>
              <a:t>byly oslavy zasvěceny?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Kde se hry a slavnosti </a:t>
            </a:r>
            <a:r>
              <a:rPr lang="cs-CZ" sz="2800" b="1" u="sng" dirty="0" smtClean="0">
                <a:latin typeface="Monotype Corsiva" pitchFamily="66" charset="0"/>
              </a:rPr>
              <a:t>konaly</a:t>
            </a:r>
            <a:r>
              <a:rPr lang="cs-CZ" sz="2800" b="1" dirty="0" smtClean="0">
                <a:latin typeface="Monotype Corsiva" pitchFamily="66" charset="0"/>
              </a:rPr>
              <a:t>?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Jak vzniklo </a:t>
            </a:r>
            <a:r>
              <a:rPr lang="cs-CZ" sz="2800" b="1" u="sng" dirty="0" smtClean="0">
                <a:latin typeface="Monotype Corsiva" pitchFamily="66" charset="0"/>
              </a:rPr>
              <a:t>slovo gladiátor</a:t>
            </a:r>
            <a:r>
              <a:rPr lang="cs-CZ" sz="2800" b="1" dirty="0" smtClean="0">
                <a:latin typeface="Monotype Corsiva" pitchFamily="66" charset="0"/>
              </a:rPr>
              <a:t>, kdo to byl?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Kdo se mohl stát </a:t>
            </a:r>
            <a:r>
              <a:rPr lang="cs-CZ" sz="2800" b="1" u="sng" dirty="0" smtClean="0">
                <a:latin typeface="Monotype Corsiva" pitchFamily="66" charset="0"/>
              </a:rPr>
              <a:t>gladiátorem</a:t>
            </a:r>
            <a:r>
              <a:rPr lang="cs-CZ" sz="2800" b="1" dirty="0" smtClean="0">
                <a:latin typeface="Monotype Corsiva" pitchFamily="66" charset="0"/>
              </a:rPr>
              <a:t>?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Který </a:t>
            </a:r>
            <a:r>
              <a:rPr lang="cs-CZ" sz="2800" b="1" u="sng" dirty="0" smtClean="0">
                <a:latin typeface="Monotype Corsiva" pitchFamily="66" charset="0"/>
              </a:rPr>
              <a:t>císař hry zakázal</a:t>
            </a:r>
            <a:r>
              <a:rPr lang="cs-CZ" sz="2800" b="1" dirty="0" smtClean="0">
                <a:latin typeface="Monotype Corsiva" pitchFamily="66" charset="0"/>
              </a:rPr>
              <a:t>?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Co jste se dozvěděli </a:t>
            </a:r>
            <a:r>
              <a:rPr lang="cs-CZ" sz="2800" b="1" u="sng" dirty="0" smtClean="0">
                <a:latin typeface="Monotype Corsiva" pitchFamily="66" charset="0"/>
              </a:rPr>
              <a:t>o římském divadle</a:t>
            </a:r>
            <a:r>
              <a:rPr lang="cs-CZ" sz="2800" b="1" dirty="0" smtClean="0">
                <a:latin typeface="Monotype Corsiva" pitchFamily="66" charset="0"/>
              </a:rPr>
              <a:t>?</a:t>
            </a:r>
            <a:endParaRPr lang="cs-CZ" sz="2800" b="1" dirty="0">
              <a:latin typeface="Monotype Corsiva" pitchFamily="66" charset="0"/>
            </a:endParaRPr>
          </a:p>
        </p:txBody>
      </p:sp>
      <p:pic>
        <p:nvPicPr>
          <p:cNvPr id="9218" name="Picture 2" descr="gladiátoři,helmy,meče,válečníci,vláda,vojsko,zbraně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4357686" y="5643578"/>
            <a:ext cx="928694" cy="9286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728" y="214290"/>
            <a:ext cx="6357982" cy="1446550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rgbClr val="FFC000"/>
              </a:gs>
            </a:gsLst>
            <a:lin ang="8400000" scaled="0"/>
          </a:gradFill>
          <a:ln w="15875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sz="2400" dirty="0" smtClean="0">
                <a:hlinkClick r:id="rId2"/>
              </a:rPr>
              <a:t>http://prehravac.rozhlas.cz/audio/321151</a:t>
            </a:r>
            <a:endParaRPr lang="cs-CZ" sz="2400" dirty="0" smtClean="0"/>
          </a:p>
          <a:p>
            <a:pPr algn="ctr"/>
            <a:r>
              <a:rPr lang="cs-CZ" sz="3200" u="sng" dirty="0" smtClean="0">
                <a:latin typeface="Monotype Corsiva" pitchFamily="66" charset="0"/>
              </a:rPr>
              <a:t>Poslechněte  si nahrávku </a:t>
            </a:r>
            <a:r>
              <a:rPr lang="cs-CZ" sz="3200" dirty="0" smtClean="0">
                <a:latin typeface="Monotype Corsiva" pitchFamily="66" charset="0"/>
              </a:rPr>
              <a:t>a odpovězte na dané otázky.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643042" y="2214554"/>
            <a:ext cx="6000792" cy="4401205"/>
          </a:xfrm>
          <a:prstGeom prst="rect">
            <a:avLst/>
          </a:prstGeom>
          <a:blipFill dpi="0" rotWithShape="1">
            <a:blip r:embed="rId3">
              <a:alphaModFix amt="82000"/>
            </a:blip>
            <a:srcRect/>
            <a:tile tx="0" ty="0" sx="100000" sy="100000" flip="none" algn="tl"/>
          </a:blipFill>
          <a:ln w="317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Divadelní představení, pantomimu aj.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Jupiter, Ceres.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Na náměstích, v amfiteátrech  i v arénách.</a:t>
            </a:r>
          </a:p>
          <a:p>
            <a:pPr marL="514350" indent="-514350">
              <a:buAutoNum type="alphaLcParenR"/>
            </a:pPr>
            <a:r>
              <a:rPr lang="cs-CZ" sz="2800" b="1" dirty="0" err="1" smtClean="0">
                <a:latin typeface="Monotype Corsiva" pitchFamily="66" charset="0"/>
              </a:rPr>
              <a:t>Gladius</a:t>
            </a:r>
            <a:r>
              <a:rPr lang="cs-CZ" sz="2800" b="1" dirty="0" smtClean="0">
                <a:latin typeface="Monotype Corsiva" pitchFamily="66" charset="0"/>
              </a:rPr>
              <a:t> – meč. Boj na život a na smrt  v aréně, palec nahoru a dolů.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Zpočátku zajatec, otrok; později i svobodný římský občan, šlechtic  i ženy.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Konstantin, po přijetí křesťanství.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Velmi reálné, herci na jevišti bojovali, někdy dokonce medvěd rozsápal  člověka.</a:t>
            </a:r>
            <a:endParaRPr lang="cs-CZ" sz="2800" b="1" dirty="0">
              <a:latin typeface="Monotype Corsiva" pitchFamily="66" charset="0"/>
            </a:endParaRPr>
          </a:p>
        </p:txBody>
      </p:sp>
      <p:pic>
        <p:nvPicPr>
          <p:cNvPr id="4" name="Obrázek 3" descr="800px-Wachstafel_rem.pn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6572264" y="3929066"/>
            <a:ext cx="1071570" cy="592042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00166" y="214290"/>
            <a:ext cx="6143668" cy="1143000"/>
          </a:xfrm>
          <a:ln w="19050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Slavní římští literáti</a:t>
            </a: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>Určete správnost tvrzení, chyby opravte.</a:t>
            </a:r>
            <a:endParaRPr lang="cs-CZ" sz="32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1643050"/>
            <a:ext cx="6286544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Vergilius inspiroval svým dílem  </a:t>
            </a:r>
            <a:r>
              <a:rPr lang="cs-CZ" sz="2800" b="1" u="sng" dirty="0" smtClean="0">
                <a:latin typeface="Monotype Corsiva" pitchFamily="66" charset="0"/>
              </a:rPr>
              <a:t>Komedie o hrnci </a:t>
            </a:r>
          </a:p>
          <a:p>
            <a:r>
              <a:rPr lang="cs-CZ" sz="2800" b="1" dirty="0" smtClean="0">
                <a:latin typeface="Monotype Corsiva" pitchFamily="66" charset="0"/>
              </a:rPr>
              <a:t>francouzského dramatika  Moliéra.    ano - ne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00166" y="2857496"/>
            <a:ext cx="6286544" cy="1384995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latin typeface="Monotype Corsiva" pitchFamily="66" charset="0"/>
              </a:rPr>
              <a:t>Epos Aeneas </a:t>
            </a:r>
            <a:r>
              <a:rPr lang="cs-CZ" sz="2800" b="1" dirty="0" smtClean="0">
                <a:latin typeface="Monotype Corsiva" pitchFamily="66" charset="0"/>
              </a:rPr>
              <a:t>líčí  příhody hlavního hrdiny, který</a:t>
            </a:r>
          </a:p>
          <a:p>
            <a:r>
              <a:rPr lang="cs-CZ" sz="2800" b="1" dirty="0" smtClean="0">
                <a:latin typeface="Monotype Corsiva" pitchFamily="66" charset="0"/>
              </a:rPr>
              <a:t>uteče z hořící  Tróje a později  se usadí v Itálii.</a:t>
            </a:r>
          </a:p>
          <a:p>
            <a:r>
              <a:rPr lang="cs-CZ" sz="2800" b="1" dirty="0" smtClean="0">
                <a:latin typeface="Monotype Corsiva" pitchFamily="66" charset="0"/>
              </a:rPr>
              <a:t>Vědomě se podřizuje osudu.          ano - ne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00166" y="4500570"/>
            <a:ext cx="6286544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Monotype Corsiva" pitchFamily="66" charset="0"/>
              </a:rPr>
              <a:t>Gaius</a:t>
            </a:r>
            <a:r>
              <a:rPr lang="cs-CZ" sz="2800" b="1" dirty="0" smtClean="0">
                <a:latin typeface="Monotype Corsiva" pitchFamily="66" charset="0"/>
              </a:rPr>
              <a:t> </a:t>
            </a:r>
            <a:r>
              <a:rPr lang="cs-CZ" sz="2800" b="1" dirty="0" err="1" smtClean="0">
                <a:latin typeface="Monotype Corsiva" pitchFamily="66" charset="0"/>
              </a:rPr>
              <a:t>Petronius</a:t>
            </a:r>
            <a:r>
              <a:rPr lang="cs-CZ" sz="2800" b="1" dirty="0" smtClean="0">
                <a:latin typeface="Monotype Corsiva" pitchFamily="66" charset="0"/>
              </a:rPr>
              <a:t> Arbiter, </a:t>
            </a:r>
            <a:r>
              <a:rPr lang="cs-CZ" sz="2800" b="1" u="sng" dirty="0" smtClean="0">
                <a:latin typeface="Monotype Corsiva" pitchFamily="66" charset="0"/>
              </a:rPr>
              <a:t>autor </a:t>
            </a:r>
            <a:r>
              <a:rPr lang="cs-CZ" sz="2800" b="1" u="sng" dirty="0" err="1" smtClean="0">
                <a:latin typeface="Monotype Corsiva" pitchFamily="66" charset="0"/>
              </a:rPr>
              <a:t>Satiriconu</a:t>
            </a:r>
            <a:r>
              <a:rPr lang="cs-CZ" sz="2800" b="1" u="sng" dirty="0" smtClean="0">
                <a:latin typeface="Monotype Corsiva" pitchFamily="66" charset="0"/>
              </a:rPr>
              <a:t>, </a:t>
            </a:r>
            <a:r>
              <a:rPr lang="cs-CZ" sz="2800" b="1" dirty="0" smtClean="0">
                <a:latin typeface="Monotype Corsiva" pitchFamily="66" charset="0"/>
              </a:rPr>
              <a:t>působil na dvoře císaře Augusta.   ano - ne      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00166" y="5643578"/>
            <a:ext cx="6286544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Císař M. </a:t>
            </a:r>
            <a:r>
              <a:rPr lang="cs-CZ" sz="2800" b="1" dirty="0" err="1" smtClean="0">
                <a:latin typeface="Monotype Corsiva" pitchFamily="66" charset="0"/>
              </a:rPr>
              <a:t>Aurelius</a:t>
            </a:r>
            <a:r>
              <a:rPr lang="cs-CZ" sz="2800" b="1" dirty="0" smtClean="0">
                <a:latin typeface="Monotype Corsiva" pitchFamily="66" charset="0"/>
              </a:rPr>
              <a:t> sepsal </a:t>
            </a:r>
            <a:r>
              <a:rPr lang="cs-CZ" sz="2800" b="1" u="sng" dirty="0" smtClean="0">
                <a:latin typeface="Monotype Corsiva" pitchFamily="66" charset="0"/>
              </a:rPr>
              <a:t>slavné filozofické dílo</a:t>
            </a:r>
          </a:p>
          <a:p>
            <a:r>
              <a:rPr lang="cs-CZ" sz="2800" b="1" dirty="0" smtClean="0">
                <a:latin typeface="Monotype Corsiva" pitchFamily="66" charset="0"/>
              </a:rPr>
              <a:t>Hovory pro tebe.                            ano - ne</a:t>
            </a:r>
            <a:endParaRPr lang="cs-CZ" sz="2800" b="1" dirty="0"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00166" y="214290"/>
            <a:ext cx="6143668" cy="1143000"/>
          </a:xfrm>
          <a:ln w="19050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Slavní římští literáti</a:t>
            </a: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>Určete správnost tvrzení, chyby opravte.</a:t>
            </a:r>
            <a:endParaRPr lang="cs-CZ" sz="32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1643050"/>
            <a:ext cx="6286544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  <a:latin typeface="Monotype Corsiva" pitchFamily="66" charset="0"/>
              </a:rPr>
              <a:t>Plautus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  </a:t>
            </a:r>
            <a:r>
              <a:rPr lang="cs-CZ" sz="2800" b="1" dirty="0" smtClean="0">
                <a:latin typeface="Monotype Corsiva" pitchFamily="66" charset="0"/>
              </a:rPr>
              <a:t>inspiroval svým dílem  </a:t>
            </a:r>
            <a:r>
              <a:rPr lang="cs-CZ" sz="2800" b="1" u="sng" dirty="0" smtClean="0">
                <a:latin typeface="Monotype Corsiva" pitchFamily="66" charset="0"/>
              </a:rPr>
              <a:t>Komedie o hrnci </a:t>
            </a:r>
          </a:p>
          <a:p>
            <a:r>
              <a:rPr lang="cs-CZ" sz="2800" b="1" dirty="0" smtClean="0">
                <a:latin typeface="Monotype Corsiva" pitchFamily="66" charset="0"/>
              </a:rPr>
              <a:t>francouzského dramatika  Moliéra.    ano -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ne</a:t>
            </a:r>
            <a:endParaRPr lang="cs-CZ" sz="28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00166" y="2857496"/>
            <a:ext cx="6286544" cy="1384995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latin typeface="Monotype Corsiva" pitchFamily="66" charset="0"/>
              </a:rPr>
              <a:t>Epos Aeneas </a:t>
            </a:r>
            <a:r>
              <a:rPr lang="cs-CZ" sz="2800" b="1" dirty="0" smtClean="0">
                <a:latin typeface="Monotype Corsiva" pitchFamily="66" charset="0"/>
              </a:rPr>
              <a:t>líčí  příhody hlavního hrdiny, který</a:t>
            </a:r>
          </a:p>
          <a:p>
            <a:r>
              <a:rPr lang="cs-CZ" sz="2800" b="1" dirty="0" smtClean="0">
                <a:latin typeface="Monotype Corsiva" pitchFamily="66" charset="0"/>
              </a:rPr>
              <a:t>uteče z hořící  Tróje a později  se usadí v Itálii.</a:t>
            </a:r>
          </a:p>
          <a:p>
            <a:r>
              <a:rPr lang="cs-CZ" sz="2800" b="1" dirty="0" smtClean="0">
                <a:latin typeface="Monotype Corsiva" pitchFamily="66" charset="0"/>
              </a:rPr>
              <a:t>Vědomě se podřizuje osudu.         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ano </a:t>
            </a:r>
            <a:r>
              <a:rPr lang="cs-CZ" sz="2800" b="1" dirty="0" smtClean="0">
                <a:latin typeface="Monotype Corsiva" pitchFamily="66" charset="0"/>
              </a:rPr>
              <a:t>- ne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00166" y="4500570"/>
            <a:ext cx="6286544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Monotype Corsiva" pitchFamily="66" charset="0"/>
              </a:rPr>
              <a:t>Gaius</a:t>
            </a:r>
            <a:r>
              <a:rPr lang="cs-CZ" sz="2800" b="1" dirty="0" smtClean="0">
                <a:latin typeface="Monotype Corsiva" pitchFamily="66" charset="0"/>
              </a:rPr>
              <a:t>  </a:t>
            </a:r>
            <a:r>
              <a:rPr lang="cs-CZ" sz="2800" b="1" dirty="0" err="1" smtClean="0">
                <a:latin typeface="Monotype Corsiva" pitchFamily="66" charset="0"/>
              </a:rPr>
              <a:t>Petronius</a:t>
            </a:r>
            <a:r>
              <a:rPr lang="cs-CZ" sz="2800" b="1" dirty="0" smtClean="0">
                <a:latin typeface="Monotype Corsiva" pitchFamily="66" charset="0"/>
              </a:rPr>
              <a:t> Arbiter, </a:t>
            </a:r>
            <a:r>
              <a:rPr lang="cs-CZ" sz="2800" b="1" u="sng" dirty="0" smtClean="0">
                <a:latin typeface="Monotype Corsiva" pitchFamily="66" charset="0"/>
              </a:rPr>
              <a:t>autor </a:t>
            </a:r>
            <a:r>
              <a:rPr lang="cs-CZ" sz="2800" b="1" u="sng" dirty="0" err="1" smtClean="0">
                <a:latin typeface="Monotype Corsiva" pitchFamily="66" charset="0"/>
              </a:rPr>
              <a:t>Satiriconu</a:t>
            </a:r>
            <a:r>
              <a:rPr lang="cs-CZ" sz="2800" b="1" u="sng" dirty="0" smtClean="0">
                <a:latin typeface="Monotype Corsiva" pitchFamily="66" charset="0"/>
              </a:rPr>
              <a:t>, </a:t>
            </a:r>
            <a:r>
              <a:rPr lang="cs-CZ" sz="2800" b="1" dirty="0" smtClean="0">
                <a:latin typeface="Monotype Corsiva" pitchFamily="66" charset="0"/>
              </a:rPr>
              <a:t>působil na dvoře císaře  </a:t>
            </a:r>
            <a:r>
              <a:rPr lang="cs-CZ" sz="2800" b="1" dirty="0" err="1" smtClean="0">
                <a:solidFill>
                  <a:srgbClr val="FF0000"/>
                </a:solidFill>
                <a:latin typeface="Monotype Corsiva" pitchFamily="66" charset="0"/>
              </a:rPr>
              <a:t>Nerona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.</a:t>
            </a:r>
            <a:r>
              <a:rPr lang="cs-CZ" sz="2800" b="1" dirty="0" smtClean="0">
                <a:latin typeface="Monotype Corsiva" pitchFamily="66" charset="0"/>
              </a:rPr>
              <a:t>   ano -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ne  </a:t>
            </a:r>
            <a:r>
              <a:rPr lang="cs-CZ" sz="2800" b="1" dirty="0" smtClean="0">
                <a:latin typeface="Monotype Corsiva" pitchFamily="66" charset="0"/>
              </a:rPr>
              <a:t>    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00166" y="5643578"/>
            <a:ext cx="6286544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Císař M. </a:t>
            </a:r>
            <a:r>
              <a:rPr lang="cs-CZ" sz="2800" b="1" dirty="0" err="1" smtClean="0">
                <a:latin typeface="Monotype Corsiva" pitchFamily="66" charset="0"/>
              </a:rPr>
              <a:t>Aurelius</a:t>
            </a:r>
            <a:r>
              <a:rPr lang="cs-CZ" sz="2800" b="1" dirty="0" smtClean="0">
                <a:latin typeface="Monotype Corsiva" pitchFamily="66" charset="0"/>
              </a:rPr>
              <a:t> sepsal </a:t>
            </a:r>
            <a:r>
              <a:rPr lang="cs-CZ" sz="2800" b="1" u="sng" dirty="0" smtClean="0">
                <a:latin typeface="Monotype Corsiva" pitchFamily="66" charset="0"/>
              </a:rPr>
              <a:t>slavné filozofické dílo</a:t>
            </a:r>
          </a:p>
          <a:p>
            <a:r>
              <a:rPr lang="cs-CZ" sz="2800" b="1" dirty="0" smtClean="0">
                <a:latin typeface="Monotype Corsiva" pitchFamily="66" charset="0"/>
              </a:rPr>
              <a:t>Hovory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k sobě</a:t>
            </a:r>
            <a:r>
              <a:rPr lang="cs-CZ" sz="2800" b="1" smtClean="0">
                <a:solidFill>
                  <a:srgbClr val="FF0000"/>
                </a:solidFill>
                <a:latin typeface="Monotype Corsiva" pitchFamily="66" charset="0"/>
              </a:rPr>
              <a:t>.                           </a:t>
            </a:r>
            <a:r>
              <a:rPr lang="cs-CZ" sz="2800" b="1" dirty="0" smtClean="0">
                <a:latin typeface="Monotype Corsiva" pitchFamily="66" charset="0"/>
              </a:rPr>
              <a:t>ano -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ne</a:t>
            </a:r>
            <a:endParaRPr lang="cs-CZ" sz="28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43042" y="285728"/>
            <a:ext cx="6000792" cy="83099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Monotype Corsiva" pitchFamily="66" charset="0"/>
              </a:rPr>
              <a:t> a)  Jak se vám </a:t>
            </a:r>
            <a:r>
              <a:rPr lang="cs-CZ" sz="2400" b="1" dirty="0" smtClean="0">
                <a:solidFill>
                  <a:srgbClr val="FF0000"/>
                </a:solidFill>
                <a:latin typeface="Monotype Corsiva" pitchFamily="66" charset="0"/>
              </a:rPr>
              <a:t>seriál  Řím </a:t>
            </a:r>
            <a:r>
              <a:rPr lang="cs-CZ" sz="2400" b="1" dirty="0" smtClean="0">
                <a:latin typeface="Monotype Corsiva" pitchFamily="66" charset="0"/>
              </a:rPr>
              <a:t>líbí? </a:t>
            </a:r>
          </a:p>
          <a:p>
            <a:pPr algn="ctr"/>
            <a:r>
              <a:rPr lang="cs-CZ" sz="2400" b="1" dirty="0" smtClean="0">
                <a:latin typeface="Monotype Corsiva" pitchFamily="66" charset="0"/>
              </a:rPr>
              <a:t>Odpovídá podle vás </a:t>
            </a:r>
            <a:r>
              <a:rPr lang="cs-CZ" sz="2400" b="1" dirty="0" smtClean="0">
                <a:solidFill>
                  <a:srgbClr val="FF0000"/>
                </a:solidFill>
                <a:latin typeface="Monotype Corsiva" pitchFamily="66" charset="0"/>
              </a:rPr>
              <a:t>reálnému římskému světu</a:t>
            </a:r>
            <a:r>
              <a:rPr lang="cs-CZ" sz="2400" b="1" dirty="0" smtClean="0">
                <a:latin typeface="Monotype Corsiva" pitchFamily="66" charset="0"/>
              </a:rPr>
              <a:t>?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14480" y="1571612"/>
            <a:ext cx="6000792" cy="1200329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 b)  Který </a:t>
            </a:r>
            <a:r>
              <a:rPr lang="cs-CZ" sz="2400" b="1" dirty="0" smtClean="0">
                <a:solidFill>
                  <a:srgbClr val="FF0000"/>
                </a:solidFill>
                <a:latin typeface="Monotype Corsiva" pitchFamily="66" charset="0"/>
              </a:rPr>
              <a:t>slavný politik, vojevůdce a spisovatel</a:t>
            </a:r>
          </a:p>
          <a:p>
            <a:r>
              <a:rPr lang="cs-CZ" sz="2400" b="1" dirty="0" smtClean="0">
                <a:latin typeface="Monotype Corsiva" pitchFamily="66" charset="0"/>
              </a:rPr>
              <a:t>tvůrce seriálu inspiroval, jak se jeho nejslavnější text jmenuje?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43042" y="5429264"/>
            <a:ext cx="592935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?v=YxLqx8xF9Pw</a:t>
            </a:r>
            <a:endParaRPr lang="cs-CZ" sz="2400" dirty="0" smtClean="0"/>
          </a:p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714612" y="4143380"/>
            <a:ext cx="411144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Gaius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Julius Caesar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Zápisky o válce galské 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214290"/>
            <a:ext cx="6357982" cy="16312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rgbClr val="FFC000"/>
              </a:gs>
            </a:gsLst>
            <a:lin ang="8400000" scaled="0"/>
          </a:gradFill>
          <a:ln w="15875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Antické citáty starých Římanů</a:t>
            </a:r>
          </a:p>
          <a:p>
            <a:pPr algn="ctr"/>
            <a:r>
              <a:rPr lang="cs-CZ" sz="3200" dirty="0" smtClean="0">
                <a:latin typeface="Monotype Corsiva" pitchFamily="66" charset="0"/>
              </a:rPr>
              <a:t>Vyberte si jeden a vysvětlete jej vlastními slovy.</a:t>
            </a:r>
            <a:endParaRPr lang="cs-CZ" sz="2800" dirty="0" smtClean="0">
              <a:latin typeface="Monotype Corsiva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00232" y="2071678"/>
            <a:ext cx="5429288" cy="1015663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4800000" scaled="0"/>
          </a:gradFill>
          <a:ln w="2222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cs-CZ" dirty="0" smtClean="0">
              <a:hlinkClick r:id="rId2"/>
            </a:endParaRPr>
          </a:p>
          <a:p>
            <a:pPr algn="ctr"/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castraromana.cz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Citaty.html</a:t>
            </a:r>
            <a:endParaRPr lang="cs-CZ" sz="2400" dirty="0" smtClean="0"/>
          </a:p>
          <a:p>
            <a:endParaRPr lang="cs-CZ" dirty="0"/>
          </a:p>
        </p:txBody>
      </p:sp>
      <p:pic>
        <p:nvPicPr>
          <p:cNvPr id="6" name="Obrázek 5" descr="400px-Statue-Augustus_white_background.pn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3500430" y="3143248"/>
            <a:ext cx="2357439" cy="353615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800px-Roman_forum_sketch_up_modelNB.pn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1357290" y="3071810"/>
            <a:ext cx="6429420" cy="3576365"/>
          </a:xfrm>
          <a:prstGeom prst="rect">
            <a:avLst/>
          </a:prstGeom>
        </p:spPr>
      </p:pic>
      <p:pic>
        <p:nvPicPr>
          <p:cNvPr id="7" name="Obrázek 6" descr="800px-Roman_school.jp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1857356" y="571480"/>
            <a:ext cx="5572921" cy="2110744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929058" y="142852"/>
            <a:ext cx="162980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Římská škola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43108" y="2786058"/>
            <a:ext cx="494802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Model římského města – </a:t>
            </a:r>
            <a:r>
              <a:rPr lang="cs-CZ" sz="20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Forum</a:t>
            </a:r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0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Romanum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0"/>
            <a:ext cx="4429156" cy="714356"/>
          </a:xfrm>
          <a:noFill/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Použitá literatura a  zdroje: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52" y="642918"/>
            <a:ext cx="6572296" cy="6000792"/>
          </a:xfrm>
          <a:ln w="254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it-IT" sz="1800" dirty="0" smtClean="0"/>
              <a:t>DI GIOVANNI, Vincenzo; PRETTO, Glauco. </a:t>
            </a:r>
            <a:r>
              <a:rPr lang="it-IT" sz="1800" i="1" dirty="0" smtClean="0"/>
              <a:t>Velké civilizace</a:t>
            </a:r>
            <a:r>
              <a:rPr lang="it-IT" sz="1800" dirty="0" smtClean="0"/>
              <a:t>. Praha: Nakladatelství Quintet, 1993, ISBN 80-901491-1-1. </a:t>
            </a: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KARPATSKÝ, Dušan. </a:t>
            </a:r>
            <a:r>
              <a:rPr lang="cs-CZ" sz="1800" i="1" dirty="0" smtClean="0"/>
              <a:t>Labyrint literatury. </a:t>
            </a:r>
            <a:r>
              <a:rPr lang="cs-CZ" sz="1800" dirty="0" smtClean="0"/>
              <a:t>Praha: Albatros, 2008, ISBN 13-752-008.</a:t>
            </a:r>
          </a:p>
          <a:p>
            <a:pPr lvl="0">
              <a:buFont typeface="Wingdings" pitchFamily="2" charset="2"/>
              <a:buChar char="v"/>
            </a:pPr>
            <a:r>
              <a:rPr lang="cs-CZ" sz="1800" dirty="0" smtClean="0">
                <a:solidFill>
                  <a:prstClr val="black"/>
                </a:solidFill>
              </a:rPr>
              <a:t>SOCHROVÁ, Marie. </a:t>
            </a:r>
            <a:r>
              <a:rPr lang="cs-CZ" sz="1800" i="1" dirty="0" smtClean="0">
                <a:solidFill>
                  <a:prstClr val="black"/>
                </a:solidFill>
              </a:rPr>
              <a:t>Literatura v kostce pro střední školy</a:t>
            </a:r>
            <a:r>
              <a:rPr lang="cs-CZ" sz="1800" dirty="0" smtClean="0">
                <a:solidFill>
                  <a:prstClr val="black"/>
                </a:solidFill>
              </a:rPr>
              <a:t>. Havlíčkův Brod: Fragment, 1999, ISBN 80-7200-332-1.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latin typeface="+mj-lt"/>
              </a:rPr>
              <a:t>ZAMAROVSKÝ, Vojtěch. Bohové a hrdinové řeckých bájí. Praha: Nakladatelství Brána, 2000, ISBN 80-7243-097-1. 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latin typeface="+mj-lt"/>
                <a:hlinkClick r:id="rId2"/>
              </a:rPr>
              <a:t>http://www.</a:t>
            </a:r>
            <a:r>
              <a:rPr lang="cs-CZ" sz="1800" dirty="0" err="1" smtClean="0">
                <a:latin typeface="+mj-lt"/>
                <a:hlinkClick r:id="rId2"/>
              </a:rPr>
              <a:t>castraromana.cz</a:t>
            </a:r>
            <a:r>
              <a:rPr lang="cs-CZ" sz="1800" dirty="0" smtClean="0">
                <a:latin typeface="+mj-lt"/>
                <a:hlinkClick r:id="rId2"/>
              </a:rPr>
              <a:t>/</a:t>
            </a:r>
            <a:r>
              <a:rPr lang="cs-CZ" sz="1800" dirty="0" err="1" smtClean="0">
                <a:latin typeface="+mj-lt"/>
                <a:hlinkClick r:id="rId2"/>
              </a:rPr>
              <a:t>Citaty.html</a:t>
            </a:r>
            <a:endParaRPr lang="cs-CZ" sz="1800" dirty="0" smtClean="0">
              <a:latin typeface="+mj-lt"/>
            </a:endParaRPr>
          </a:p>
          <a:p>
            <a:pPr lvl="0">
              <a:buFont typeface="Wingdings" pitchFamily="2" charset="2"/>
              <a:buChar char="v"/>
            </a:pPr>
            <a:r>
              <a:rPr lang="cs-CZ" sz="1800" dirty="0" smtClean="0">
                <a:solidFill>
                  <a:prstClr val="black"/>
                </a:solidFill>
              </a:rPr>
              <a:t>Vlastní archiv autorky.</a:t>
            </a:r>
          </a:p>
          <a:p>
            <a:pPr lvl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materiál:</a:t>
            </a:r>
          </a:p>
          <a:p>
            <a:pPr marL="0" lvl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http://en.wikipedia.org/wiki/File:Roman_SPQR_banner.svg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(3)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4"/>
              </a:rPr>
              <a:t>http://en.wikipedia.org/wiki/File:Roman_Republic_Empire_map.gif</a:t>
            </a: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 (4)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5"/>
              </a:rPr>
              <a:t>http</a:t>
            </a: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5"/>
              </a:rPr>
              <a:t>://en.wikipedia.org/wiki/File:Roman_school.jpg</a:t>
            </a: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(17)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6"/>
              </a:rPr>
              <a:t>http://en.wikipedia.org/wiki/File:Roman_forum_sketch_up_model.png</a:t>
            </a: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(17)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7"/>
              </a:rPr>
              <a:t>http://commons.wikimedia.org/wiki/File:Temple_of_Caesar_3D.jpg</a:t>
            </a: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(pozadí)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Klipart (obrázky jsou součástí volně dostupné galerie Microsoft Office dostupné na adrese </a:t>
            </a: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8"/>
              </a:rPr>
              <a:t>www.office.</a:t>
            </a:r>
            <a:r>
              <a:rPr lang="cs-CZ" sz="1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8"/>
              </a:rPr>
              <a:t>microsoft.com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) .</a:t>
            </a: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Archiv autorky.</a:t>
            </a:r>
          </a:p>
          <a:p>
            <a:pPr marL="0" indent="0">
              <a:spcBef>
                <a:spcPts val="0"/>
              </a:spcBef>
              <a:buNone/>
            </a:pPr>
            <a:endParaRPr lang="cs-CZ" sz="1800" b="1" dirty="0" smtClean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1800" b="1" dirty="0" smtClean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lvl="0">
              <a:buNone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v"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v"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Font typeface="Wingdings" pitchFamily="2" charset="2"/>
              <a:buChar char="v"/>
            </a:pPr>
            <a:endParaRPr lang="cs-CZ" sz="1800" dirty="0" smtClean="0">
              <a:solidFill>
                <a:prstClr val="black"/>
              </a:solidFill>
            </a:endParaRPr>
          </a:p>
          <a:p>
            <a:pPr lvl="0">
              <a:buNone/>
            </a:pPr>
            <a:endParaRPr lang="cs-CZ" sz="1800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1452</TotalTime>
  <Words>1003</Words>
  <Application>Microsoft Office PowerPoint</Application>
  <PresentationFormat>Předvádění na obrazovce (4:3)</PresentationFormat>
  <Paragraphs>224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Anotace:</vt:lpstr>
      <vt:lpstr>Snímek 3</vt:lpstr>
      <vt:lpstr>Společensko-historické pozadí</vt:lpstr>
      <vt:lpstr>Výchozí text 1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Slavní římští literáti Určete správnost tvrzení, chyby opravte.</vt:lpstr>
      <vt:lpstr>Slavní římští literáti Určete správnost tvrzení, chyby opravte.</vt:lpstr>
      <vt:lpstr>Snímek 15</vt:lpstr>
      <vt:lpstr>Snímek 16</vt:lpstr>
      <vt:lpstr>Snímek 17</vt:lpstr>
      <vt:lpstr>Použitá literatura a  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16</dc:title>
  <dc:creator>LN</dc:creator>
  <cp:lastModifiedBy>Alice</cp:lastModifiedBy>
  <cp:revision>177</cp:revision>
  <dcterms:created xsi:type="dcterms:W3CDTF">2013-11-01T19:20:49Z</dcterms:created>
  <dcterms:modified xsi:type="dcterms:W3CDTF">2013-12-01T00:38:03Z</dcterms:modified>
</cp:coreProperties>
</file>