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7" r:id="rId4"/>
    <p:sldId id="258" r:id="rId5"/>
    <p:sldId id="264" r:id="rId6"/>
    <p:sldId id="260" r:id="rId7"/>
    <p:sldId id="261" r:id="rId8"/>
    <p:sldId id="259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7.xml"/><Relationship Id="rId1" Type="http://schemas.openxmlformats.org/officeDocument/2006/relationships/slide" Target="../slides/slide4.xml"/><Relationship Id="rId5" Type="http://schemas.openxmlformats.org/officeDocument/2006/relationships/slide" Target="../slides/slide6.xml"/><Relationship Id="rId4" Type="http://schemas.openxmlformats.org/officeDocument/2006/relationships/slide" Target="../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E389A8-B5F6-4FC5-AD48-87BAC41F419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4AE2FE-45E9-4841-AAF6-E1A0B6595E5D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Chemické vlastnosti vlasů</a:t>
          </a:r>
          <a:endParaRPr lang="cs-CZ" baseline="0" dirty="0">
            <a:solidFill>
              <a:schemeClr val="tx1"/>
            </a:solidFill>
          </a:endParaRPr>
        </a:p>
      </dgm:t>
    </dgm:pt>
    <dgm:pt modelId="{03F21171-8570-49D0-AEBC-3C59596B732B}" type="parTrans" cxnId="{10AEAFC2-F648-4B0E-906B-AEA8751F233A}">
      <dgm:prSet/>
      <dgm:spPr/>
      <dgm:t>
        <a:bodyPr/>
        <a:lstStyle/>
        <a:p>
          <a:endParaRPr lang="cs-CZ"/>
        </a:p>
      </dgm:t>
    </dgm:pt>
    <dgm:pt modelId="{090CA21D-096F-41EA-B279-53EB5B9BEB59}" type="sibTrans" cxnId="{10AEAFC2-F648-4B0E-906B-AEA8751F233A}">
      <dgm:prSet/>
      <dgm:spPr/>
      <dgm:t>
        <a:bodyPr/>
        <a:lstStyle/>
        <a:p>
          <a:endParaRPr lang="cs-CZ"/>
        </a:p>
      </dgm:t>
    </dgm:pt>
    <dgm:pt modelId="{CB43EB5A-66DF-469F-AABA-113FA68B040E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Druhy </a:t>
          </a:r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vlasových</a:t>
          </a:r>
          <a:r>
            <a:rPr lang="cs-CZ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 můstků</a:t>
          </a:r>
          <a:endParaRPr lang="cs-CZ" dirty="0">
            <a:solidFill>
              <a:schemeClr val="tx1"/>
            </a:solidFill>
          </a:endParaRPr>
        </a:p>
      </dgm:t>
    </dgm:pt>
    <dgm:pt modelId="{5F77F3E1-7160-4D05-99E7-76967A1B6904}" type="parTrans" cxnId="{A8BF1F74-6ECD-4BAA-A880-426B9CBB899F}">
      <dgm:prSet/>
      <dgm:spPr/>
      <dgm:t>
        <a:bodyPr/>
        <a:lstStyle/>
        <a:p>
          <a:endParaRPr lang="cs-CZ"/>
        </a:p>
      </dgm:t>
    </dgm:pt>
    <dgm:pt modelId="{9B8BF33E-F532-40AB-9CE6-ABA1E3026DED}" type="sibTrans" cxnId="{A8BF1F74-6ECD-4BAA-A880-426B9CBB899F}">
      <dgm:prSet/>
      <dgm:spPr/>
      <dgm:t>
        <a:bodyPr/>
        <a:lstStyle/>
        <a:p>
          <a:endParaRPr lang="cs-CZ"/>
        </a:p>
      </dgm:t>
    </dgm:pt>
    <dgm:pt modelId="{9DF88728-C19A-4123-B8F0-6FF5C5F7B489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3" action="ppaction://hlinksldjump"/>
            </a:rPr>
            <a:t>Fyzikální vlastnosti vlasů</a:t>
          </a:r>
          <a:endParaRPr lang="cs-CZ" baseline="0" dirty="0">
            <a:solidFill>
              <a:schemeClr val="tx1"/>
            </a:solidFill>
          </a:endParaRPr>
        </a:p>
      </dgm:t>
    </dgm:pt>
    <dgm:pt modelId="{CF743AF9-7D0A-4883-B3A4-36BD5170C26C}" type="parTrans" cxnId="{4E923604-03EC-4D5C-ACA1-5239FC2CD1D9}">
      <dgm:prSet/>
      <dgm:spPr/>
      <dgm:t>
        <a:bodyPr/>
        <a:lstStyle/>
        <a:p>
          <a:endParaRPr lang="cs-CZ"/>
        </a:p>
      </dgm:t>
    </dgm:pt>
    <dgm:pt modelId="{ADC559EB-15DB-4BDF-8717-CF34CFBEFCED}" type="sibTrans" cxnId="{4E923604-03EC-4D5C-ACA1-5239FC2CD1D9}">
      <dgm:prSet/>
      <dgm:spPr/>
      <dgm:t>
        <a:bodyPr/>
        <a:lstStyle/>
        <a:p>
          <a:endParaRPr lang="cs-CZ"/>
        </a:p>
      </dgm:t>
    </dgm:pt>
    <dgm:pt modelId="{CD095031-CE44-4E1B-B6F7-AC971638686C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4" action="ppaction://hlinksldjump"/>
            </a:rPr>
            <a:t>Přeměna vlasového Keratinu</a:t>
          </a:r>
          <a:endParaRPr lang="cs-CZ" baseline="0" dirty="0">
            <a:solidFill>
              <a:schemeClr val="tx1"/>
            </a:solidFill>
          </a:endParaRPr>
        </a:p>
      </dgm:t>
    </dgm:pt>
    <dgm:pt modelId="{3C0E26B0-EF34-4028-ADAF-AB8A873963A8}" type="parTrans" cxnId="{71E40B47-7F6C-43D1-AB4D-954A97240C9C}">
      <dgm:prSet/>
      <dgm:spPr/>
      <dgm:t>
        <a:bodyPr/>
        <a:lstStyle/>
        <a:p>
          <a:endParaRPr lang="cs-CZ"/>
        </a:p>
      </dgm:t>
    </dgm:pt>
    <dgm:pt modelId="{B02889E2-FDA7-46BB-A5C9-D623E51D511B}" type="sibTrans" cxnId="{71E40B47-7F6C-43D1-AB4D-954A97240C9C}">
      <dgm:prSet/>
      <dgm:spPr/>
      <dgm:t>
        <a:bodyPr/>
        <a:lstStyle/>
        <a:p>
          <a:endParaRPr lang="cs-CZ"/>
        </a:p>
      </dgm:t>
    </dgm:pt>
    <dgm:pt modelId="{8C2BFD33-1423-4939-BF90-247BD41098DE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5" action="ppaction://hlinksldjump"/>
            </a:rPr>
            <a:t>Chemické složení vlasů</a:t>
          </a:r>
          <a:endParaRPr lang="cs-CZ" baseline="0" dirty="0">
            <a:solidFill>
              <a:schemeClr val="tx1"/>
            </a:solidFill>
          </a:endParaRPr>
        </a:p>
      </dgm:t>
    </dgm:pt>
    <dgm:pt modelId="{18530308-B477-41E1-AE5A-7C506A995130}" type="parTrans" cxnId="{D010724F-7EC3-49AA-89E0-BDC732CE8B49}">
      <dgm:prSet/>
      <dgm:spPr/>
      <dgm:t>
        <a:bodyPr/>
        <a:lstStyle/>
        <a:p>
          <a:endParaRPr lang="cs-CZ"/>
        </a:p>
      </dgm:t>
    </dgm:pt>
    <dgm:pt modelId="{A92D0310-E7F1-482D-8122-F05AFF4D2BD0}" type="sibTrans" cxnId="{D010724F-7EC3-49AA-89E0-BDC732CE8B49}">
      <dgm:prSet/>
      <dgm:spPr/>
      <dgm:t>
        <a:bodyPr/>
        <a:lstStyle/>
        <a:p>
          <a:endParaRPr lang="cs-CZ"/>
        </a:p>
      </dgm:t>
    </dgm:pt>
    <dgm:pt modelId="{78831360-ECFE-4228-BAB1-2E02EA770D0C}" type="pres">
      <dgm:prSet presAssocID="{95E389A8-B5F6-4FC5-AD48-87BAC41F419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ABAA96-D534-4903-B741-0AD06411BFE1}" type="pres">
      <dgm:prSet presAssocID="{3F4AE2FE-45E9-4841-AAF6-E1A0B6595E5D}" presName="parentLin" presStyleCnt="0"/>
      <dgm:spPr/>
    </dgm:pt>
    <dgm:pt modelId="{6EAA56AD-7D3C-41A5-A6B5-D9DF24DEE88E}" type="pres">
      <dgm:prSet presAssocID="{3F4AE2FE-45E9-4841-AAF6-E1A0B6595E5D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A596252D-D957-417C-8DC3-0FB486F5EBF7}" type="pres">
      <dgm:prSet presAssocID="{3F4AE2FE-45E9-4841-AAF6-E1A0B6595E5D}" presName="parentText" presStyleLbl="node1" presStyleIdx="0" presStyleCnt="5" custLinFactNeighborX="2263" custLinFactNeighborY="910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7038A8-9377-4F41-85F8-617D2C30F0F1}" type="pres">
      <dgm:prSet presAssocID="{3F4AE2FE-45E9-4841-AAF6-E1A0B6595E5D}" presName="negativeSpace" presStyleCnt="0"/>
      <dgm:spPr/>
    </dgm:pt>
    <dgm:pt modelId="{3DB223E3-503E-4AD9-9FE5-94E15939CA73}" type="pres">
      <dgm:prSet presAssocID="{3F4AE2FE-45E9-4841-AAF6-E1A0B6595E5D}" presName="childText" presStyleLbl="conFgAcc1" presStyleIdx="0" presStyleCnt="5" custLinFactNeighborX="388" custLinFactNeighborY="-1308">
        <dgm:presLayoutVars>
          <dgm:bulletEnabled val="1"/>
        </dgm:presLayoutVars>
      </dgm:prSet>
      <dgm:spPr>
        <a:ln>
          <a:solidFill>
            <a:schemeClr val="accent1"/>
          </a:solidFill>
        </a:ln>
      </dgm:spPr>
    </dgm:pt>
    <dgm:pt modelId="{3F6C48BF-ADE2-47A4-8E20-842557CE0BD4}" type="pres">
      <dgm:prSet presAssocID="{090CA21D-096F-41EA-B279-53EB5B9BEB59}" presName="spaceBetweenRectangles" presStyleCnt="0"/>
      <dgm:spPr/>
    </dgm:pt>
    <dgm:pt modelId="{038F2E1B-17BF-4E6F-9B2B-BBBED4E95ECA}" type="pres">
      <dgm:prSet presAssocID="{CD095031-CE44-4E1B-B6F7-AC971638686C}" presName="parentLin" presStyleCnt="0"/>
      <dgm:spPr/>
    </dgm:pt>
    <dgm:pt modelId="{9C85E2B5-FEAB-4E88-B653-3EAFF84E5290}" type="pres">
      <dgm:prSet presAssocID="{CD095031-CE44-4E1B-B6F7-AC971638686C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119F6F56-92A3-4939-ABBA-39086DC9FE7D}" type="pres">
      <dgm:prSet presAssocID="{CD095031-CE44-4E1B-B6F7-AC971638686C}" presName="parentText" presStyleLbl="node1" presStyleIdx="1" presStyleCnt="5" custLinFactNeighborX="2262" custLinFactNeighborY="663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1582A4-D5CC-401F-9A33-E12A4943B24B}" type="pres">
      <dgm:prSet presAssocID="{CD095031-CE44-4E1B-B6F7-AC971638686C}" presName="negativeSpace" presStyleCnt="0"/>
      <dgm:spPr/>
    </dgm:pt>
    <dgm:pt modelId="{DF8D1095-CB92-4EFE-8727-40626355A446}" type="pres">
      <dgm:prSet presAssocID="{CD095031-CE44-4E1B-B6F7-AC971638686C}" presName="childText" presStyleLbl="conFgAcc1" presStyleIdx="1" presStyleCnt="5">
        <dgm:presLayoutVars>
          <dgm:bulletEnabled val="1"/>
        </dgm:presLayoutVars>
      </dgm:prSet>
      <dgm:spPr/>
    </dgm:pt>
    <dgm:pt modelId="{A8D3042B-2CB3-47FB-8DAF-751C3214D854}" type="pres">
      <dgm:prSet presAssocID="{B02889E2-FDA7-46BB-A5C9-D623E51D511B}" presName="spaceBetweenRectangles" presStyleCnt="0"/>
      <dgm:spPr/>
    </dgm:pt>
    <dgm:pt modelId="{176D683F-8485-481D-BF13-D70148E0C5D9}" type="pres">
      <dgm:prSet presAssocID="{8C2BFD33-1423-4939-BF90-247BD41098DE}" presName="parentLin" presStyleCnt="0"/>
      <dgm:spPr/>
    </dgm:pt>
    <dgm:pt modelId="{6756831F-20B6-4677-B0AF-544BC6149310}" type="pres">
      <dgm:prSet presAssocID="{8C2BFD33-1423-4939-BF90-247BD41098DE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67AACBF1-A9BF-4362-AE50-1D6AF4ED5706}" type="pres">
      <dgm:prSet presAssocID="{8C2BFD33-1423-4939-BF90-247BD41098D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71770D-E4E0-4FE0-9629-8B643D03DFBE}" type="pres">
      <dgm:prSet presAssocID="{8C2BFD33-1423-4939-BF90-247BD41098DE}" presName="negativeSpace" presStyleCnt="0"/>
      <dgm:spPr/>
    </dgm:pt>
    <dgm:pt modelId="{CBB20DD8-F46F-4321-99AE-B7D28246822B}" type="pres">
      <dgm:prSet presAssocID="{8C2BFD33-1423-4939-BF90-247BD41098DE}" presName="childText" presStyleLbl="conFgAcc1" presStyleIdx="2" presStyleCnt="5">
        <dgm:presLayoutVars>
          <dgm:bulletEnabled val="1"/>
        </dgm:presLayoutVars>
      </dgm:prSet>
      <dgm:spPr/>
    </dgm:pt>
    <dgm:pt modelId="{4B04B22B-6ACD-4A8B-A889-7149DBFC8378}" type="pres">
      <dgm:prSet presAssocID="{A92D0310-E7F1-482D-8122-F05AFF4D2BD0}" presName="spaceBetweenRectangles" presStyleCnt="0"/>
      <dgm:spPr/>
    </dgm:pt>
    <dgm:pt modelId="{F214498D-A58F-45AD-8C56-E0FFE34B7613}" type="pres">
      <dgm:prSet presAssocID="{CB43EB5A-66DF-469F-AABA-113FA68B040E}" presName="parentLin" presStyleCnt="0"/>
      <dgm:spPr/>
    </dgm:pt>
    <dgm:pt modelId="{5E19CED7-E7FA-40D9-8CBF-03371894C65B}" type="pres">
      <dgm:prSet presAssocID="{CB43EB5A-66DF-469F-AABA-113FA68B040E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BBAB96C4-57BF-46A5-8ADC-587677F40ABE}" type="pres">
      <dgm:prSet presAssocID="{CB43EB5A-66DF-469F-AABA-113FA68B040E}" presName="parentText" presStyleLbl="node1" presStyleIdx="3" presStyleCnt="5" custScaleX="100001" custLinFactNeighborX="2263" custLinFactNeighborY="888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52C6DB-83EB-420E-A13E-D02E7BB6AC07}" type="pres">
      <dgm:prSet presAssocID="{CB43EB5A-66DF-469F-AABA-113FA68B040E}" presName="negativeSpace" presStyleCnt="0"/>
      <dgm:spPr/>
    </dgm:pt>
    <dgm:pt modelId="{9A6C38E1-236C-4728-B871-CD7745D95654}" type="pres">
      <dgm:prSet presAssocID="{CB43EB5A-66DF-469F-AABA-113FA68B040E}" presName="childText" presStyleLbl="conFgAcc1" presStyleIdx="3" presStyleCnt="5">
        <dgm:presLayoutVars>
          <dgm:bulletEnabled val="1"/>
        </dgm:presLayoutVars>
      </dgm:prSet>
      <dgm:spPr/>
    </dgm:pt>
    <dgm:pt modelId="{21181AE2-1744-4BA9-88F4-8061965F8E43}" type="pres">
      <dgm:prSet presAssocID="{9B8BF33E-F532-40AB-9CE6-ABA1E3026DED}" presName="spaceBetweenRectangles" presStyleCnt="0"/>
      <dgm:spPr/>
    </dgm:pt>
    <dgm:pt modelId="{5DB89BF4-CDAE-442F-A6B9-A0926C1EAFC1}" type="pres">
      <dgm:prSet presAssocID="{9DF88728-C19A-4123-B8F0-6FF5C5F7B489}" presName="parentLin" presStyleCnt="0"/>
      <dgm:spPr/>
    </dgm:pt>
    <dgm:pt modelId="{0909DA87-C4BC-47FB-86D4-50895C2A44AF}" type="pres">
      <dgm:prSet presAssocID="{9DF88728-C19A-4123-B8F0-6FF5C5F7B489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C0FC1238-A2EF-4195-BCA5-15EE16244D2F}" type="pres">
      <dgm:prSet presAssocID="{9DF88728-C19A-4123-B8F0-6FF5C5F7B48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A96292-1054-44BC-94E1-A6EF6FB0C36C}" type="pres">
      <dgm:prSet presAssocID="{9DF88728-C19A-4123-B8F0-6FF5C5F7B489}" presName="negativeSpace" presStyleCnt="0"/>
      <dgm:spPr/>
    </dgm:pt>
    <dgm:pt modelId="{B9C40403-40F2-40E9-B1D5-CC4082878163}" type="pres">
      <dgm:prSet presAssocID="{9DF88728-C19A-4123-B8F0-6FF5C5F7B48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392B3B5-EB46-4F55-83A3-7760DE71B2AF}" type="presOf" srcId="{3F4AE2FE-45E9-4841-AAF6-E1A0B6595E5D}" destId="{6EAA56AD-7D3C-41A5-A6B5-D9DF24DEE88E}" srcOrd="0" destOrd="0" presId="urn:microsoft.com/office/officeart/2005/8/layout/list1"/>
    <dgm:cxn modelId="{3AE5B56F-B411-4358-A0F5-1EB4445F689E}" type="presOf" srcId="{3F4AE2FE-45E9-4841-AAF6-E1A0B6595E5D}" destId="{A596252D-D957-417C-8DC3-0FB486F5EBF7}" srcOrd="1" destOrd="0" presId="urn:microsoft.com/office/officeart/2005/8/layout/list1"/>
    <dgm:cxn modelId="{10AEAFC2-F648-4B0E-906B-AEA8751F233A}" srcId="{95E389A8-B5F6-4FC5-AD48-87BAC41F419A}" destId="{3F4AE2FE-45E9-4841-AAF6-E1A0B6595E5D}" srcOrd="0" destOrd="0" parTransId="{03F21171-8570-49D0-AEBC-3C59596B732B}" sibTransId="{090CA21D-096F-41EA-B279-53EB5B9BEB59}"/>
    <dgm:cxn modelId="{1CB3AB50-3F54-44FF-B5D4-8D45C48E4597}" type="presOf" srcId="{CD095031-CE44-4E1B-B6F7-AC971638686C}" destId="{119F6F56-92A3-4939-ABBA-39086DC9FE7D}" srcOrd="1" destOrd="0" presId="urn:microsoft.com/office/officeart/2005/8/layout/list1"/>
    <dgm:cxn modelId="{04F5F3C4-424D-45F6-8FA9-F57BCA810D45}" type="presOf" srcId="{8C2BFD33-1423-4939-BF90-247BD41098DE}" destId="{6756831F-20B6-4677-B0AF-544BC6149310}" srcOrd="0" destOrd="0" presId="urn:microsoft.com/office/officeart/2005/8/layout/list1"/>
    <dgm:cxn modelId="{B4FC86F3-0326-4DC9-BED7-544F78EDBFF2}" type="presOf" srcId="{95E389A8-B5F6-4FC5-AD48-87BAC41F419A}" destId="{78831360-ECFE-4228-BAB1-2E02EA770D0C}" srcOrd="0" destOrd="0" presId="urn:microsoft.com/office/officeart/2005/8/layout/list1"/>
    <dgm:cxn modelId="{93273154-7B5F-4005-9DE0-C3796525ADA3}" type="presOf" srcId="{9DF88728-C19A-4123-B8F0-6FF5C5F7B489}" destId="{0909DA87-C4BC-47FB-86D4-50895C2A44AF}" srcOrd="0" destOrd="0" presId="urn:microsoft.com/office/officeart/2005/8/layout/list1"/>
    <dgm:cxn modelId="{71E40B47-7F6C-43D1-AB4D-954A97240C9C}" srcId="{95E389A8-B5F6-4FC5-AD48-87BAC41F419A}" destId="{CD095031-CE44-4E1B-B6F7-AC971638686C}" srcOrd="1" destOrd="0" parTransId="{3C0E26B0-EF34-4028-ADAF-AB8A873963A8}" sibTransId="{B02889E2-FDA7-46BB-A5C9-D623E51D511B}"/>
    <dgm:cxn modelId="{289E1A10-670D-4E7B-89FD-176EB0D28D22}" type="presOf" srcId="{CB43EB5A-66DF-469F-AABA-113FA68B040E}" destId="{5E19CED7-E7FA-40D9-8CBF-03371894C65B}" srcOrd="0" destOrd="0" presId="urn:microsoft.com/office/officeart/2005/8/layout/list1"/>
    <dgm:cxn modelId="{1F7ED46D-7A07-49C5-8FA4-45C28955A685}" type="presOf" srcId="{9DF88728-C19A-4123-B8F0-6FF5C5F7B489}" destId="{C0FC1238-A2EF-4195-BCA5-15EE16244D2F}" srcOrd="1" destOrd="0" presId="urn:microsoft.com/office/officeart/2005/8/layout/list1"/>
    <dgm:cxn modelId="{A8BF1F74-6ECD-4BAA-A880-426B9CBB899F}" srcId="{95E389A8-B5F6-4FC5-AD48-87BAC41F419A}" destId="{CB43EB5A-66DF-469F-AABA-113FA68B040E}" srcOrd="3" destOrd="0" parTransId="{5F77F3E1-7160-4D05-99E7-76967A1B6904}" sibTransId="{9B8BF33E-F532-40AB-9CE6-ABA1E3026DED}"/>
    <dgm:cxn modelId="{4E923604-03EC-4D5C-ACA1-5239FC2CD1D9}" srcId="{95E389A8-B5F6-4FC5-AD48-87BAC41F419A}" destId="{9DF88728-C19A-4123-B8F0-6FF5C5F7B489}" srcOrd="4" destOrd="0" parTransId="{CF743AF9-7D0A-4883-B3A4-36BD5170C26C}" sibTransId="{ADC559EB-15DB-4BDF-8717-CF34CFBEFCED}"/>
    <dgm:cxn modelId="{06B6B53B-8219-405C-BF75-498E661DB748}" type="presOf" srcId="{8C2BFD33-1423-4939-BF90-247BD41098DE}" destId="{67AACBF1-A9BF-4362-AE50-1D6AF4ED5706}" srcOrd="1" destOrd="0" presId="urn:microsoft.com/office/officeart/2005/8/layout/list1"/>
    <dgm:cxn modelId="{131F314F-AADF-499D-A5BD-7F6C224B7783}" type="presOf" srcId="{CD095031-CE44-4E1B-B6F7-AC971638686C}" destId="{9C85E2B5-FEAB-4E88-B653-3EAFF84E5290}" srcOrd="0" destOrd="0" presId="urn:microsoft.com/office/officeart/2005/8/layout/list1"/>
    <dgm:cxn modelId="{D010724F-7EC3-49AA-89E0-BDC732CE8B49}" srcId="{95E389A8-B5F6-4FC5-AD48-87BAC41F419A}" destId="{8C2BFD33-1423-4939-BF90-247BD41098DE}" srcOrd="2" destOrd="0" parTransId="{18530308-B477-41E1-AE5A-7C506A995130}" sibTransId="{A92D0310-E7F1-482D-8122-F05AFF4D2BD0}"/>
    <dgm:cxn modelId="{DEA9F443-D638-4E55-AF20-599486889F40}" type="presOf" srcId="{CB43EB5A-66DF-469F-AABA-113FA68B040E}" destId="{BBAB96C4-57BF-46A5-8ADC-587677F40ABE}" srcOrd="1" destOrd="0" presId="urn:microsoft.com/office/officeart/2005/8/layout/list1"/>
    <dgm:cxn modelId="{DA7DEDD9-5147-41DF-8F69-EAF04EE35A1A}" type="presParOf" srcId="{78831360-ECFE-4228-BAB1-2E02EA770D0C}" destId="{85ABAA96-D534-4903-B741-0AD06411BFE1}" srcOrd="0" destOrd="0" presId="urn:microsoft.com/office/officeart/2005/8/layout/list1"/>
    <dgm:cxn modelId="{132F3F14-92F2-4322-B3C0-0C3BECC438DB}" type="presParOf" srcId="{85ABAA96-D534-4903-B741-0AD06411BFE1}" destId="{6EAA56AD-7D3C-41A5-A6B5-D9DF24DEE88E}" srcOrd="0" destOrd="0" presId="urn:microsoft.com/office/officeart/2005/8/layout/list1"/>
    <dgm:cxn modelId="{EE5E8387-99B1-461A-9CCF-585074B9C51F}" type="presParOf" srcId="{85ABAA96-D534-4903-B741-0AD06411BFE1}" destId="{A596252D-D957-417C-8DC3-0FB486F5EBF7}" srcOrd="1" destOrd="0" presId="urn:microsoft.com/office/officeart/2005/8/layout/list1"/>
    <dgm:cxn modelId="{48523703-F413-46F5-A62B-58C7266C9919}" type="presParOf" srcId="{78831360-ECFE-4228-BAB1-2E02EA770D0C}" destId="{357038A8-9377-4F41-85F8-617D2C30F0F1}" srcOrd="1" destOrd="0" presId="urn:microsoft.com/office/officeart/2005/8/layout/list1"/>
    <dgm:cxn modelId="{2FBA8965-6B86-422E-A55A-78A622EC7C09}" type="presParOf" srcId="{78831360-ECFE-4228-BAB1-2E02EA770D0C}" destId="{3DB223E3-503E-4AD9-9FE5-94E15939CA73}" srcOrd="2" destOrd="0" presId="urn:microsoft.com/office/officeart/2005/8/layout/list1"/>
    <dgm:cxn modelId="{2FA55C00-74A5-4C9D-8F0B-608D82409FE5}" type="presParOf" srcId="{78831360-ECFE-4228-BAB1-2E02EA770D0C}" destId="{3F6C48BF-ADE2-47A4-8E20-842557CE0BD4}" srcOrd="3" destOrd="0" presId="urn:microsoft.com/office/officeart/2005/8/layout/list1"/>
    <dgm:cxn modelId="{70B70334-1D83-4525-9B40-FF368FC27003}" type="presParOf" srcId="{78831360-ECFE-4228-BAB1-2E02EA770D0C}" destId="{038F2E1B-17BF-4E6F-9B2B-BBBED4E95ECA}" srcOrd="4" destOrd="0" presId="urn:microsoft.com/office/officeart/2005/8/layout/list1"/>
    <dgm:cxn modelId="{D0E7BADA-F00D-424A-A952-6746410ED38E}" type="presParOf" srcId="{038F2E1B-17BF-4E6F-9B2B-BBBED4E95ECA}" destId="{9C85E2B5-FEAB-4E88-B653-3EAFF84E5290}" srcOrd="0" destOrd="0" presId="urn:microsoft.com/office/officeart/2005/8/layout/list1"/>
    <dgm:cxn modelId="{69EE5491-472A-45C6-99F7-A10ECA051A91}" type="presParOf" srcId="{038F2E1B-17BF-4E6F-9B2B-BBBED4E95ECA}" destId="{119F6F56-92A3-4939-ABBA-39086DC9FE7D}" srcOrd="1" destOrd="0" presId="urn:microsoft.com/office/officeart/2005/8/layout/list1"/>
    <dgm:cxn modelId="{5F5D12EF-9C6D-4479-A309-E9752CD42B1C}" type="presParOf" srcId="{78831360-ECFE-4228-BAB1-2E02EA770D0C}" destId="{0F1582A4-D5CC-401F-9A33-E12A4943B24B}" srcOrd="5" destOrd="0" presId="urn:microsoft.com/office/officeart/2005/8/layout/list1"/>
    <dgm:cxn modelId="{9F1F8E5D-E582-4FB7-B8C3-98EC7CEF430C}" type="presParOf" srcId="{78831360-ECFE-4228-BAB1-2E02EA770D0C}" destId="{DF8D1095-CB92-4EFE-8727-40626355A446}" srcOrd="6" destOrd="0" presId="urn:microsoft.com/office/officeart/2005/8/layout/list1"/>
    <dgm:cxn modelId="{1164C735-8232-4EA6-AE7B-422F55BC4109}" type="presParOf" srcId="{78831360-ECFE-4228-BAB1-2E02EA770D0C}" destId="{A8D3042B-2CB3-47FB-8DAF-751C3214D854}" srcOrd="7" destOrd="0" presId="urn:microsoft.com/office/officeart/2005/8/layout/list1"/>
    <dgm:cxn modelId="{8F5B4A09-13FB-46EE-8136-36C698E8F56A}" type="presParOf" srcId="{78831360-ECFE-4228-BAB1-2E02EA770D0C}" destId="{176D683F-8485-481D-BF13-D70148E0C5D9}" srcOrd="8" destOrd="0" presId="urn:microsoft.com/office/officeart/2005/8/layout/list1"/>
    <dgm:cxn modelId="{8FD5ED94-F213-4D6F-8A8C-12C330F0D13D}" type="presParOf" srcId="{176D683F-8485-481D-BF13-D70148E0C5D9}" destId="{6756831F-20B6-4677-B0AF-544BC6149310}" srcOrd="0" destOrd="0" presId="urn:microsoft.com/office/officeart/2005/8/layout/list1"/>
    <dgm:cxn modelId="{2E15ABC4-A222-43F0-9244-7D949343D443}" type="presParOf" srcId="{176D683F-8485-481D-BF13-D70148E0C5D9}" destId="{67AACBF1-A9BF-4362-AE50-1D6AF4ED5706}" srcOrd="1" destOrd="0" presId="urn:microsoft.com/office/officeart/2005/8/layout/list1"/>
    <dgm:cxn modelId="{33F31C5D-D73C-4BDA-AFE0-1C12FB60E0AC}" type="presParOf" srcId="{78831360-ECFE-4228-BAB1-2E02EA770D0C}" destId="{4071770D-E4E0-4FE0-9629-8B643D03DFBE}" srcOrd="9" destOrd="0" presId="urn:microsoft.com/office/officeart/2005/8/layout/list1"/>
    <dgm:cxn modelId="{A4A12BF1-A307-4AED-B75F-90F4EB1AAA3C}" type="presParOf" srcId="{78831360-ECFE-4228-BAB1-2E02EA770D0C}" destId="{CBB20DD8-F46F-4321-99AE-B7D28246822B}" srcOrd="10" destOrd="0" presId="urn:microsoft.com/office/officeart/2005/8/layout/list1"/>
    <dgm:cxn modelId="{1181A81F-C28A-4594-B9C5-FABF669B4160}" type="presParOf" srcId="{78831360-ECFE-4228-BAB1-2E02EA770D0C}" destId="{4B04B22B-6ACD-4A8B-A889-7149DBFC8378}" srcOrd="11" destOrd="0" presId="urn:microsoft.com/office/officeart/2005/8/layout/list1"/>
    <dgm:cxn modelId="{D96D85D6-04FE-4F22-B8AF-22CD11C27931}" type="presParOf" srcId="{78831360-ECFE-4228-BAB1-2E02EA770D0C}" destId="{F214498D-A58F-45AD-8C56-E0FFE34B7613}" srcOrd="12" destOrd="0" presId="urn:microsoft.com/office/officeart/2005/8/layout/list1"/>
    <dgm:cxn modelId="{878ED49E-78D9-4341-9432-FACB5AFC29C3}" type="presParOf" srcId="{F214498D-A58F-45AD-8C56-E0FFE34B7613}" destId="{5E19CED7-E7FA-40D9-8CBF-03371894C65B}" srcOrd="0" destOrd="0" presId="urn:microsoft.com/office/officeart/2005/8/layout/list1"/>
    <dgm:cxn modelId="{A0CC1909-7A46-4806-BDC4-2AA0BB4C12F2}" type="presParOf" srcId="{F214498D-A58F-45AD-8C56-E0FFE34B7613}" destId="{BBAB96C4-57BF-46A5-8ADC-587677F40ABE}" srcOrd="1" destOrd="0" presId="urn:microsoft.com/office/officeart/2005/8/layout/list1"/>
    <dgm:cxn modelId="{681B2593-226B-4DC2-AD53-C2EAA3470776}" type="presParOf" srcId="{78831360-ECFE-4228-BAB1-2E02EA770D0C}" destId="{C552C6DB-83EB-420E-A13E-D02E7BB6AC07}" srcOrd="13" destOrd="0" presId="urn:microsoft.com/office/officeart/2005/8/layout/list1"/>
    <dgm:cxn modelId="{F525F9E2-14A8-43E0-A903-7FC36F0383FE}" type="presParOf" srcId="{78831360-ECFE-4228-BAB1-2E02EA770D0C}" destId="{9A6C38E1-236C-4728-B871-CD7745D95654}" srcOrd="14" destOrd="0" presId="urn:microsoft.com/office/officeart/2005/8/layout/list1"/>
    <dgm:cxn modelId="{5AED6A3D-6E54-4BDD-AAD3-28396091DA3D}" type="presParOf" srcId="{78831360-ECFE-4228-BAB1-2E02EA770D0C}" destId="{21181AE2-1744-4BA9-88F4-8061965F8E43}" srcOrd="15" destOrd="0" presId="urn:microsoft.com/office/officeart/2005/8/layout/list1"/>
    <dgm:cxn modelId="{B05AAA79-0C90-4A19-8973-273780558AA1}" type="presParOf" srcId="{78831360-ECFE-4228-BAB1-2E02EA770D0C}" destId="{5DB89BF4-CDAE-442F-A6B9-A0926C1EAFC1}" srcOrd="16" destOrd="0" presId="urn:microsoft.com/office/officeart/2005/8/layout/list1"/>
    <dgm:cxn modelId="{595294E6-4A02-40C7-8E95-BB76434BC7D2}" type="presParOf" srcId="{5DB89BF4-CDAE-442F-A6B9-A0926C1EAFC1}" destId="{0909DA87-C4BC-47FB-86D4-50895C2A44AF}" srcOrd="0" destOrd="0" presId="urn:microsoft.com/office/officeart/2005/8/layout/list1"/>
    <dgm:cxn modelId="{77C66D25-091B-460F-AF68-9E464A2CA649}" type="presParOf" srcId="{5DB89BF4-CDAE-442F-A6B9-A0926C1EAFC1}" destId="{C0FC1238-A2EF-4195-BCA5-15EE16244D2F}" srcOrd="1" destOrd="0" presId="urn:microsoft.com/office/officeart/2005/8/layout/list1"/>
    <dgm:cxn modelId="{72C06472-41F8-4597-AA81-553722894204}" type="presParOf" srcId="{78831360-ECFE-4228-BAB1-2E02EA770D0C}" destId="{C3A96292-1054-44BC-94E1-A6EF6FB0C36C}" srcOrd="17" destOrd="0" presId="urn:microsoft.com/office/officeart/2005/8/layout/list1"/>
    <dgm:cxn modelId="{315C8CA3-DD64-4DC8-9A95-8763574C0D5E}" type="presParOf" srcId="{78831360-ECFE-4228-BAB1-2E02EA770D0C}" destId="{B9C40403-40F2-40E9-B1D5-CC408287816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B223E3-503E-4AD9-9FE5-94E15939CA73}">
      <dsp:nvSpPr>
        <dsp:cNvPr id="0" name=""/>
        <dsp:cNvSpPr/>
      </dsp:nvSpPr>
      <dsp:spPr>
        <a:xfrm>
          <a:off x="0" y="303808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96252D-D957-417C-8DC3-0FB486F5EBF7}">
      <dsp:nvSpPr>
        <dsp:cNvPr id="0" name=""/>
        <dsp:cNvSpPr/>
      </dsp:nvSpPr>
      <dsp:spPr>
        <a:xfrm>
          <a:off x="311697" y="87785"/>
          <a:ext cx="4267200" cy="531360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Chemické vlastnosti vlasů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311697" y="87785"/>
        <a:ext cx="4267200" cy="531360"/>
      </dsp:txXfrm>
    </dsp:sp>
    <dsp:sp modelId="{DF8D1095-CB92-4EFE-8727-40626355A446}">
      <dsp:nvSpPr>
        <dsp:cNvPr id="0" name=""/>
        <dsp:cNvSpPr/>
      </dsp:nvSpPr>
      <dsp:spPr>
        <a:xfrm>
          <a:off x="0" y="112155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9F6F56-92A3-4939-ABBA-39086DC9FE7D}">
      <dsp:nvSpPr>
        <dsp:cNvPr id="0" name=""/>
        <dsp:cNvSpPr/>
      </dsp:nvSpPr>
      <dsp:spPr>
        <a:xfrm>
          <a:off x="311694" y="891156"/>
          <a:ext cx="4267200" cy="531360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Přeměna vlasového Keratinu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311694" y="891156"/>
        <a:ext cx="4267200" cy="531360"/>
      </dsp:txXfrm>
    </dsp:sp>
    <dsp:sp modelId="{CBB20DD8-F46F-4321-99AE-B7D28246822B}">
      <dsp:nvSpPr>
        <dsp:cNvPr id="0" name=""/>
        <dsp:cNvSpPr/>
      </dsp:nvSpPr>
      <dsp:spPr>
        <a:xfrm>
          <a:off x="0" y="193803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AACBF1-A9BF-4362-AE50-1D6AF4ED5706}">
      <dsp:nvSpPr>
        <dsp:cNvPr id="0" name=""/>
        <dsp:cNvSpPr/>
      </dsp:nvSpPr>
      <dsp:spPr>
        <a:xfrm>
          <a:off x="304800" y="1672359"/>
          <a:ext cx="4267200" cy="531360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Chemické složení vlasů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304800" y="1672359"/>
        <a:ext cx="4267200" cy="531360"/>
      </dsp:txXfrm>
    </dsp:sp>
    <dsp:sp modelId="{9A6C38E1-236C-4728-B871-CD7745D95654}">
      <dsp:nvSpPr>
        <dsp:cNvPr id="0" name=""/>
        <dsp:cNvSpPr/>
      </dsp:nvSpPr>
      <dsp:spPr>
        <a:xfrm>
          <a:off x="0" y="275452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B96C4-57BF-46A5-8ADC-587677F40ABE}">
      <dsp:nvSpPr>
        <dsp:cNvPr id="0" name=""/>
        <dsp:cNvSpPr/>
      </dsp:nvSpPr>
      <dsp:spPr>
        <a:xfrm>
          <a:off x="311697" y="2536056"/>
          <a:ext cx="4267242" cy="531360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Druhy </a:t>
          </a:r>
          <a:r>
            <a:rPr lang="cs-CZ" sz="18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vlasových</a:t>
          </a:r>
          <a:r>
            <a:rPr lang="cs-CZ" sz="1800" kern="120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 můstků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311697" y="2536056"/>
        <a:ext cx="4267242" cy="531360"/>
      </dsp:txXfrm>
    </dsp:sp>
    <dsp:sp modelId="{B9C40403-40F2-40E9-B1D5-CC4082878163}">
      <dsp:nvSpPr>
        <dsp:cNvPr id="0" name=""/>
        <dsp:cNvSpPr/>
      </dsp:nvSpPr>
      <dsp:spPr>
        <a:xfrm>
          <a:off x="0" y="357100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C1238-A2EF-4195-BCA5-15EE16244D2F}">
      <dsp:nvSpPr>
        <dsp:cNvPr id="0" name=""/>
        <dsp:cNvSpPr/>
      </dsp:nvSpPr>
      <dsp:spPr>
        <a:xfrm>
          <a:off x="304800" y="3305320"/>
          <a:ext cx="4267200" cy="531360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Fyzikální vlastnosti vlasů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304800" y="3305320"/>
        <a:ext cx="4267200" cy="531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F467B3-F68A-4EAD-B09C-010DC973FCCB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9AE4D-3003-4E12-B8B8-8239DB092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45464"/>
          </a:xfrm>
          <a:prstGeom prst="rect">
            <a:avLst/>
          </a:prstGeom>
        </p:spPr>
      </p:pic>
      <p:pic>
        <p:nvPicPr>
          <p:cNvPr id="5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88640"/>
            <a:ext cx="1540197" cy="936104"/>
          </a:xfrm>
          <a:prstGeom prst="rect">
            <a:avLst/>
          </a:prstGeom>
          <a:noFill/>
        </p:spPr>
      </p:pic>
      <p:graphicFrame>
        <p:nvGraphicFramePr>
          <p:cNvPr id="6" name="Tabuľka 5"/>
          <p:cNvGraphicFramePr>
            <a:graphicFrameLocks noGrp="1"/>
          </p:cNvGraphicFramePr>
          <p:nvPr/>
        </p:nvGraphicFramePr>
        <p:xfrm>
          <a:off x="179512" y="1628800"/>
          <a:ext cx="8496944" cy="5027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9587"/>
                <a:gridCol w="5887357"/>
              </a:tblGrid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VYS_32_INOVACE_485_Chemické</a:t>
                      </a:r>
                      <a:r>
                        <a:rPr lang="cs-CZ" baseline="0" dirty="0" smtClean="0"/>
                        <a:t> a fyzikální vlastnosti vlasů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1.ročník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13.7.2013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Tento učební materiál</a:t>
                      </a:r>
                      <a:r>
                        <a:rPr lang="cs-CZ" sz="1400" baseline="0" dirty="0" smtClean="0"/>
                        <a:t> je určen žákům  prvního ročníku  oboru Kadeřník. Interaktivní forma jim umožní  ověřit a prohloubit si znalosti týkající se chemických a fyzikálních  vlastností vlasů. Obzvlášť  jejich využívání při  různých úpravách vlasů. Prezentaci lze využít i pro žáky třetího ročníku  k zopakování  učiva k závěrečným  zkouškám.</a:t>
                      </a:r>
                      <a:endParaRPr lang="cs-CZ" sz="1400" dirty="0"/>
                    </a:p>
                  </a:txBody>
                  <a:tcPr/>
                </a:tc>
              </a:tr>
              <a:tr h="71842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r>
                        <a:rPr lang="cs-CZ" sz="1400" baseline="0" dirty="0" smtClean="0"/>
                        <a:t> obsahuje výkladovou interaktivní část pro lepší  pochopení této problematiky. V závěru je doplňovací cvičení, kde si žáci mohou ověřit zda učivu porozuměli.  Časová dotace cca 30 -35  min.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1115616" y="1412776"/>
            <a:ext cx="662021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Chemické a fyzikální </a:t>
            </a:r>
          </a:p>
          <a:p>
            <a:r>
              <a:rPr lang="cs-CZ" sz="6000" dirty="0" smtClean="0"/>
              <a:t>  vlastnosti vlasu  </a:t>
            </a:r>
          </a:p>
          <a:p>
            <a:r>
              <a:rPr lang="cs-CZ" sz="6000" dirty="0" smtClean="0"/>
              <a:t>            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okTextu 2"/>
          <p:cNvSpPr txBox="1"/>
          <p:nvPr/>
        </p:nvSpPr>
        <p:spPr>
          <a:xfrm>
            <a:off x="1619672" y="332656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Chemické vlastnosti vlasů </a:t>
            </a:r>
            <a:endParaRPr lang="cs-CZ" sz="4400" dirty="0"/>
          </a:p>
        </p:txBody>
      </p:sp>
      <p:sp>
        <p:nvSpPr>
          <p:cNvPr id="4" name="BlokTextu 3"/>
          <p:cNvSpPr txBox="1"/>
          <p:nvPr/>
        </p:nvSpPr>
        <p:spPr>
          <a:xfrm>
            <a:off x="179512" y="2276872"/>
            <a:ext cx="8615051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Vlas tvoří jednoduchá bílkovinná látka </a:t>
            </a:r>
            <a:r>
              <a:rPr lang="cs-CZ" sz="2400" dirty="0" smtClean="0">
                <a:solidFill>
                  <a:srgbClr val="0070C0"/>
                </a:solidFill>
              </a:rPr>
              <a:t>- KERATIN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Struktura keratinu je tvořena dlouhými aminokyselinovými řetězci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u="sng" dirty="0" smtClean="0"/>
              <a:t>Aminokyselinové řetězce jsou: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Prostorově orientovány – šroubovitě uspořádány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Vzájemně zpevněny – vazbami, můstky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u="sng" dirty="0" smtClean="0"/>
              <a:t> Využití vlastností</a:t>
            </a:r>
            <a:r>
              <a:rPr lang="cs-CZ" sz="2400" dirty="0" smtClean="0"/>
              <a:t>: při trvalých změnách s vlasy (barvení, preparace)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323528" y="1268760"/>
            <a:ext cx="2920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</p:txBody>
      </p:sp>
      <p:sp>
        <p:nvSpPr>
          <p:cNvPr id="6" name="BlokTextu 5"/>
          <p:cNvSpPr txBox="1"/>
          <p:nvPr/>
        </p:nvSpPr>
        <p:spPr>
          <a:xfrm>
            <a:off x="179512" y="1484784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Chemickou stavbu vlasu zajišťují aminokyseliny – </a:t>
            </a:r>
            <a:r>
              <a:rPr lang="cs-CZ" sz="2400" dirty="0" smtClean="0">
                <a:solidFill>
                  <a:srgbClr val="0070C0"/>
                </a:solidFill>
              </a:rPr>
              <a:t>CYSTIN a CYSTEIN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7668344" y="52292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755576" y="404664"/>
            <a:ext cx="701884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Chemická přeměna vlasového</a:t>
            </a:r>
          </a:p>
          <a:p>
            <a:pPr algn="ctr"/>
            <a:r>
              <a:rPr lang="cs-CZ" sz="4400" dirty="0" smtClean="0"/>
              <a:t>Keratinu </a:t>
            </a:r>
          </a:p>
          <a:p>
            <a:endParaRPr lang="cs-CZ" sz="4400" dirty="0"/>
          </a:p>
        </p:txBody>
      </p:sp>
      <p:sp>
        <p:nvSpPr>
          <p:cNvPr id="4" name="BlokTextu 3"/>
          <p:cNvSpPr txBox="1"/>
          <p:nvPr/>
        </p:nvSpPr>
        <p:spPr>
          <a:xfrm>
            <a:off x="1331640" y="2204864"/>
            <a:ext cx="5150962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Původně:</a:t>
            </a:r>
            <a:r>
              <a:rPr lang="cs-CZ" sz="2400" dirty="0" smtClean="0"/>
              <a:t>    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PREKERATIN</a:t>
            </a:r>
          </a:p>
          <a:p>
            <a:r>
              <a:rPr lang="cs-CZ" sz="2400" dirty="0" smtClean="0"/>
              <a:t>                      měkká a šťavnatá hmota 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Po přeměně</a:t>
            </a:r>
            <a:r>
              <a:rPr lang="cs-CZ" sz="2400" dirty="0" smtClean="0"/>
              <a:t>:  </a:t>
            </a:r>
            <a:r>
              <a:rPr lang="cs-CZ" sz="3200" dirty="0" smtClean="0">
                <a:solidFill>
                  <a:srgbClr val="0070C0"/>
                </a:solidFill>
              </a:rPr>
              <a:t>KERATIN</a:t>
            </a:r>
          </a:p>
          <a:p>
            <a:r>
              <a:rPr lang="cs-CZ" sz="3200" dirty="0" smtClean="0"/>
              <a:t>                    </a:t>
            </a:r>
            <a:r>
              <a:rPr lang="cs-CZ" sz="2400" dirty="0" smtClean="0"/>
              <a:t>suchá a pevná hmota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Proces přeměny se nazývá: 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0070C0"/>
                </a:solidFill>
              </a:rPr>
              <a:t> ROHOVATĚNÍ - KERATINIZACE</a:t>
            </a:r>
          </a:p>
          <a:p>
            <a:r>
              <a:rPr lang="cs-CZ" sz="2400" dirty="0" smtClean="0"/>
              <a:t> </a:t>
            </a:r>
            <a:endParaRPr lang="cs-CZ" sz="3200" dirty="0" smtClean="0"/>
          </a:p>
          <a:p>
            <a:r>
              <a:rPr lang="cs-CZ" sz="2400" dirty="0" smtClean="0"/>
              <a:t>                         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</a:t>
            </a:r>
            <a:endParaRPr lang="cs-CZ" sz="3200" dirty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668344" y="501317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okTextu 2"/>
          <p:cNvSpPr txBox="1"/>
          <p:nvPr/>
        </p:nvSpPr>
        <p:spPr>
          <a:xfrm>
            <a:off x="1835696" y="332656"/>
            <a:ext cx="55179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Chemické složení vlasu </a:t>
            </a:r>
            <a:endParaRPr lang="cs-CZ" sz="4400" dirty="0"/>
          </a:p>
        </p:txBody>
      </p:sp>
      <p:sp>
        <p:nvSpPr>
          <p:cNvPr id="4" name="BlokTextu 3"/>
          <p:cNvSpPr txBox="1"/>
          <p:nvPr/>
        </p:nvSpPr>
        <p:spPr>
          <a:xfrm>
            <a:off x="971600" y="2924944"/>
            <a:ext cx="359322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Uhlík (C)   49 % ve vlasech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Kyslík (O)  23 % ve vlasech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Dusík (N)  17 % ve vlasech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Vodík (H)  6 % ve vlasech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Síra (S)  4 % ve vlasech</a:t>
            </a:r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1115616" y="1916832"/>
            <a:ext cx="4873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stavbě vlasu se podílejí tyto prvky:</a:t>
            </a:r>
            <a:endParaRPr lang="cs-CZ" sz="24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7380312" y="544522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lokTextu 3"/>
          <p:cNvSpPr txBox="1"/>
          <p:nvPr/>
        </p:nvSpPr>
        <p:spPr>
          <a:xfrm>
            <a:off x="1619672" y="548680"/>
            <a:ext cx="57415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Druhy vlasových můstků</a:t>
            </a:r>
          </a:p>
        </p:txBody>
      </p:sp>
      <p:sp>
        <p:nvSpPr>
          <p:cNvPr id="5" name="BlokTextu 4"/>
          <p:cNvSpPr txBox="1"/>
          <p:nvPr/>
        </p:nvSpPr>
        <p:spPr>
          <a:xfrm>
            <a:off x="323528" y="1916832"/>
            <a:ext cx="8519255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Vodíkové můstky - </a:t>
            </a:r>
            <a:r>
              <a:rPr lang="cs-CZ" sz="2400" dirty="0" smtClean="0"/>
              <a:t>nejméně pevné, uvolňují se působením </a:t>
            </a:r>
          </a:p>
          <a:p>
            <a:r>
              <a:rPr lang="cs-CZ" sz="2400" dirty="0" smtClean="0"/>
              <a:t>  vody,( po namočení vlasů)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Iontové můstky - </a:t>
            </a:r>
            <a:r>
              <a:rPr lang="cs-CZ" sz="2400" dirty="0" smtClean="0"/>
              <a:t>pevnější, uvolňují se působením slabých </a:t>
            </a:r>
          </a:p>
          <a:p>
            <a:r>
              <a:rPr lang="cs-CZ" sz="2400" dirty="0" smtClean="0"/>
              <a:t> alkálií (např. amoniak)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Disulfidové můstky - </a:t>
            </a:r>
            <a:r>
              <a:rPr lang="cs-CZ" sz="2400" dirty="0" smtClean="0"/>
              <a:t>velmi pevné, jejich uvolnění způsobí</a:t>
            </a:r>
          </a:p>
          <a:p>
            <a:r>
              <a:rPr lang="cs-CZ" sz="2400" dirty="0" smtClean="0"/>
              <a:t> silné alkálie nebo redukční činidla (např. kyselina </a:t>
            </a:r>
            <a:r>
              <a:rPr lang="cs-CZ" sz="2400" dirty="0" err="1" smtClean="0"/>
              <a:t>thioglykolová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 a amoniak)</a:t>
            </a:r>
            <a:endParaRPr lang="cs-CZ" sz="3200" dirty="0" smtClean="0"/>
          </a:p>
          <a:p>
            <a:endParaRPr lang="cs-CZ" sz="24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7596336" y="587727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1403648" y="692696"/>
            <a:ext cx="57393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Fyzikální vlastnosti vlasů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827584" y="2060848"/>
            <a:ext cx="31500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Pevnost </a:t>
            </a:r>
          </a:p>
          <a:p>
            <a:r>
              <a:rPr lang="cs-CZ" sz="2400" dirty="0" smtClean="0"/>
              <a:t>odolnost proti přetržení</a:t>
            </a:r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827584" y="3501008"/>
            <a:ext cx="24853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Tažnost</a:t>
            </a:r>
          </a:p>
          <a:p>
            <a:r>
              <a:rPr lang="cs-CZ" sz="2400" dirty="0" smtClean="0"/>
              <a:t>protažení do délky</a:t>
            </a:r>
            <a:endParaRPr lang="cs-CZ" sz="2400" dirty="0"/>
          </a:p>
        </p:txBody>
      </p:sp>
      <p:sp>
        <p:nvSpPr>
          <p:cNvPr id="7" name="BlokTextu 6"/>
          <p:cNvSpPr txBox="1"/>
          <p:nvPr/>
        </p:nvSpPr>
        <p:spPr>
          <a:xfrm>
            <a:off x="5004048" y="2060848"/>
            <a:ext cx="188083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smtClean="0"/>
              <a:t> Pružnost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8" name="BlokTextu 7"/>
          <p:cNvSpPr txBox="1"/>
          <p:nvPr/>
        </p:nvSpPr>
        <p:spPr>
          <a:xfrm>
            <a:off x="5004048" y="3429000"/>
            <a:ext cx="354000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Nasákavost</a:t>
            </a:r>
          </a:p>
          <a:p>
            <a:r>
              <a:rPr lang="cs-CZ" sz="2400" dirty="0" smtClean="0"/>
              <a:t>bobtnavost, po přijetí vody</a:t>
            </a:r>
            <a:endParaRPr lang="cs-CZ" sz="2400" dirty="0"/>
          </a:p>
        </p:txBody>
      </p:sp>
      <p:sp>
        <p:nvSpPr>
          <p:cNvPr id="10" name="BlokTextu 9"/>
          <p:cNvSpPr txBox="1"/>
          <p:nvPr/>
        </p:nvSpPr>
        <p:spPr>
          <a:xfrm>
            <a:off x="1907704" y="4869160"/>
            <a:ext cx="56169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Odolnost vůči vnějším tlakům</a:t>
            </a:r>
          </a:p>
          <a:p>
            <a:r>
              <a:rPr lang="cs-CZ" sz="2400" dirty="0" smtClean="0"/>
              <a:t>tlak hřebene, kartáče upínacích pomůcek… </a:t>
            </a:r>
            <a:endParaRPr lang="cs-CZ" sz="2400" dirty="0"/>
          </a:p>
        </p:txBody>
      </p:sp>
      <p:sp>
        <p:nvSpPr>
          <p:cNvPr id="11" name="Šipka doleva 10">
            <a:hlinkClick r:id="rId2" action="ppaction://hlinksldjump"/>
          </p:cNvPr>
          <p:cNvSpPr/>
          <p:nvPr/>
        </p:nvSpPr>
        <p:spPr>
          <a:xfrm>
            <a:off x="7596336" y="59492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0" y="1340768"/>
            <a:ext cx="9151351" cy="60939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Jak se nazývají aminokyseliny, které zajišťují chemickou stavbu vlasu?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 startAt="2"/>
            </a:pPr>
            <a:r>
              <a:rPr lang="cs-CZ" sz="2400" dirty="0" smtClean="0"/>
              <a:t>Jak se nazývá bílkovinná látka, která tvoří hlavní součást vlasu?</a:t>
            </a:r>
          </a:p>
          <a:p>
            <a:pPr marL="342900" indent="-342900">
              <a:buAutoNum type="arabicPeriod" startAt="2"/>
            </a:pPr>
            <a:endParaRPr lang="cs-CZ" sz="2400" dirty="0" smtClean="0"/>
          </a:p>
          <a:p>
            <a:pPr marL="342900" indent="-342900">
              <a:buAutoNum type="arabicPeriod" startAt="3"/>
            </a:pPr>
            <a:r>
              <a:rPr lang="cs-CZ" sz="2400" dirty="0" smtClean="0"/>
              <a:t>Co je to </a:t>
            </a:r>
            <a:r>
              <a:rPr lang="cs-CZ" sz="2400" dirty="0" err="1" smtClean="0"/>
              <a:t>Prekeratin</a:t>
            </a:r>
            <a:r>
              <a:rPr lang="cs-CZ" sz="2400" dirty="0" smtClean="0"/>
              <a:t>?</a:t>
            </a:r>
          </a:p>
          <a:p>
            <a:pPr marL="342900" indent="-342900">
              <a:buAutoNum type="arabicPeriod" startAt="3"/>
            </a:pPr>
            <a:endParaRPr lang="cs-CZ" sz="2400" dirty="0" smtClean="0"/>
          </a:p>
          <a:p>
            <a:pPr marL="342900" indent="-342900">
              <a:buAutoNum type="arabicPeriod" startAt="4"/>
            </a:pPr>
            <a:r>
              <a:rPr lang="cs-CZ" sz="2400" dirty="0" smtClean="0"/>
              <a:t>Proces přeměny </a:t>
            </a:r>
            <a:r>
              <a:rPr lang="cs-CZ" sz="2400" dirty="0" err="1" smtClean="0"/>
              <a:t>Prekeratinu</a:t>
            </a:r>
            <a:r>
              <a:rPr lang="cs-CZ" sz="2400" dirty="0" smtClean="0"/>
              <a:t> na Keratin se nazývá?</a:t>
            </a:r>
          </a:p>
          <a:p>
            <a:pPr marL="342900" indent="-342900">
              <a:buAutoNum type="arabicPeriod" startAt="4"/>
            </a:pPr>
            <a:endParaRPr lang="cs-CZ" sz="2400" dirty="0" smtClean="0"/>
          </a:p>
          <a:p>
            <a:pPr marL="342900" indent="-342900"/>
            <a:r>
              <a:rPr lang="cs-CZ" sz="2400" dirty="0" smtClean="0"/>
              <a:t>5. Vyjmenujte druhy vlasových můstků a seřaďte je podle pevnosti </a:t>
            </a:r>
          </a:p>
          <a:p>
            <a:pPr marL="342900" indent="-342900"/>
            <a:endParaRPr lang="cs-CZ" sz="2400" dirty="0" smtClean="0"/>
          </a:p>
          <a:p>
            <a:pPr marL="342900" indent="-342900"/>
            <a:r>
              <a:rPr lang="cs-CZ" sz="2400" dirty="0" smtClean="0"/>
              <a:t>     (od nejméně pevných po nejvíce pevné).</a:t>
            </a:r>
          </a:p>
          <a:p>
            <a:pPr marL="342900" indent="-342900"/>
            <a:endParaRPr lang="cs-CZ" sz="2400" dirty="0" smtClean="0"/>
          </a:p>
          <a:p>
            <a:pPr marL="342900" indent="-342900"/>
            <a:r>
              <a:rPr lang="cs-CZ" sz="2400" dirty="0" smtClean="0"/>
              <a:t>6.   Vyjmenujte základní fyzikální vlastnosti vlasů.</a:t>
            </a:r>
          </a:p>
          <a:p>
            <a:pPr marL="342900" indent="-342900"/>
            <a:r>
              <a:rPr lang="cs-CZ" sz="2400" dirty="0" smtClean="0"/>
              <a:t>      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>
              <a:buAutoNum type="arabicPeriod" startAt="2"/>
            </a:pPr>
            <a:endParaRPr lang="cs-CZ" dirty="0"/>
          </a:p>
        </p:txBody>
      </p:sp>
      <p:sp>
        <p:nvSpPr>
          <p:cNvPr id="3" name="BlokTextu 2"/>
          <p:cNvSpPr txBox="1"/>
          <p:nvPr/>
        </p:nvSpPr>
        <p:spPr>
          <a:xfrm flipH="1">
            <a:off x="3419872" y="260648"/>
            <a:ext cx="19527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Otázky:</a:t>
            </a:r>
            <a:endParaRPr lang="cs-CZ" sz="32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843808" y="332656"/>
            <a:ext cx="32846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Správné odpovědi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BlokTextu 2"/>
          <p:cNvSpPr txBox="1"/>
          <p:nvPr/>
        </p:nvSpPr>
        <p:spPr>
          <a:xfrm>
            <a:off x="611560" y="1556792"/>
            <a:ext cx="736406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1.  Cystin a Cystein.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/>
            <a:r>
              <a:rPr lang="cs-CZ" sz="2400" dirty="0" smtClean="0"/>
              <a:t>2.  Keratin.</a:t>
            </a:r>
          </a:p>
          <a:p>
            <a:pPr marL="457200" indent="-457200">
              <a:buAutoNum type="arabicPeriod" startAt="2"/>
            </a:pP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Původní vlasová hmota, měkká a šťavnatá.</a:t>
            </a:r>
          </a:p>
          <a:p>
            <a:pPr marL="457200" indent="-457200">
              <a:buAutoNum type="arabicPeriod" startAt="3"/>
            </a:pP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Rohovatění, Keratinizace.</a:t>
            </a:r>
          </a:p>
          <a:p>
            <a:pPr marL="457200" indent="-457200">
              <a:buAutoNum type="arabicPeriod" startAt="3"/>
            </a:pP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Vodíkové, iontové, disulfidové. </a:t>
            </a:r>
          </a:p>
          <a:p>
            <a:pPr marL="457200" indent="-457200">
              <a:buAutoNum type="arabicPeriod" startAt="3"/>
            </a:pP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Pevnost, pružnost, tažnost, nasákavost, odolnost proti</a:t>
            </a:r>
          </a:p>
          <a:p>
            <a:pPr marL="457200" indent="-457200">
              <a:buAutoNum type="arabicPeriod" startAt="3"/>
            </a:pPr>
            <a:endParaRPr lang="cs-CZ" sz="2400" dirty="0" smtClean="0"/>
          </a:p>
          <a:p>
            <a:pPr marL="457200" indent="-457200"/>
            <a:r>
              <a:rPr lang="cs-CZ" sz="2400" dirty="0" smtClean="0"/>
              <a:t>        vnějšímu tlaku.  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539552" y="764704"/>
            <a:ext cx="809522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Použitá literatura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Peterka, Kocourek, Podzimek. Materiály pro 1. až 3. ročník učebního oboru Kadeřník.</a:t>
            </a:r>
          </a:p>
          <a:p>
            <a:r>
              <a:rPr lang="cs-CZ" dirty="0" smtClean="0"/>
              <a:t>3. vydání</a:t>
            </a:r>
            <a:r>
              <a:rPr lang="cs-CZ" smtClean="0"/>
              <a:t>, </a:t>
            </a:r>
            <a:r>
              <a:rPr lang="cs-CZ" smtClean="0"/>
              <a:t>Praha: Informatorium</a:t>
            </a:r>
            <a:r>
              <a:rPr lang="cs-CZ" dirty="0" smtClean="0"/>
              <a:t>, 1999. IBSN 80 – 86073 – 38 – 6.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552</Words>
  <Application>Microsoft Office PowerPoint</Application>
  <PresentationFormat>Prezentácia na obrazovke (4:3)</PresentationFormat>
  <Paragraphs>129</Paragraphs>
  <Slides>11</Slides>
  <Notes>0</Notes>
  <HiddenSlides>0</HiddenSlides>
  <MMClips>0</MMClips>
  <ScaleCrop>false</ScaleCrop>
  <HeadingPairs>
    <vt:vector size="4" baseType="variant">
      <vt:variant>
        <vt:lpstr>Motív</vt:lpstr>
      </vt:variant>
      <vt:variant>
        <vt:i4>1</vt:i4>
      </vt:variant>
      <vt:variant>
        <vt:lpstr>Nadpisy snímok</vt:lpstr>
      </vt:variant>
      <vt:variant>
        <vt:i4>11</vt:i4>
      </vt:variant>
    </vt:vector>
  </HeadingPairs>
  <TitlesOfParts>
    <vt:vector size="12" baseType="lpstr">
      <vt:lpstr>Motív Office</vt:lpstr>
      <vt:lpstr>Snímka 1</vt:lpstr>
      <vt:lpstr>Snímka 2</vt:lpstr>
      <vt:lpstr>Snímka 3</vt:lpstr>
      <vt:lpstr>Snímka 4</vt:lpstr>
      <vt:lpstr>Snímka 5</vt:lpstr>
      <vt:lpstr>Snímka 6</vt:lpstr>
      <vt:lpstr>Snímka 7</vt:lpstr>
      <vt:lpstr>Snímka 8</vt:lpstr>
      <vt:lpstr>Snímka 9</vt:lpstr>
      <vt:lpstr>Snímka 10</vt:lpstr>
      <vt:lpstr>Snímka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Snímka 1</dc:title>
  <dc:creator>Natálka</dc:creator>
  <cp:lastModifiedBy>Natálka</cp:lastModifiedBy>
  <cp:revision>29</cp:revision>
  <dcterms:created xsi:type="dcterms:W3CDTF">2013-08-17T20:13:04Z</dcterms:created>
  <dcterms:modified xsi:type="dcterms:W3CDTF">2013-11-24T21:03:53Z</dcterms:modified>
</cp:coreProperties>
</file>