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Kliknite sem a upravte štýl predlohy podnadpisov.</a:t>
            </a:r>
            <a:endParaRPr lang="cs-CZ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48D7-9240-4F7B-89BB-4D56A66F75A3}" type="datetimeFigureOut">
              <a:rPr lang="cs-CZ" smtClean="0"/>
              <a:pPr/>
              <a:t>27.10.2013</a:t>
            </a:fld>
            <a:endParaRPr lang="cs-CZ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AE95-B2AE-49DB-BBC6-367F8BAF34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cs-CZ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cs-CZ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48D7-9240-4F7B-89BB-4D56A66F75A3}" type="datetimeFigureOut">
              <a:rPr lang="cs-CZ" smtClean="0"/>
              <a:pPr/>
              <a:t>27.10.2013</a:t>
            </a:fld>
            <a:endParaRPr lang="cs-CZ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AE95-B2AE-49DB-BBC6-367F8BAF34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cs-CZ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48D7-9240-4F7B-89BB-4D56A66F75A3}" type="datetimeFigureOut">
              <a:rPr lang="cs-CZ" smtClean="0"/>
              <a:pPr/>
              <a:t>27.10.2013</a:t>
            </a:fld>
            <a:endParaRPr lang="cs-CZ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AE95-B2AE-49DB-BBC6-367F8BAF34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cs-CZ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cs-CZ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cs-CZ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48D7-9240-4F7B-89BB-4D56A66F75A3}" type="datetimeFigureOut">
              <a:rPr lang="cs-CZ" smtClean="0"/>
              <a:pPr/>
              <a:t>27.10.2013</a:t>
            </a:fld>
            <a:endParaRPr lang="cs-CZ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AE95-B2AE-49DB-BBC6-367F8BAF34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cs-CZ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cs-CZ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cs-CZ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48D7-9240-4F7B-89BB-4D56A66F75A3}" type="datetimeFigureOut">
              <a:rPr lang="cs-CZ" smtClean="0"/>
              <a:pPr/>
              <a:t>27.10.2013</a:t>
            </a:fld>
            <a:endParaRPr lang="cs-CZ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AE95-B2AE-49DB-BBC6-367F8BAF34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cs-CZ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48D7-9240-4F7B-89BB-4D56A66F75A3}" type="datetimeFigureOut">
              <a:rPr lang="cs-CZ" smtClean="0"/>
              <a:pPr/>
              <a:t>27.10.2013</a:t>
            </a:fld>
            <a:endParaRPr lang="cs-CZ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AE95-B2AE-49DB-BBC6-367F8BAF34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48D7-9240-4F7B-89BB-4D56A66F75A3}" type="datetimeFigureOut">
              <a:rPr lang="cs-CZ" smtClean="0"/>
              <a:pPr/>
              <a:t>27.10.2013</a:t>
            </a:fld>
            <a:endParaRPr lang="cs-CZ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AE95-B2AE-49DB-BBC6-367F8BAF34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cs-CZ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cs-CZ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48D7-9240-4F7B-89BB-4D56A66F75A3}" type="datetimeFigureOut">
              <a:rPr lang="cs-CZ" smtClean="0"/>
              <a:pPr/>
              <a:t>27.10.2013</a:t>
            </a:fld>
            <a:endParaRPr lang="cs-CZ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AE95-B2AE-49DB-BBC6-367F8BAF34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cs-CZ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48D7-9240-4F7B-89BB-4D56A66F75A3}" type="datetimeFigureOut">
              <a:rPr lang="cs-CZ" smtClean="0"/>
              <a:pPr/>
              <a:t>27.10.2013</a:t>
            </a:fld>
            <a:endParaRPr lang="cs-CZ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AE95-B2AE-49DB-BBC6-367F8BAF34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cs-CZ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cs-CZ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48D7-9240-4F7B-89BB-4D56A66F75A3}" type="datetimeFigureOut">
              <a:rPr lang="cs-CZ" smtClean="0"/>
              <a:pPr/>
              <a:t>27.10.2013</a:t>
            </a:fld>
            <a:endParaRPr lang="cs-CZ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AE95-B2AE-49DB-BBC6-367F8BAF34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cs-CZ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cs-CZ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48D7-9240-4F7B-89BB-4D56A66F75A3}" type="datetimeFigureOut">
              <a:rPr lang="cs-CZ" smtClean="0"/>
              <a:pPr/>
              <a:t>27.10.2013</a:t>
            </a:fld>
            <a:endParaRPr lang="cs-CZ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AE95-B2AE-49DB-BBC6-367F8BAF34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Kliknite sem a upravte štýl predlohy nadpisov.</a:t>
            </a:r>
            <a:endParaRPr lang="cs-CZ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cs-CZ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F948D7-9240-4F7B-89BB-4D56A66F75A3}" type="datetimeFigureOut">
              <a:rPr lang="cs-CZ" smtClean="0"/>
              <a:pPr/>
              <a:t>27.10.2013</a:t>
            </a:fld>
            <a:endParaRPr lang="cs-CZ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0AE95-B2AE-49DB-BBC6-367F8BAF34D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79512" y="332656"/>
            <a:ext cx="6192688" cy="1045464"/>
          </a:xfrm>
          <a:prstGeom prst="rect">
            <a:avLst/>
          </a:prstGeom>
        </p:spPr>
      </p:pic>
      <p:graphicFrame>
        <p:nvGraphicFramePr>
          <p:cNvPr id="5" name="Tabuľka 4"/>
          <p:cNvGraphicFramePr>
            <a:graphicFrameLocks noGrp="1"/>
          </p:cNvGraphicFramePr>
          <p:nvPr/>
        </p:nvGraphicFramePr>
        <p:xfrm>
          <a:off x="251520" y="1595881"/>
          <a:ext cx="8568952" cy="5262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81595"/>
                <a:gridCol w="5887357"/>
              </a:tblGrid>
              <a:tr h="437769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</a:t>
                      </a:r>
                      <a:r>
                        <a:rPr lang="cs-CZ" baseline="0" dirty="0" smtClean="0"/>
                        <a:t>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CZ.1.07/1.5.00/34.0891</a:t>
                      </a:r>
                      <a:endParaRPr lang="cs-CZ" dirty="0"/>
                    </a:p>
                  </a:txBody>
                  <a:tcPr/>
                </a:tc>
              </a:tr>
              <a:tr h="41623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</a:t>
                      </a:r>
                      <a:r>
                        <a:rPr lang="cs-CZ" baseline="0" dirty="0" smtClean="0"/>
                        <a:t>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VYS_32_INOVACE_486_Testové otázky</a:t>
                      </a:r>
                      <a:endParaRPr lang="cs-CZ" dirty="0"/>
                    </a:p>
                  </a:txBody>
                  <a:tcPr/>
                </a:tc>
              </a:tr>
              <a:tr h="41623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Vyšší</a:t>
                      </a:r>
                      <a:r>
                        <a:rPr lang="cs-CZ" baseline="0" dirty="0" smtClean="0"/>
                        <a:t> odborná škola, Střední průmyslová škola a Střední odborná řemesel a služeb, Strakonice, Zvolenská 934</a:t>
                      </a:r>
                      <a:endParaRPr lang="cs-CZ" dirty="0"/>
                    </a:p>
                  </a:txBody>
                  <a:tcPr/>
                </a:tc>
              </a:tr>
              <a:tr h="41623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</a:t>
                      </a:r>
                      <a:r>
                        <a:rPr lang="cs-CZ" baseline="0" dirty="0" smtClean="0"/>
                        <a:t> Petra Turková</a:t>
                      </a:r>
                      <a:endParaRPr lang="cs-CZ" dirty="0"/>
                    </a:p>
                  </a:txBody>
                  <a:tcPr/>
                </a:tc>
              </a:tr>
              <a:tr h="416230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CELEK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Kadeřnické materiály</a:t>
                      </a:r>
                      <a:endParaRPr lang="cs-CZ" dirty="0"/>
                    </a:p>
                  </a:txBody>
                  <a:tcPr/>
                </a:tc>
              </a:tr>
              <a:tr h="41623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1.ročník</a:t>
                      </a:r>
                      <a:endParaRPr lang="cs-CZ" dirty="0"/>
                    </a:p>
                  </a:txBody>
                  <a:tcPr/>
                </a:tc>
              </a:tr>
              <a:tr h="41623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TVORBY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15. 7.</a:t>
                      </a:r>
                      <a:r>
                        <a:rPr lang="cs-CZ" baseline="0" dirty="0" smtClean="0"/>
                        <a:t> 2013</a:t>
                      </a:r>
                      <a:endParaRPr lang="cs-CZ" dirty="0"/>
                    </a:p>
                  </a:txBody>
                  <a:tcPr/>
                </a:tc>
              </a:tr>
              <a:tr h="416230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 obsahuje 15 shrnujících</a:t>
                      </a:r>
                      <a:r>
                        <a:rPr lang="cs-CZ" sz="1400" baseline="0" dirty="0" smtClean="0"/>
                        <a:t> otázek. U každé otázky je nabídnut výběr ze tří možností odpovědí, vždy jen jedna odpověď je správná. Materiál je určen žákům 1. ročníku, učebního  oboru Kadeřník k zopakování  informací získaných  z první kapitoly předmětu. Tento materiál lze použít i pro žáky vyšších ročníků k připomenutí a zopakování  učiva, které uplatní u závěrečných zkoušek.</a:t>
                      </a:r>
                      <a:endParaRPr lang="cs-CZ" sz="1400" dirty="0"/>
                    </a:p>
                  </a:txBody>
                  <a:tcPr/>
                </a:tc>
              </a:tr>
              <a:tr h="718424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METODICKÝ POKYN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Každý snímek obsahuje dvě otázky, které je možné řešit postupným  promítáním snímků,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dirty="0" smtClean="0"/>
                        <a:t> zápisem odpovědí na papír</a:t>
                      </a:r>
                      <a:r>
                        <a:rPr lang="cs-CZ" sz="1400" baseline="0" dirty="0" smtClean="0"/>
                        <a:t> a na závěr porovnat  s údaji na posledním snímku. Je možné pracovat jednotlivě, nebo skupinově formou  soutěže. 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Natálka\Desktop\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60648"/>
            <a:ext cx="1514657" cy="9205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Testové otázky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611560" y="692696"/>
            <a:ext cx="7086299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u="sng" dirty="0" smtClean="0"/>
              <a:t>Vlasy a další ochlupení na lidském těle řadíme mezi:</a:t>
            </a:r>
            <a:endParaRPr lang="cs-CZ" sz="2400" dirty="0" smtClean="0"/>
          </a:p>
          <a:p>
            <a:pPr marL="457200" indent="-457200">
              <a:buAutoNum type="arabicPeriod"/>
            </a:pPr>
            <a:endParaRPr lang="cs-CZ" sz="2400" dirty="0"/>
          </a:p>
          <a:p>
            <a:pPr marL="457200" indent="-457200">
              <a:buAutoNum type="alphaLcParenR"/>
            </a:pPr>
            <a:r>
              <a:rPr lang="cs-CZ" sz="2400" dirty="0" smtClean="0"/>
              <a:t>Druhotné kožní orgány</a:t>
            </a:r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>
              <a:buAutoNum type="alphaLcParenR"/>
            </a:pPr>
            <a:r>
              <a:rPr lang="cs-CZ" sz="2400" dirty="0" smtClean="0"/>
              <a:t> Přídatné kožní orgány</a:t>
            </a:r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>
              <a:buAutoNum type="alphaLcParenR"/>
            </a:pPr>
            <a:r>
              <a:rPr lang="cs-CZ" sz="2400" dirty="0" smtClean="0"/>
              <a:t> Nejsou kožními orgány</a:t>
            </a:r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/>
            <a:endParaRPr lang="cs-CZ" sz="2400" dirty="0" smtClean="0"/>
          </a:p>
          <a:p>
            <a:pPr marL="457200" indent="-457200"/>
            <a:r>
              <a:rPr lang="cs-CZ" sz="2400" dirty="0" smtClean="0"/>
              <a:t>2. </a:t>
            </a:r>
            <a:r>
              <a:rPr lang="cs-CZ" sz="2400" u="sng" dirty="0" smtClean="0"/>
              <a:t>Kožní adnexa jsou</a:t>
            </a:r>
            <a:r>
              <a:rPr lang="cs-CZ" sz="2400" dirty="0" smtClean="0"/>
              <a:t>:</a:t>
            </a:r>
          </a:p>
          <a:p>
            <a:pPr marL="457200" indent="-457200"/>
            <a:endParaRPr lang="cs-CZ" sz="2400" dirty="0"/>
          </a:p>
          <a:p>
            <a:pPr marL="457200" indent="-457200">
              <a:buAutoNum type="alphaLcParenR"/>
            </a:pPr>
            <a:r>
              <a:rPr lang="cs-CZ" sz="2400" dirty="0" smtClean="0"/>
              <a:t>Vlasy a nehty</a:t>
            </a:r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>
              <a:buAutoNum type="alphaLcParenR"/>
            </a:pPr>
            <a:r>
              <a:rPr lang="cs-CZ" sz="2400" dirty="0" smtClean="0"/>
              <a:t> Potní a mazové žlázy</a:t>
            </a:r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>
              <a:buAutoNum type="alphaLcParenR"/>
            </a:pPr>
            <a:r>
              <a:rPr lang="cs-CZ" sz="2400" dirty="0" smtClean="0"/>
              <a:t> Vlasy, nehty, potní a mazové žlázy</a:t>
            </a:r>
            <a:endParaRPr lang="cs-CZ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539552" y="692696"/>
            <a:ext cx="5079211" cy="7478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3. </a:t>
            </a:r>
            <a:r>
              <a:rPr lang="cs-CZ" sz="2400" u="sng" dirty="0" smtClean="0"/>
              <a:t> Základní části vlasového ústrojí jsou</a:t>
            </a:r>
            <a:r>
              <a:rPr lang="cs-CZ" sz="2400" dirty="0" smtClean="0"/>
              <a:t>:</a:t>
            </a:r>
          </a:p>
          <a:p>
            <a:endParaRPr lang="cs-CZ" sz="2400" dirty="0"/>
          </a:p>
          <a:p>
            <a:pPr marL="457200" indent="-457200">
              <a:buAutoNum type="alphaLcParenR"/>
            </a:pPr>
            <a:r>
              <a:rPr lang="cs-CZ" sz="2400" dirty="0" smtClean="0"/>
              <a:t>Stvol a kořínek</a:t>
            </a:r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>
              <a:buAutoNum type="alphaLcParenR"/>
            </a:pPr>
            <a:r>
              <a:rPr lang="cs-CZ" sz="2400" dirty="0" smtClean="0"/>
              <a:t> Papila a </a:t>
            </a:r>
            <a:r>
              <a:rPr lang="cs-CZ" sz="2400" dirty="0" err="1" smtClean="0"/>
              <a:t>Bulbus</a:t>
            </a:r>
            <a:endParaRPr lang="cs-CZ" sz="2400" dirty="0" smtClean="0"/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>
              <a:buAutoNum type="alphaLcParenR"/>
            </a:pPr>
            <a:r>
              <a:rPr lang="cs-CZ" sz="2400" dirty="0" smtClean="0"/>
              <a:t> Mazová žláza  a  stvol</a:t>
            </a:r>
          </a:p>
          <a:p>
            <a:pPr marL="457200" indent="-457200"/>
            <a:endParaRPr lang="cs-CZ" sz="2400" dirty="0"/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/>
            <a:r>
              <a:rPr lang="cs-CZ" sz="2400" dirty="0" smtClean="0"/>
              <a:t>4. </a:t>
            </a:r>
            <a:r>
              <a:rPr lang="cs-CZ" sz="2400" u="sng" dirty="0" smtClean="0"/>
              <a:t> </a:t>
            </a:r>
            <a:r>
              <a:rPr lang="cs-CZ" sz="2400" u="sng" dirty="0" err="1" smtClean="0"/>
              <a:t>Bulbus</a:t>
            </a:r>
            <a:r>
              <a:rPr lang="cs-CZ" sz="2400" u="sng" dirty="0" smtClean="0"/>
              <a:t> je odborný název pro</a:t>
            </a:r>
            <a:r>
              <a:rPr lang="cs-CZ" sz="2400" dirty="0" smtClean="0"/>
              <a:t>:</a:t>
            </a:r>
          </a:p>
          <a:p>
            <a:pPr marL="457200" indent="-457200"/>
            <a:endParaRPr lang="cs-CZ" sz="2400" dirty="0"/>
          </a:p>
          <a:p>
            <a:pPr marL="457200" indent="-457200">
              <a:buAutoNum type="alphaLcParenR"/>
            </a:pPr>
            <a:r>
              <a:rPr lang="cs-CZ" sz="2400" dirty="0" smtClean="0"/>
              <a:t>Mazovou žlázu</a:t>
            </a:r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>
              <a:buAutoNum type="alphaLcParenR"/>
            </a:pPr>
            <a:r>
              <a:rPr lang="cs-CZ" sz="2400" dirty="0" smtClean="0"/>
              <a:t> Vlasové ústrojí</a:t>
            </a:r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>
              <a:buAutoNum type="alphaLcParenR"/>
            </a:pPr>
            <a:r>
              <a:rPr lang="cs-CZ" sz="2400" dirty="0" smtClean="0"/>
              <a:t> Vlasovou cibulku</a:t>
            </a:r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/>
            <a:r>
              <a:rPr lang="cs-CZ" sz="2400" u="sng" dirty="0" smtClean="0"/>
              <a:t>.</a:t>
            </a:r>
            <a:endParaRPr lang="cs-CZ" sz="24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467544" y="620688"/>
            <a:ext cx="4822474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5. </a:t>
            </a:r>
            <a:r>
              <a:rPr lang="cs-CZ" sz="2400" u="sng" dirty="0" smtClean="0"/>
              <a:t>Do skupiny dlouhých vlasů nepatří</a:t>
            </a:r>
            <a:r>
              <a:rPr lang="cs-CZ" sz="2400" dirty="0" smtClean="0"/>
              <a:t>:</a:t>
            </a:r>
          </a:p>
          <a:p>
            <a:endParaRPr lang="cs-CZ" sz="2400" dirty="0"/>
          </a:p>
          <a:p>
            <a:pPr marL="457200" indent="-457200"/>
            <a:r>
              <a:rPr lang="cs-CZ" sz="2400" dirty="0" smtClean="0"/>
              <a:t>a) Brvy v nose</a:t>
            </a:r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/>
            <a:r>
              <a:rPr lang="cs-CZ" sz="2400" dirty="0" smtClean="0"/>
              <a:t>b)  Vousy</a:t>
            </a:r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/>
            <a:r>
              <a:rPr lang="cs-CZ" sz="2400" dirty="0" smtClean="0"/>
              <a:t>c)  Ochlupení v podpaží</a:t>
            </a:r>
          </a:p>
          <a:p>
            <a:pPr marL="457200" indent="-457200">
              <a:buAutoNum type="alphaLcParenR"/>
            </a:pPr>
            <a:endParaRPr lang="cs-CZ" sz="2400" dirty="0"/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/>
            <a:r>
              <a:rPr lang="cs-CZ" sz="2400" dirty="0" smtClean="0"/>
              <a:t>6</a:t>
            </a:r>
            <a:r>
              <a:rPr lang="cs-CZ" sz="2400" i="1" dirty="0" smtClean="0"/>
              <a:t>. </a:t>
            </a:r>
            <a:r>
              <a:rPr lang="cs-CZ" sz="2400" i="1" u="sng" dirty="0" smtClean="0"/>
              <a:t>L</a:t>
            </a:r>
            <a:r>
              <a:rPr lang="cs-CZ" sz="2400" u="sng" dirty="0" smtClean="0"/>
              <a:t>anugo je</a:t>
            </a:r>
            <a:r>
              <a:rPr lang="cs-CZ" sz="2400" dirty="0" smtClean="0"/>
              <a:t>:</a:t>
            </a:r>
          </a:p>
          <a:p>
            <a:pPr marL="457200" indent="-457200"/>
            <a:endParaRPr lang="cs-CZ" sz="2400" dirty="0"/>
          </a:p>
          <a:p>
            <a:pPr marL="457200" indent="-457200"/>
            <a:r>
              <a:rPr lang="cs-CZ" sz="2400" dirty="0" smtClean="0"/>
              <a:t>a) Část vlasu</a:t>
            </a:r>
          </a:p>
          <a:p>
            <a:pPr marL="457200" indent="-457200"/>
            <a:endParaRPr lang="cs-CZ" sz="2400" dirty="0"/>
          </a:p>
          <a:p>
            <a:pPr marL="457200" indent="-457200"/>
            <a:r>
              <a:rPr lang="cs-CZ" sz="2400" dirty="0" smtClean="0"/>
              <a:t>b) Chmýří po celém těle</a:t>
            </a:r>
          </a:p>
          <a:p>
            <a:pPr marL="457200" indent="-457200"/>
            <a:endParaRPr lang="cs-CZ" sz="2400" dirty="0"/>
          </a:p>
          <a:p>
            <a:pPr marL="457200" indent="-457200"/>
            <a:r>
              <a:rPr lang="cs-CZ" sz="2400" dirty="0" smtClean="0"/>
              <a:t>c) Odborný název pro vlas</a:t>
            </a:r>
            <a:endParaRPr lang="cs-CZ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827584" y="620688"/>
            <a:ext cx="5292667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7. </a:t>
            </a:r>
            <a:r>
              <a:rPr lang="cs-CZ" sz="2400" u="sng" dirty="0" smtClean="0"/>
              <a:t>Vlasový stvol je část vlasu uložená:</a:t>
            </a:r>
          </a:p>
          <a:p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Nad pokožkou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 Pod pokožkou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 Není to část vlasu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/>
            <a:r>
              <a:rPr lang="cs-CZ" sz="2400" dirty="0" smtClean="0"/>
              <a:t>8. </a:t>
            </a:r>
            <a:r>
              <a:rPr lang="cs-CZ" sz="2400" u="sng" dirty="0" smtClean="0"/>
              <a:t>Střední vláknitá vrstva vlasu se nazývá:</a:t>
            </a:r>
          </a:p>
          <a:p>
            <a:pPr marL="457200" indent="-457200"/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Kutikula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 </a:t>
            </a:r>
            <a:r>
              <a:rPr lang="cs-CZ" sz="2400" dirty="0" err="1" smtClean="0"/>
              <a:t>Kortex</a:t>
            </a:r>
            <a:endParaRPr lang="cs-CZ" sz="2400" dirty="0" smtClean="0"/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 Papila</a:t>
            </a:r>
            <a:endParaRPr lang="cs-CZ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827584" y="692696"/>
            <a:ext cx="3948389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9. </a:t>
            </a:r>
            <a:r>
              <a:rPr lang="cs-CZ" sz="2400" u="sng" dirty="0" smtClean="0"/>
              <a:t>Výživu a růst vlasu zajišťuje</a:t>
            </a:r>
            <a:r>
              <a:rPr lang="cs-CZ" sz="2400" dirty="0" smtClean="0"/>
              <a:t>:</a:t>
            </a:r>
          </a:p>
          <a:p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Vlasový kořínek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 Mazová žláza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 Vlasová cibulka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/>
            <a:r>
              <a:rPr lang="cs-CZ" sz="2400" dirty="0" smtClean="0"/>
              <a:t>10. </a:t>
            </a:r>
            <a:r>
              <a:rPr lang="cs-CZ" sz="2400" u="sng" dirty="0" smtClean="0"/>
              <a:t>Vlasové barvivo se nazývá</a:t>
            </a:r>
            <a:r>
              <a:rPr lang="cs-CZ" sz="2400" dirty="0" smtClean="0"/>
              <a:t>:</a:t>
            </a:r>
          </a:p>
          <a:p>
            <a:pPr marL="457200" indent="-457200"/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Melanin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 Keratin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 </a:t>
            </a:r>
            <a:r>
              <a:rPr lang="cs-CZ" sz="2400" dirty="0" err="1" smtClean="0"/>
              <a:t>Kortex</a:t>
            </a:r>
            <a:endParaRPr lang="cs-CZ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55576" y="692696"/>
            <a:ext cx="603017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 startAt="11"/>
            </a:pPr>
            <a:r>
              <a:rPr lang="cs-CZ" sz="2400" u="sng" dirty="0" smtClean="0"/>
              <a:t>Vlasový kořínek je uložen pod pokožkou ve:</a:t>
            </a:r>
          </a:p>
          <a:p>
            <a:pPr marL="457200" indent="-457200">
              <a:buAutoNum type="arabicPeriod" startAt="11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Vlasovém míšku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Vnitřní pochvě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Vnější pochvě </a:t>
            </a:r>
            <a:endParaRPr lang="cs-CZ" sz="2400" dirty="0"/>
          </a:p>
        </p:txBody>
      </p:sp>
      <p:sp>
        <p:nvSpPr>
          <p:cNvPr id="3" name="BlokTextu 2"/>
          <p:cNvSpPr txBox="1"/>
          <p:nvPr/>
        </p:nvSpPr>
        <p:spPr>
          <a:xfrm>
            <a:off x="755576" y="3789040"/>
            <a:ext cx="578966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 startAt="12"/>
            </a:pPr>
            <a:r>
              <a:rPr lang="cs-CZ" sz="2400" u="sng" dirty="0" err="1" smtClean="0"/>
              <a:t>Ortokortex</a:t>
            </a:r>
            <a:r>
              <a:rPr lang="cs-CZ" sz="2400" u="sng" dirty="0" smtClean="0"/>
              <a:t> je</a:t>
            </a:r>
            <a:r>
              <a:rPr lang="cs-CZ" sz="2400" dirty="0" smtClean="0"/>
              <a:t>:</a:t>
            </a:r>
          </a:p>
          <a:p>
            <a:pPr marL="457200" indent="-457200">
              <a:buAutoNum type="arabicPeriod" startAt="12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Nepravidelně uspořádaný </a:t>
            </a:r>
            <a:r>
              <a:rPr lang="cs-CZ" sz="2400" dirty="0" err="1" smtClean="0"/>
              <a:t>kortex</a:t>
            </a:r>
            <a:endParaRPr lang="cs-CZ" sz="2400" dirty="0" smtClean="0"/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 </a:t>
            </a:r>
            <a:r>
              <a:rPr lang="cs-CZ" sz="2400" dirty="0" err="1" smtClean="0"/>
              <a:t>Snopečkovité</a:t>
            </a:r>
            <a:r>
              <a:rPr lang="cs-CZ" sz="2400" dirty="0" smtClean="0"/>
              <a:t> uspořádání vláken keratinu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Střední vláknitá vrstva vlasu</a:t>
            </a:r>
            <a:endParaRPr lang="cs-CZ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539552" y="764704"/>
            <a:ext cx="807015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 startAt="13"/>
            </a:pPr>
            <a:r>
              <a:rPr lang="cs-CZ" sz="2400" u="sng" dirty="0" smtClean="0"/>
              <a:t>Část vlasu tvořená šupinami z odumřelých buněk se nazývá</a:t>
            </a:r>
            <a:r>
              <a:rPr lang="cs-CZ" sz="2400" dirty="0" smtClean="0"/>
              <a:t>:</a:t>
            </a:r>
          </a:p>
          <a:p>
            <a:pPr marL="457200" indent="-457200">
              <a:buAutoNum type="arabicPeriod" startAt="13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Medula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 </a:t>
            </a:r>
            <a:r>
              <a:rPr lang="cs-CZ" sz="2400" dirty="0" err="1" smtClean="0"/>
              <a:t>Kortex</a:t>
            </a:r>
            <a:endParaRPr lang="cs-CZ" sz="2400" dirty="0" smtClean="0"/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 Kutikula</a:t>
            </a:r>
            <a:endParaRPr lang="cs-CZ" sz="2400" dirty="0"/>
          </a:p>
        </p:txBody>
      </p:sp>
      <p:sp>
        <p:nvSpPr>
          <p:cNvPr id="3" name="BlokTextu 2"/>
          <p:cNvSpPr txBox="1"/>
          <p:nvPr/>
        </p:nvSpPr>
        <p:spPr>
          <a:xfrm>
            <a:off x="611560" y="3717032"/>
            <a:ext cx="505747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 startAt="14"/>
            </a:pPr>
            <a:r>
              <a:rPr lang="cs-CZ" sz="2400" u="sng" dirty="0" smtClean="0"/>
              <a:t>Vlasový melanin ovlivňuje:</a:t>
            </a:r>
          </a:p>
          <a:p>
            <a:pPr marL="457200" indent="-457200">
              <a:buAutoNum type="arabicPeriod" startAt="14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Schopnost vlasů dorůst určité délky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 Přirozenou barvu vlasů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 Hustotu a tvrdost vlasů</a:t>
            </a:r>
            <a:endParaRPr lang="cs-CZ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55576" y="764704"/>
            <a:ext cx="494096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 startAt="15"/>
            </a:pPr>
            <a:r>
              <a:rPr lang="cs-CZ" sz="2400" u="sng" dirty="0" err="1" smtClean="0"/>
              <a:t>Stuktura</a:t>
            </a:r>
            <a:r>
              <a:rPr lang="cs-CZ" sz="2400" u="sng" dirty="0" smtClean="0"/>
              <a:t> vnitřní centrální vrstvy je</a:t>
            </a:r>
            <a:r>
              <a:rPr lang="cs-CZ" sz="2400" dirty="0" smtClean="0"/>
              <a:t>:</a:t>
            </a:r>
          </a:p>
          <a:p>
            <a:pPr marL="457200" indent="-457200">
              <a:buAutoNum type="arabicPeriod" startAt="15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Vláknitá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Houbovitá</a:t>
            </a:r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>
              <a:buAutoNum type="alphaLcParenR"/>
            </a:pPr>
            <a:r>
              <a:rPr lang="cs-CZ" sz="2400" dirty="0" smtClean="0"/>
              <a:t>Houbovitá s dutinkami</a:t>
            </a:r>
          </a:p>
          <a:p>
            <a:pPr marL="457200" indent="-457200"/>
            <a:endParaRPr lang="cs-CZ" sz="2400" dirty="0" smtClean="0"/>
          </a:p>
          <a:p>
            <a:pPr marL="457200" indent="-457200">
              <a:buAutoNum type="alphaLcParenR"/>
            </a:pPr>
            <a:endParaRPr lang="cs-CZ" sz="2400" dirty="0" smtClean="0"/>
          </a:p>
          <a:p>
            <a:pPr marL="457200" indent="-457200"/>
            <a:r>
              <a:rPr lang="cs-CZ" sz="2400" dirty="0" smtClean="0"/>
              <a:t> </a:t>
            </a:r>
            <a:endParaRPr lang="cs-CZ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1776862" y="764704"/>
            <a:ext cx="482747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u="sng" dirty="0" smtClean="0"/>
              <a:t>Správné odpovědi</a:t>
            </a:r>
            <a:r>
              <a:rPr lang="cs-CZ" sz="4800" dirty="0" smtClean="0"/>
              <a:t>:</a:t>
            </a:r>
          </a:p>
          <a:p>
            <a:endParaRPr lang="cs-CZ" sz="3200" dirty="0" smtClean="0"/>
          </a:p>
          <a:p>
            <a:endParaRPr lang="cs-CZ" sz="3200" dirty="0"/>
          </a:p>
        </p:txBody>
      </p:sp>
      <p:sp>
        <p:nvSpPr>
          <p:cNvPr id="3" name="BlokTextu 2"/>
          <p:cNvSpPr txBox="1"/>
          <p:nvPr/>
        </p:nvSpPr>
        <p:spPr>
          <a:xfrm>
            <a:off x="179512" y="1988840"/>
            <a:ext cx="883927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1b,  2c,  3a,  4c,  5a,  6b,  7a,  8b,  9c,  10a,</a:t>
            </a:r>
          </a:p>
          <a:p>
            <a:endParaRPr lang="cs-CZ" sz="4000" dirty="0" smtClean="0"/>
          </a:p>
          <a:p>
            <a:r>
              <a:rPr lang="cs-CZ" sz="4000" dirty="0" smtClean="0"/>
              <a:t>11a,  12b,  13c,  14b,  15c.  </a:t>
            </a:r>
            <a:endParaRPr lang="cs-CZ" sz="4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444</Words>
  <Application>Microsoft Office PowerPoint</Application>
  <PresentationFormat>Prezentácia na obrazovke (4:3)</PresentationFormat>
  <Paragraphs>145</Paragraphs>
  <Slides>11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11</vt:i4>
      </vt:variant>
    </vt:vector>
  </HeadingPairs>
  <TitlesOfParts>
    <vt:vector size="12" baseType="lpstr">
      <vt:lpstr>Motív Office</vt:lpstr>
      <vt:lpstr>Snímka 1</vt:lpstr>
      <vt:lpstr>Testové otázky</vt:lpstr>
      <vt:lpstr>Snímka 3</vt:lpstr>
      <vt:lpstr>Snímka 4</vt:lpstr>
      <vt:lpstr>Snímka 5</vt:lpstr>
      <vt:lpstr>Snímka 6</vt:lpstr>
      <vt:lpstr>Snímka 7</vt:lpstr>
      <vt:lpstr>Snímka 8</vt:lpstr>
      <vt:lpstr>Snímka 9</vt:lpstr>
      <vt:lpstr>Snímka 10</vt:lpstr>
      <vt:lpstr>Snímka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Testové otázky</dc:title>
  <dc:creator>Natálka</dc:creator>
  <cp:lastModifiedBy>Natálka</cp:lastModifiedBy>
  <cp:revision>16</cp:revision>
  <dcterms:created xsi:type="dcterms:W3CDTF">2013-08-20T20:31:58Z</dcterms:created>
  <dcterms:modified xsi:type="dcterms:W3CDTF">2013-10-27T21:04:55Z</dcterms:modified>
</cp:coreProperties>
</file>