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á sním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sk-SK" smtClean="0"/>
              <a:t>Kliknite sem a upravte štýl predlohy podnadpisov.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8E4A9-EE10-4ABA-AF1D-9AD04D50137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62B25-B985-4842-BA43-BC2E014FB3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obsahu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8E4A9-EE10-4ABA-AF1D-9AD04D50137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62B25-B985-4842-BA43-BC2E014FB3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Hlavička sekc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textu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8E4A9-EE10-4ABA-AF1D-9AD04D50137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62B25-B985-4842-BA43-BC2E014FB3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obsahu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obsahu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5" name="Zástupný symbol dátumu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8E4A9-EE10-4ABA-AF1D-9AD04D50137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äty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čísla snímky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62B25-B985-4842-BA43-BC2E014FB3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textu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4" name="Zástupný symbol obsahu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5" name="Zástupný symbol textu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6" name="Zástupný symbol obsahu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7" name="Zástupný symbol dátumu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8E4A9-EE10-4ABA-AF1D-9AD04D50137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8" name="Zástupný symbol päty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čísla snímky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62B25-B985-4842-BA43-BC2E014FB3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Len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dátumu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8E4A9-EE10-4ABA-AF1D-9AD04D50137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4" name="Zástupný symbol päty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čísla snímky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62B25-B985-4842-BA43-BC2E014FB3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dátumu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8E4A9-EE10-4ABA-AF1D-9AD04D50137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3" name="Zástupný symbol päty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čísla snímky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62B25-B985-4842-BA43-BC2E014FB3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obsahu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textu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5" name="Zástupný symbol dátumu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8E4A9-EE10-4ABA-AF1D-9AD04D50137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äty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čísla snímky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62B25-B985-4842-BA43-BC2E014FB3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ok s popis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obrázka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textu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sk-SK" smtClean="0"/>
              <a:t>Kliknite sem a upravte štýly predlohy textu.</a:t>
            </a:r>
          </a:p>
        </p:txBody>
      </p:sp>
      <p:sp>
        <p:nvSpPr>
          <p:cNvPr id="5" name="Zástupný symbol dátumu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8E4A9-EE10-4ABA-AF1D-9AD04D50137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6" name="Zástupný symbol päty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čísla snímky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62B25-B985-4842-BA43-BC2E014FB3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z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zvislého textu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8E4A9-EE10-4ABA-AF1D-9AD04D50137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62B25-B985-4842-BA43-BC2E014FB3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Z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zvislého textu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8E4A9-EE10-4ABA-AF1D-9AD04D50137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E62B25-B985-4842-BA43-BC2E014FB32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nadpisu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sk-SK" smtClean="0"/>
              <a:t>Kliknite sem a upravte štýl predlohy nadpisov.</a:t>
            </a:r>
            <a:endParaRPr lang="cs-CZ"/>
          </a:p>
        </p:txBody>
      </p:sp>
      <p:sp>
        <p:nvSpPr>
          <p:cNvPr id="3" name="Zástupný symbol textu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sk-SK" smtClean="0"/>
              <a:t>Kliknite sem a upravte štýly predlohy textu.</a:t>
            </a:r>
          </a:p>
          <a:p>
            <a:pPr lvl="1"/>
            <a:r>
              <a:rPr lang="sk-SK" smtClean="0"/>
              <a:t>Druhá úroveň</a:t>
            </a:r>
          </a:p>
          <a:p>
            <a:pPr lvl="2"/>
            <a:r>
              <a:rPr lang="sk-SK" smtClean="0"/>
              <a:t>Tretia úroveň</a:t>
            </a:r>
          </a:p>
          <a:p>
            <a:pPr lvl="3"/>
            <a:r>
              <a:rPr lang="sk-SK" smtClean="0"/>
              <a:t>Štvrtá úroveň</a:t>
            </a:r>
          </a:p>
          <a:p>
            <a:pPr lvl="4"/>
            <a:r>
              <a:rPr lang="sk-SK" smtClean="0"/>
              <a:t>Piata úroveň</a:t>
            </a:r>
            <a:endParaRPr lang="cs-CZ"/>
          </a:p>
        </p:txBody>
      </p:sp>
      <p:sp>
        <p:nvSpPr>
          <p:cNvPr id="4" name="Zástupný symbol dátumu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C8E4A9-EE10-4ABA-AF1D-9AD04D50137B}" type="datetimeFigureOut">
              <a:rPr lang="cs-CZ" smtClean="0"/>
              <a:pPr/>
              <a:t>2.11.2013</a:t>
            </a:fld>
            <a:endParaRPr lang="cs-CZ"/>
          </a:p>
        </p:txBody>
      </p:sp>
      <p:sp>
        <p:nvSpPr>
          <p:cNvPr id="5" name="Zástupný symbol päty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čísla snímky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E62B25-B985-4842-BA43-BC2E014FB32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ľka 1"/>
          <p:cNvGraphicFramePr>
            <a:graphicFrameLocks noGrp="1"/>
          </p:cNvGraphicFramePr>
          <p:nvPr/>
        </p:nvGraphicFramePr>
        <p:xfrm>
          <a:off x="251520" y="1556793"/>
          <a:ext cx="8568952" cy="5315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36304"/>
                <a:gridCol w="5832648"/>
              </a:tblGrid>
              <a:tr h="39604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r>
                        <a:rPr lang="cs-CZ" baseline="0" dirty="0" smtClean="0"/>
                        <a:t>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CZ.1.07/1.5.00/34.0891</a:t>
                      </a:r>
                      <a:endParaRPr lang="cs-CZ" dirty="0"/>
                    </a:p>
                  </a:txBody>
                  <a:tcPr/>
                </a:tc>
              </a:tr>
              <a:tr h="376561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r>
                        <a:rPr lang="cs-CZ" baseline="0" dirty="0" smtClean="0"/>
                        <a:t>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VYS_32_INOVACE_487_Testové</a:t>
                      </a:r>
                      <a:r>
                        <a:rPr lang="cs-CZ" baseline="0" dirty="0" smtClean="0"/>
                        <a:t> otázky</a:t>
                      </a:r>
                      <a:endParaRPr lang="cs-CZ" dirty="0"/>
                    </a:p>
                  </a:txBody>
                  <a:tcPr/>
                </a:tc>
              </a:tr>
              <a:tr h="635641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Vyšší</a:t>
                      </a:r>
                      <a:r>
                        <a:rPr lang="cs-CZ" baseline="0" dirty="0" smtClean="0"/>
                        <a:t> odborná škola, Střední průmyslová škola a Střední odborná řemesel a služeb, Strakonice, Zvolenská 934</a:t>
                      </a:r>
                      <a:endParaRPr lang="cs-CZ" dirty="0"/>
                    </a:p>
                  </a:txBody>
                  <a:tcPr/>
                </a:tc>
              </a:tr>
              <a:tr h="37656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</a:t>
                      </a:r>
                      <a:r>
                        <a:rPr lang="cs-CZ" baseline="0" dirty="0" smtClean="0"/>
                        <a:t> Petra Turková</a:t>
                      </a:r>
                      <a:endParaRPr lang="cs-CZ" dirty="0"/>
                    </a:p>
                  </a:txBody>
                  <a:tcPr/>
                </a:tc>
              </a:tr>
              <a:tr h="37656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CELEK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Kadeřnické materiály</a:t>
                      </a:r>
                      <a:endParaRPr lang="cs-CZ" dirty="0"/>
                    </a:p>
                  </a:txBody>
                  <a:tcPr/>
                </a:tc>
              </a:tr>
              <a:tr h="376561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1.ročník</a:t>
                      </a:r>
                      <a:endParaRPr lang="cs-CZ" dirty="0"/>
                    </a:p>
                  </a:txBody>
                  <a:tcPr/>
                </a:tc>
              </a:tr>
              <a:tr h="376561">
                <a:tc>
                  <a:txBody>
                    <a:bodyPr/>
                    <a:lstStyle/>
                    <a:p>
                      <a:r>
                        <a:rPr lang="cs-CZ" dirty="0" smtClean="0"/>
                        <a:t>DATUM TVORBY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20. 7. 2013</a:t>
                      </a:r>
                      <a:endParaRPr lang="cs-CZ" dirty="0"/>
                    </a:p>
                  </a:txBody>
                  <a:tcPr/>
                </a:tc>
              </a:tr>
              <a:tr h="1362087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Prezentace obsahuje 15 shrnujících</a:t>
                      </a:r>
                      <a:r>
                        <a:rPr lang="cs-CZ" sz="1400" baseline="0" dirty="0" smtClean="0"/>
                        <a:t> otázek. U každé otázky je nabídnut výběr ze tří možností odpovědí, vždy jen jedna odpověď je správná. Materiál je určen žákům 1. ročníku, učebního  oboru Kadeřník k zopakování  informací získaných  z první kapitoly předmětu. Tento materiál lze použít i pro žáky vyšších ročníků k připomenutí a zopakování  učiva, které uplatní u závěrečných zkoušek</a:t>
                      </a:r>
                      <a:r>
                        <a:rPr lang="cs-CZ" sz="1400" baseline="0" dirty="0" smtClean="0"/>
                        <a:t>.</a:t>
                      </a:r>
                      <a:endParaRPr lang="cs-CZ" sz="1400" dirty="0" smtClean="0"/>
                    </a:p>
                  </a:txBody>
                  <a:tcPr/>
                </a:tc>
              </a:tr>
              <a:tr h="1024628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METODICKÝ POKYN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Každý snímek obsahuje dvě otázky, které je možné řešit postupným  promítáním snímků,</a:t>
                      </a:r>
                      <a:r>
                        <a:rPr lang="cs-CZ" sz="1400" baseline="0" dirty="0" smtClean="0"/>
                        <a:t> </a:t>
                      </a:r>
                      <a:r>
                        <a:rPr lang="cs-CZ" sz="1400" dirty="0" smtClean="0"/>
                        <a:t> zápisem odpovědí na papír</a:t>
                      </a:r>
                      <a:r>
                        <a:rPr lang="cs-CZ" sz="1400" baseline="0" dirty="0" smtClean="0"/>
                        <a:t> a na závěr porovnat  s údaji na posledním snímku. Je možné pracovat jednotlivě, nebo skupinově formou  soutěže. </a:t>
                      </a:r>
                      <a:endParaRPr lang="cs-CZ" sz="1400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251520" y="332656"/>
            <a:ext cx="4746333" cy="1152128"/>
          </a:xfrm>
          <a:prstGeom prst="rect">
            <a:avLst/>
          </a:prstGeom>
        </p:spPr>
      </p:pic>
      <p:pic>
        <p:nvPicPr>
          <p:cNvPr id="5" name="Picture 2" descr="C:\Users\Natálka\Desktop\logo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260648"/>
            <a:ext cx="1540197" cy="9361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Testové otázky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899592" y="764704"/>
            <a:ext cx="6077561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/>
            </a:pPr>
            <a:r>
              <a:rPr lang="cs-CZ" sz="2400" u="sng" dirty="0" smtClean="0"/>
              <a:t>Část vlasu uložená pod pokožkou se nazývá:</a:t>
            </a:r>
          </a:p>
          <a:p>
            <a:pPr marL="457200" indent="-457200"/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dirty="0" smtClean="0"/>
              <a:t>Vlasový stvol</a:t>
            </a:r>
          </a:p>
          <a:p>
            <a:pPr marL="457200" indent="-457200"/>
            <a:endParaRPr lang="cs-CZ" sz="2400" dirty="0" smtClean="0"/>
          </a:p>
          <a:p>
            <a:pPr marL="457200" indent="-457200">
              <a:buAutoNum type="alphaLcParenR" startAt="2"/>
            </a:pPr>
            <a:r>
              <a:rPr lang="cs-CZ" sz="2400" dirty="0" smtClean="0"/>
              <a:t>Vlasový kořínek</a:t>
            </a:r>
          </a:p>
          <a:p>
            <a:pPr marL="457200" indent="-457200"/>
            <a:endParaRPr lang="cs-CZ" sz="2400" dirty="0" smtClean="0"/>
          </a:p>
          <a:p>
            <a:pPr marL="457200" indent="-457200"/>
            <a:r>
              <a:rPr lang="cs-CZ" sz="2400" dirty="0" smtClean="0"/>
              <a:t>c)   Vlasová cibulka</a:t>
            </a:r>
          </a:p>
          <a:p>
            <a:pPr marL="457200" indent="-457200"/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3" name="BlokTextu 2"/>
          <p:cNvSpPr txBox="1"/>
          <p:nvPr/>
        </p:nvSpPr>
        <p:spPr>
          <a:xfrm>
            <a:off x="827584" y="3861048"/>
            <a:ext cx="5008872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 startAt="2"/>
            </a:pPr>
            <a:r>
              <a:rPr lang="cs-CZ" sz="2400" u="sng" dirty="0" smtClean="0"/>
              <a:t>Základní složkou ve stavbě vlasu je</a:t>
            </a:r>
            <a:r>
              <a:rPr lang="cs-CZ" sz="2400" dirty="0" smtClean="0"/>
              <a:t>:</a:t>
            </a:r>
          </a:p>
          <a:p>
            <a:pPr marL="457200" indent="-457200"/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dirty="0" err="1" smtClean="0"/>
              <a:t>Kortex</a:t>
            </a:r>
            <a:endParaRPr lang="cs-CZ" sz="2400" dirty="0" smtClean="0"/>
          </a:p>
          <a:p>
            <a:pPr marL="457200" indent="-457200">
              <a:buAutoNum type="alphaLcParenR"/>
            </a:pPr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dirty="0" smtClean="0"/>
              <a:t> Melanin</a:t>
            </a:r>
          </a:p>
          <a:p>
            <a:pPr marL="457200" indent="-457200">
              <a:buAutoNum type="alphaLcParenR"/>
            </a:pPr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dirty="0" smtClean="0"/>
              <a:t> Keratin</a:t>
            </a:r>
          </a:p>
          <a:p>
            <a:endParaRPr lang="cs-CZ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971600" y="836712"/>
            <a:ext cx="5546711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3. </a:t>
            </a:r>
            <a:r>
              <a:rPr lang="cs-CZ" sz="2400" u="sng" dirty="0" smtClean="0"/>
              <a:t>Vnitřní (centrální) vrstva vlasu se nazývá</a:t>
            </a:r>
            <a:r>
              <a:rPr lang="cs-CZ" sz="2400" dirty="0" smtClean="0"/>
              <a:t>:</a:t>
            </a:r>
          </a:p>
          <a:p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dirty="0" smtClean="0"/>
              <a:t>Medula</a:t>
            </a:r>
          </a:p>
          <a:p>
            <a:pPr marL="457200" indent="-457200">
              <a:buAutoNum type="alphaLcParenR"/>
            </a:pPr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dirty="0" smtClean="0"/>
              <a:t> Kutikula</a:t>
            </a:r>
          </a:p>
          <a:p>
            <a:pPr marL="457200" indent="-457200"/>
            <a:endParaRPr lang="cs-CZ" sz="2400" dirty="0" smtClean="0"/>
          </a:p>
          <a:p>
            <a:pPr marL="457200" indent="-457200"/>
            <a:r>
              <a:rPr lang="cs-CZ" sz="2400" dirty="0" smtClean="0"/>
              <a:t>c)    </a:t>
            </a:r>
            <a:r>
              <a:rPr lang="cs-CZ" sz="2400" dirty="0" err="1" smtClean="0"/>
              <a:t>Kortex</a:t>
            </a:r>
            <a:endParaRPr lang="cs-CZ" sz="2400" dirty="0"/>
          </a:p>
        </p:txBody>
      </p:sp>
      <p:sp>
        <p:nvSpPr>
          <p:cNvPr id="4" name="BlokTextu 3"/>
          <p:cNvSpPr txBox="1"/>
          <p:nvPr/>
        </p:nvSpPr>
        <p:spPr>
          <a:xfrm>
            <a:off x="827584" y="4077072"/>
            <a:ext cx="10620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</a:t>
            </a:r>
            <a:endParaRPr lang="cs-CZ" sz="2400" dirty="0"/>
          </a:p>
        </p:txBody>
      </p:sp>
      <p:sp>
        <p:nvSpPr>
          <p:cNvPr id="5" name="BlokTextu 4"/>
          <p:cNvSpPr txBox="1"/>
          <p:nvPr/>
        </p:nvSpPr>
        <p:spPr>
          <a:xfrm>
            <a:off x="971600" y="3933056"/>
            <a:ext cx="409721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 startAt="4"/>
            </a:pPr>
            <a:r>
              <a:rPr lang="cs-CZ" sz="2400" u="sng" dirty="0" smtClean="0"/>
              <a:t>Vlasové barvivo se nazývá:</a:t>
            </a:r>
          </a:p>
          <a:p>
            <a:pPr marL="457200" indent="-457200">
              <a:buAutoNum type="arabicPeriod" startAt="4"/>
            </a:pPr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dirty="0" smtClean="0"/>
              <a:t>Melanin</a:t>
            </a:r>
          </a:p>
          <a:p>
            <a:pPr marL="457200" indent="-457200">
              <a:buAutoNum type="alphaLcParenR"/>
            </a:pPr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dirty="0" smtClean="0"/>
              <a:t> Keratin</a:t>
            </a:r>
          </a:p>
          <a:p>
            <a:pPr marL="457200" indent="-457200">
              <a:buAutoNum type="alphaLcParenR"/>
            </a:pPr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dirty="0" smtClean="0"/>
              <a:t> </a:t>
            </a:r>
            <a:r>
              <a:rPr lang="cs-CZ" sz="2400" dirty="0" err="1" smtClean="0"/>
              <a:t>Kortex</a:t>
            </a:r>
            <a:endParaRPr lang="cs-CZ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BlokTextu 2"/>
          <p:cNvSpPr txBox="1"/>
          <p:nvPr/>
        </p:nvSpPr>
        <p:spPr>
          <a:xfrm>
            <a:off x="539552" y="692696"/>
            <a:ext cx="6791731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 startAt="5"/>
            </a:pPr>
            <a:r>
              <a:rPr lang="cs-CZ" sz="2400" u="sng" dirty="0" smtClean="0"/>
              <a:t>Vodíkové můstky ve vlasu se narušují působením:</a:t>
            </a:r>
          </a:p>
          <a:p>
            <a:pPr marL="457200" indent="-457200">
              <a:buAutoNum type="arabicPeriod" startAt="5"/>
            </a:pPr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dirty="0" smtClean="0"/>
              <a:t>Vody</a:t>
            </a:r>
          </a:p>
          <a:p>
            <a:pPr marL="457200" indent="-457200">
              <a:buAutoNum type="alphaLcParenR"/>
            </a:pPr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dirty="0" smtClean="0"/>
              <a:t> Alkalické látky</a:t>
            </a:r>
          </a:p>
          <a:p>
            <a:pPr marL="457200" indent="-457200">
              <a:buAutoNum type="alphaLcParenR"/>
            </a:pPr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dirty="0" smtClean="0"/>
              <a:t> Kyselé látky</a:t>
            </a:r>
            <a:endParaRPr lang="cs-CZ" sz="2400" dirty="0"/>
          </a:p>
        </p:txBody>
      </p:sp>
      <p:sp>
        <p:nvSpPr>
          <p:cNvPr id="4" name="BlokTextu 3"/>
          <p:cNvSpPr txBox="1"/>
          <p:nvPr/>
        </p:nvSpPr>
        <p:spPr>
          <a:xfrm>
            <a:off x="611560" y="3933056"/>
            <a:ext cx="5902385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 startAt="6"/>
            </a:pPr>
            <a:r>
              <a:rPr lang="cs-CZ" sz="2400" u="sng" dirty="0" smtClean="0"/>
              <a:t>Oranžová zrna mající elipsovitý tvar určují:</a:t>
            </a:r>
          </a:p>
          <a:p>
            <a:pPr marL="457200" indent="-457200">
              <a:buAutoNum type="arabicPeriod" startAt="6"/>
            </a:pPr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dirty="0" smtClean="0"/>
              <a:t>Tmavý melanin</a:t>
            </a:r>
          </a:p>
          <a:p>
            <a:pPr marL="457200" indent="-457200">
              <a:buAutoNum type="alphaLcParenR"/>
            </a:pPr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dirty="0" smtClean="0"/>
              <a:t> Světlý melanin</a:t>
            </a:r>
          </a:p>
          <a:p>
            <a:pPr marL="457200" indent="-457200">
              <a:buAutoNum type="alphaLcParenR"/>
            </a:pPr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dirty="0" smtClean="0"/>
              <a:t> Červený melanin</a:t>
            </a:r>
            <a:endParaRPr lang="cs-CZ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683568" y="692696"/>
            <a:ext cx="8242385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 startAt="7"/>
            </a:pPr>
            <a:r>
              <a:rPr lang="cs-CZ" sz="2400" u="sng" dirty="0" smtClean="0"/>
              <a:t>Ovlivnitelné poškození vlasu, kterému jde zamezit ,se nazývá</a:t>
            </a:r>
            <a:r>
              <a:rPr lang="cs-CZ" sz="2400" dirty="0" smtClean="0"/>
              <a:t>?</a:t>
            </a:r>
          </a:p>
          <a:p>
            <a:pPr marL="457200" indent="-457200">
              <a:buAutoNum type="arabicPeriod" startAt="7"/>
            </a:pPr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dirty="0" smtClean="0"/>
              <a:t>Primární</a:t>
            </a:r>
          </a:p>
          <a:p>
            <a:pPr marL="457200" indent="-457200">
              <a:buAutoNum type="alphaLcParenR"/>
            </a:pPr>
            <a:endParaRPr lang="cs-CZ" sz="2400" dirty="0" smtClean="0"/>
          </a:p>
          <a:p>
            <a:pPr marL="457200" indent="-457200"/>
            <a:r>
              <a:rPr lang="cs-CZ" sz="2400" dirty="0" smtClean="0"/>
              <a:t>b)   Sekundární</a:t>
            </a:r>
          </a:p>
          <a:p>
            <a:pPr marL="457200" indent="-457200"/>
            <a:endParaRPr lang="cs-CZ" sz="2400" dirty="0" smtClean="0"/>
          </a:p>
          <a:p>
            <a:pPr marL="457200" indent="-457200"/>
            <a:r>
              <a:rPr lang="cs-CZ" sz="2400" dirty="0" smtClean="0"/>
              <a:t>c)   </a:t>
            </a:r>
            <a:r>
              <a:rPr lang="cs-CZ" sz="2400" dirty="0" err="1" smtClean="0"/>
              <a:t>Terciální</a:t>
            </a:r>
            <a:endParaRPr lang="cs-CZ" sz="2400" dirty="0"/>
          </a:p>
        </p:txBody>
      </p:sp>
      <p:sp>
        <p:nvSpPr>
          <p:cNvPr id="3" name="BlokTextu 2"/>
          <p:cNvSpPr txBox="1"/>
          <p:nvPr/>
        </p:nvSpPr>
        <p:spPr>
          <a:xfrm>
            <a:off x="683568" y="3717032"/>
            <a:ext cx="5226111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 startAt="8"/>
            </a:pPr>
            <a:r>
              <a:rPr lang="cs-CZ" sz="2400" u="sng" dirty="0" smtClean="0"/>
              <a:t>Červený melanin se odborně nazývá:</a:t>
            </a:r>
          </a:p>
          <a:p>
            <a:pPr marL="457200" indent="-457200">
              <a:buAutoNum type="arabicPeriod" startAt="8"/>
            </a:pPr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dirty="0" err="1" smtClean="0"/>
              <a:t>Feomelanin</a:t>
            </a:r>
            <a:endParaRPr lang="cs-CZ" sz="2400" dirty="0" smtClean="0"/>
          </a:p>
          <a:p>
            <a:pPr marL="457200" indent="-457200">
              <a:buAutoNum type="alphaLcParenR"/>
            </a:pPr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dirty="0" smtClean="0"/>
              <a:t> </a:t>
            </a:r>
            <a:r>
              <a:rPr lang="cs-CZ" sz="2400" dirty="0" err="1" smtClean="0"/>
              <a:t>Eumelanin</a:t>
            </a:r>
            <a:endParaRPr lang="cs-CZ" sz="2400" dirty="0" smtClean="0"/>
          </a:p>
          <a:p>
            <a:pPr marL="457200" indent="-457200">
              <a:buAutoNum type="alphaLcParenR"/>
            </a:pPr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dirty="0" smtClean="0"/>
              <a:t> </a:t>
            </a:r>
            <a:r>
              <a:rPr lang="cs-CZ" sz="2400" dirty="0" err="1" smtClean="0"/>
              <a:t>Erytromelanin</a:t>
            </a:r>
            <a:endParaRPr lang="cs-CZ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467544" y="548680"/>
            <a:ext cx="6814301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 startAt="9"/>
            </a:pPr>
            <a:r>
              <a:rPr lang="cs-CZ" sz="2400" u="sng" dirty="0" smtClean="0"/>
              <a:t>Jaké fyzikální vlastnosti vlas ztrácí po přijetí vody?</a:t>
            </a:r>
          </a:p>
          <a:p>
            <a:pPr marL="457200" indent="-457200">
              <a:buAutoNum type="arabicPeriod" startAt="9"/>
            </a:pPr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dirty="0" smtClean="0"/>
              <a:t>Pevnost a pružnost</a:t>
            </a:r>
          </a:p>
          <a:p>
            <a:pPr marL="457200" indent="-457200">
              <a:buAutoNum type="alphaLcParenR"/>
            </a:pPr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dirty="0" smtClean="0"/>
              <a:t> Tažnost a nasákavost</a:t>
            </a:r>
          </a:p>
          <a:p>
            <a:pPr marL="457200" indent="-457200">
              <a:buAutoNum type="alphaLcParenR"/>
            </a:pPr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dirty="0" smtClean="0"/>
              <a:t> Plastičnost</a:t>
            </a:r>
            <a:endParaRPr lang="cs-CZ" sz="2400" dirty="0"/>
          </a:p>
        </p:txBody>
      </p:sp>
      <p:sp>
        <p:nvSpPr>
          <p:cNvPr id="3" name="BlokTextu 2"/>
          <p:cNvSpPr txBox="1"/>
          <p:nvPr/>
        </p:nvSpPr>
        <p:spPr>
          <a:xfrm>
            <a:off x="611560" y="3861048"/>
            <a:ext cx="4747133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 startAt="10"/>
            </a:pPr>
            <a:r>
              <a:rPr lang="cs-CZ" sz="2400" u="sng" dirty="0" smtClean="0"/>
              <a:t>Nejpevnější vlasové můstky jsou:</a:t>
            </a:r>
          </a:p>
          <a:p>
            <a:pPr marL="457200" indent="-457200">
              <a:buAutoNum type="arabicPeriod" startAt="10"/>
            </a:pPr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dirty="0" smtClean="0"/>
              <a:t>Iontové</a:t>
            </a:r>
          </a:p>
          <a:p>
            <a:pPr marL="457200" indent="-457200">
              <a:buAutoNum type="alphaLcParenR"/>
            </a:pPr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dirty="0" smtClean="0"/>
              <a:t> Vodíkové</a:t>
            </a:r>
          </a:p>
          <a:p>
            <a:pPr marL="457200" indent="-457200">
              <a:buAutoNum type="alphaLcParenR"/>
            </a:pPr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dirty="0" smtClean="0"/>
              <a:t> Disulfidové</a:t>
            </a:r>
            <a:endParaRPr lang="cs-CZ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25735" y="404664"/>
            <a:ext cx="18473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3" name="BlokTextu 2"/>
          <p:cNvSpPr txBox="1"/>
          <p:nvPr/>
        </p:nvSpPr>
        <p:spPr>
          <a:xfrm>
            <a:off x="235279" y="548680"/>
            <a:ext cx="8926354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 startAt="11"/>
            </a:pPr>
            <a:r>
              <a:rPr lang="cs-CZ" sz="2400" u="sng" dirty="0" smtClean="0"/>
              <a:t>Poškození, projevující se rozvlákněním vlasové struktury nazýváme:</a:t>
            </a:r>
          </a:p>
          <a:p>
            <a:pPr marL="457200" indent="-457200">
              <a:buAutoNum type="arabicPeriod" startAt="11"/>
            </a:pPr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dirty="0" smtClean="0"/>
              <a:t>Uzlíčkování</a:t>
            </a:r>
          </a:p>
          <a:p>
            <a:pPr marL="457200" indent="-457200">
              <a:buAutoNum type="alphaLcParenR"/>
            </a:pPr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dirty="0" smtClean="0"/>
              <a:t> Podélné štěpení</a:t>
            </a:r>
          </a:p>
          <a:p>
            <a:pPr marL="457200" indent="-457200">
              <a:buAutoNum type="alphaLcParenR"/>
            </a:pPr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dirty="0" smtClean="0"/>
              <a:t> Rohovatění</a:t>
            </a:r>
            <a:endParaRPr lang="cs-CZ" sz="2400" dirty="0"/>
          </a:p>
        </p:txBody>
      </p:sp>
      <p:sp>
        <p:nvSpPr>
          <p:cNvPr id="4" name="BlokTextu 3"/>
          <p:cNvSpPr txBox="1"/>
          <p:nvPr/>
        </p:nvSpPr>
        <p:spPr>
          <a:xfrm>
            <a:off x="323528" y="3789040"/>
            <a:ext cx="474046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 startAt="12"/>
            </a:pPr>
            <a:r>
              <a:rPr lang="cs-CZ" sz="2400" u="sng" dirty="0" smtClean="0"/>
              <a:t>Co je to keratinizace?</a:t>
            </a:r>
          </a:p>
          <a:p>
            <a:pPr marL="457200" indent="-457200"/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dirty="0" smtClean="0"/>
              <a:t>Tvorba keratinu</a:t>
            </a:r>
          </a:p>
          <a:p>
            <a:pPr marL="457200" indent="-457200">
              <a:buAutoNum type="alphaLcParenR"/>
            </a:pPr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dirty="0" smtClean="0"/>
              <a:t> Přeměna </a:t>
            </a:r>
            <a:r>
              <a:rPr lang="cs-CZ" sz="2400" dirty="0" err="1" smtClean="0"/>
              <a:t>prekeratinu</a:t>
            </a:r>
            <a:r>
              <a:rPr lang="cs-CZ" sz="2400" dirty="0" smtClean="0"/>
              <a:t> na keratin</a:t>
            </a:r>
          </a:p>
          <a:p>
            <a:pPr marL="457200" indent="-457200">
              <a:buAutoNum type="alphaLcParenR"/>
            </a:pPr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dirty="0" smtClean="0"/>
              <a:t> Proces odumírání vlasu</a:t>
            </a:r>
            <a:endParaRPr lang="cs-CZ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611560" y="692696"/>
            <a:ext cx="6853607" cy="3046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 startAt="13"/>
            </a:pPr>
            <a:r>
              <a:rPr lang="cs-CZ" sz="2400" u="sng" dirty="0" smtClean="0"/>
              <a:t>Který prvek se nepodílí na chemické stavbě vlasu?</a:t>
            </a:r>
          </a:p>
          <a:p>
            <a:pPr marL="457200" indent="-457200">
              <a:buAutoNum type="arabicPeriod" startAt="13"/>
            </a:pPr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dirty="0" smtClean="0"/>
              <a:t>Draslík</a:t>
            </a:r>
          </a:p>
          <a:p>
            <a:pPr marL="457200" indent="-457200">
              <a:buAutoNum type="alphaLcParenR"/>
            </a:pPr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dirty="0" smtClean="0"/>
              <a:t> Dusík</a:t>
            </a:r>
          </a:p>
          <a:p>
            <a:pPr marL="457200" indent="-457200"/>
            <a:endParaRPr lang="cs-CZ" sz="2400" dirty="0" smtClean="0"/>
          </a:p>
          <a:p>
            <a:pPr marL="457200" indent="-457200"/>
            <a:r>
              <a:rPr lang="cs-CZ" sz="2400" dirty="0" smtClean="0"/>
              <a:t>c)     Vodík</a:t>
            </a:r>
          </a:p>
          <a:p>
            <a:endParaRPr lang="cs-CZ" sz="2400" dirty="0"/>
          </a:p>
        </p:txBody>
      </p:sp>
      <p:sp>
        <p:nvSpPr>
          <p:cNvPr id="3" name="BlokTextu 2"/>
          <p:cNvSpPr txBox="1"/>
          <p:nvPr/>
        </p:nvSpPr>
        <p:spPr>
          <a:xfrm>
            <a:off x="467544" y="3933056"/>
            <a:ext cx="732239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eriod" startAt="14"/>
            </a:pPr>
            <a:r>
              <a:rPr lang="cs-CZ" sz="2400" u="sng" dirty="0" smtClean="0"/>
              <a:t>Jaká aminokyselina nemá vliv na umělé zvlnění vlasů?</a:t>
            </a:r>
          </a:p>
          <a:p>
            <a:pPr marL="457200" indent="-457200">
              <a:buAutoNum type="arabicPeriod" startAt="14"/>
            </a:pPr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dirty="0" smtClean="0"/>
              <a:t>Metionin</a:t>
            </a:r>
          </a:p>
          <a:p>
            <a:pPr marL="457200" indent="-457200"/>
            <a:endParaRPr lang="cs-CZ" sz="2400" dirty="0" smtClean="0"/>
          </a:p>
          <a:p>
            <a:pPr marL="457200" indent="-457200">
              <a:buAutoNum type="alphaLcParenR" startAt="2"/>
            </a:pPr>
            <a:r>
              <a:rPr lang="cs-CZ" sz="2400" dirty="0" smtClean="0"/>
              <a:t>Cystein</a:t>
            </a:r>
          </a:p>
          <a:p>
            <a:pPr marL="457200" indent="-457200"/>
            <a:endParaRPr lang="cs-CZ" sz="2400" dirty="0" smtClean="0"/>
          </a:p>
          <a:p>
            <a:pPr marL="457200" indent="-457200"/>
            <a:r>
              <a:rPr lang="cs-CZ" sz="2400" dirty="0" smtClean="0"/>
              <a:t>c)    Cystin</a:t>
            </a:r>
            <a:endParaRPr lang="cs-CZ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683568" y="620688"/>
            <a:ext cx="7826951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AutoNum type="arabicPeriod" startAt="15"/>
            </a:pPr>
            <a:r>
              <a:rPr lang="cs-CZ" sz="2400" u="sng" dirty="0" smtClean="0"/>
              <a:t>V jaké části vlasu není uloženo vlasové barvivo (Melanin)?</a:t>
            </a:r>
          </a:p>
          <a:p>
            <a:pPr marL="457200" indent="-457200"/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dirty="0" smtClean="0"/>
              <a:t>V </a:t>
            </a:r>
            <a:r>
              <a:rPr lang="cs-CZ" sz="2400" dirty="0" err="1" smtClean="0"/>
              <a:t>kortexu</a:t>
            </a:r>
            <a:endParaRPr lang="cs-CZ" sz="2400" dirty="0" smtClean="0"/>
          </a:p>
          <a:p>
            <a:pPr marL="457200" indent="-457200">
              <a:buAutoNum type="alphaLcParenR"/>
            </a:pPr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dirty="0" smtClean="0"/>
              <a:t> V kutikule</a:t>
            </a:r>
          </a:p>
          <a:p>
            <a:pPr marL="457200" indent="-457200">
              <a:buAutoNum type="alphaLcParenR"/>
            </a:pPr>
            <a:endParaRPr lang="cs-CZ" sz="2400" dirty="0" smtClean="0"/>
          </a:p>
          <a:p>
            <a:pPr marL="457200" indent="-457200">
              <a:buAutoNum type="alphaLcParenR"/>
            </a:pPr>
            <a:r>
              <a:rPr lang="cs-CZ" sz="2400" dirty="0" smtClean="0"/>
              <a:t> V medule</a:t>
            </a:r>
            <a:endParaRPr lang="cs-CZ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kTextu 1"/>
          <p:cNvSpPr txBox="1"/>
          <p:nvPr/>
        </p:nvSpPr>
        <p:spPr>
          <a:xfrm>
            <a:off x="1835696" y="980728"/>
            <a:ext cx="508414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u="sng" dirty="0" smtClean="0"/>
              <a:t>Správné odpovědi </a:t>
            </a:r>
            <a:r>
              <a:rPr lang="cs-CZ" sz="4800" b="1" u="sng" dirty="0" smtClean="0"/>
              <a:t>:</a:t>
            </a:r>
          </a:p>
          <a:p>
            <a:endParaRPr lang="cs-CZ" sz="3200" dirty="0"/>
          </a:p>
        </p:txBody>
      </p:sp>
      <p:sp>
        <p:nvSpPr>
          <p:cNvPr id="3" name="BlokTextu 2"/>
          <p:cNvSpPr txBox="1"/>
          <p:nvPr/>
        </p:nvSpPr>
        <p:spPr>
          <a:xfrm>
            <a:off x="323528" y="2132856"/>
            <a:ext cx="9070112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1b,  2c,  3a,  4a,  5a,  6b,  7b,  8c,  9a,  10c,  </a:t>
            </a:r>
          </a:p>
          <a:p>
            <a:endParaRPr lang="cs-CZ" sz="4000" dirty="0" smtClean="0"/>
          </a:p>
          <a:p>
            <a:r>
              <a:rPr lang="cs-CZ" sz="4000" dirty="0" smtClean="0"/>
              <a:t>11a,  12b,  13a,  14a,  15b.</a:t>
            </a:r>
            <a:endParaRPr lang="cs-CZ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ív Offic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409</Words>
  <Application>Microsoft Office PowerPoint</Application>
  <PresentationFormat>Prezentácia na obrazovke (4:3)</PresentationFormat>
  <Paragraphs>130</Paragraphs>
  <Slides>11</Slides>
  <Notes>0</Notes>
  <HiddenSlides>0</HiddenSlides>
  <MMClips>0</MMClips>
  <ScaleCrop>false</ScaleCrop>
  <HeadingPairs>
    <vt:vector size="4" baseType="variant">
      <vt:variant>
        <vt:lpstr>Motív</vt:lpstr>
      </vt:variant>
      <vt:variant>
        <vt:i4>1</vt:i4>
      </vt:variant>
      <vt:variant>
        <vt:lpstr>Nadpisy snímok</vt:lpstr>
      </vt:variant>
      <vt:variant>
        <vt:i4>11</vt:i4>
      </vt:variant>
    </vt:vector>
  </HeadingPairs>
  <TitlesOfParts>
    <vt:vector size="12" baseType="lpstr">
      <vt:lpstr>Motív Office</vt:lpstr>
      <vt:lpstr>Snímka 1</vt:lpstr>
      <vt:lpstr>Testové otázky</vt:lpstr>
      <vt:lpstr>Snímka 3</vt:lpstr>
      <vt:lpstr>Snímka 4</vt:lpstr>
      <vt:lpstr>Snímka 5</vt:lpstr>
      <vt:lpstr>Snímka 6</vt:lpstr>
      <vt:lpstr>Snímka 7</vt:lpstr>
      <vt:lpstr>Snímka 8</vt:lpstr>
      <vt:lpstr>Snímka 9</vt:lpstr>
      <vt:lpstr>Snímka 10</vt:lpstr>
      <vt:lpstr>Snímka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Snímka 1</dc:title>
  <dc:creator>Natálka</dc:creator>
  <cp:lastModifiedBy>Natálka</cp:lastModifiedBy>
  <cp:revision>20</cp:revision>
  <dcterms:created xsi:type="dcterms:W3CDTF">2013-09-07T20:00:20Z</dcterms:created>
  <dcterms:modified xsi:type="dcterms:W3CDTF">2013-11-02T08:31:16Z</dcterms:modified>
</cp:coreProperties>
</file>