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5" r:id="rId2"/>
  </p:sldMasterIdLst>
  <p:sldIdLst>
    <p:sldId id="270" r:id="rId3"/>
    <p:sldId id="267" r:id="rId4"/>
    <p:sldId id="259" r:id="rId5"/>
    <p:sldId id="260" r:id="rId6"/>
    <p:sldId id="261" r:id="rId7"/>
    <p:sldId id="269" r:id="rId8"/>
    <p:sldId id="262" r:id="rId9"/>
    <p:sldId id="263" r:id="rId10"/>
    <p:sldId id="264" r:id="rId11"/>
    <p:sldId id="268" r:id="rId12"/>
    <p:sldId id="266" r:id="rId13"/>
  </p:sldIdLst>
  <p:sldSz cx="9144000" cy="6858000" type="screen4x3"/>
  <p:notesSz cx="6858000" cy="9144000"/>
  <p:defaultTextStyle>
    <a:defPPr>
      <a:defRPr lang="cs-CZ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60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cs-CZ" altLang="en-US" noProof="0" smtClean="0"/>
              <a:t>Kliknutím lze upravit styl.</a:t>
            </a:r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cs-CZ" altLang="en-US" noProof="0" smtClean="0"/>
              <a:t>Kliknutím lze upravit styl předlohy.</a:t>
            </a:r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DEEFA-61C8-4A78-9034-92BC8BE445DE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grpSp>
        <p:nvGrpSpPr>
          <p:cNvPr id="82952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82953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54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55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56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57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58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59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0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1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2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3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4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5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6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7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8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9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0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1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2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3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4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5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6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7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8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9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80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81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82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83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</p:grpSp>
      <p:sp>
        <p:nvSpPr>
          <p:cNvPr id="82984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3B5CD-1B85-4412-948B-2EC05451B651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0912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8011C-73AA-4764-AE49-9B8F748732C1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35258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cs-CZ" sz="1800">
              <a:solidFill>
                <a:srgbClr val="292934"/>
              </a:solidFill>
              <a:latin typeface="Arial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cs-CZ" sz="1800">
              <a:solidFill>
                <a:srgbClr val="292934"/>
              </a:solidFill>
              <a:latin typeface="Arial" charset="0"/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cs-CZ" altLang="en-US" noProof="0" smtClean="0"/>
              <a:t>Klepnutím lze upravit styl předlohy nadpisů.</a:t>
            </a:r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cs-CZ" altLang="en-US" noProof="0" smtClean="0"/>
              <a:t>Klepnutím lze upravit styl předlohy podnadpisů.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A8E974-70E8-42AB-BEB8-4334C345F683}" type="slidenum">
              <a:rPr lang="cs-CZ" altLang="en-US">
                <a:solidFill>
                  <a:srgbClr val="292934"/>
                </a:solidFill>
              </a:rPr>
              <a:pPr>
                <a:defRPr/>
              </a:pPr>
              <a:t>‹#›</a:t>
            </a:fld>
            <a:endParaRPr lang="cs-CZ" altLang="en-US">
              <a:solidFill>
                <a:srgbClr val="2929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106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6FBF0-34D4-43A8-B183-BD7EBA473DA5}" type="slidenum">
              <a:rPr lang="cs-CZ" altLang="en-US">
                <a:solidFill>
                  <a:srgbClr val="292934"/>
                </a:solidFill>
              </a:rPr>
              <a:pPr>
                <a:defRPr/>
              </a:pPr>
              <a:t>‹#›</a:t>
            </a:fld>
            <a:endParaRPr lang="cs-CZ" altLang="en-US">
              <a:solidFill>
                <a:srgbClr val="2929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6011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7AC34-0AED-4717-96E2-61B16718206C}" type="slidenum">
              <a:rPr lang="cs-CZ" altLang="en-US">
                <a:solidFill>
                  <a:srgbClr val="292934"/>
                </a:solidFill>
              </a:rPr>
              <a:pPr>
                <a:defRPr/>
              </a:pPr>
              <a:t>‹#›</a:t>
            </a:fld>
            <a:endParaRPr lang="cs-CZ" altLang="en-US">
              <a:solidFill>
                <a:srgbClr val="2929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0715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B43A7-0FB3-4151-9350-FC3947A3AB68}" type="slidenum">
              <a:rPr lang="cs-CZ" altLang="en-US">
                <a:solidFill>
                  <a:srgbClr val="292934"/>
                </a:solidFill>
              </a:rPr>
              <a:pPr>
                <a:defRPr/>
              </a:pPr>
              <a:t>‹#›</a:t>
            </a:fld>
            <a:endParaRPr lang="cs-CZ" altLang="en-US">
              <a:solidFill>
                <a:srgbClr val="2929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403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F56B5-4CA8-4B93-AFBF-93DD305902F2}" type="slidenum">
              <a:rPr lang="cs-CZ" altLang="en-US">
                <a:solidFill>
                  <a:srgbClr val="292934"/>
                </a:solidFill>
              </a:rPr>
              <a:pPr>
                <a:defRPr/>
              </a:pPr>
              <a:t>‹#›</a:t>
            </a:fld>
            <a:endParaRPr lang="cs-CZ" altLang="en-US">
              <a:solidFill>
                <a:srgbClr val="2929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9754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4CFEB-991C-447D-8EFF-316BE6A8674F}" type="slidenum">
              <a:rPr lang="cs-CZ" altLang="en-US">
                <a:solidFill>
                  <a:srgbClr val="292934"/>
                </a:solidFill>
              </a:rPr>
              <a:pPr>
                <a:defRPr/>
              </a:pPr>
              <a:t>‹#›</a:t>
            </a:fld>
            <a:endParaRPr lang="cs-CZ" altLang="en-US">
              <a:solidFill>
                <a:srgbClr val="2929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5887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81779-B215-46BB-8586-99BBEE0BB624}" type="slidenum">
              <a:rPr lang="cs-CZ" altLang="en-US">
                <a:solidFill>
                  <a:srgbClr val="292934"/>
                </a:solidFill>
              </a:rPr>
              <a:pPr>
                <a:defRPr/>
              </a:pPr>
              <a:t>‹#›</a:t>
            </a:fld>
            <a:endParaRPr lang="cs-CZ" altLang="en-US">
              <a:solidFill>
                <a:srgbClr val="2929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2352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2E09D-A7B1-43B0-BDF8-E6AFB7567066}" type="slidenum">
              <a:rPr lang="cs-CZ" altLang="en-US">
                <a:solidFill>
                  <a:srgbClr val="292934"/>
                </a:solidFill>
              </a:rPr>
              <a:pPr>
                <a:defRPr/>
              </a:pPr>
              <a:t>‹#›</a:t>
            </a:fld>
            <a:endParaRPr lang="cs-CZ" altLang="en-US">
              <a:solidFill>
                <a:srgbClr val="2929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312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190EF-A6AF-4034-A90F-A6DBB261FDDD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34430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1F9C9A-DB6B-4EA8-A073-E3F75C777D7A}" type="slidenum">
              <a:rPr lang="cs-CZ" altLang="en-US">
                <a:solidFill>
                  <a:srgbClr val="292934"/>
                </a:solidFill>
              </a:rPr>
              <a:pPr>
                <a:defRPr/>
              </a:pPr>
              <a:t>‹#›</a:t>
            </a:fld>
            <a:endParaRPr lang="cs-CZ" altLang="en-US">
              <a:solidFill>
                <a:srgbClr val="2929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5937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0B852-94B9-4CD8-A298-32069AF854A1}" type="slidenum">
              <a:rPr lang="cs-CZ" altLang="en-US">
                <a:solidFill>
                  <a:srgbClr val="292934"/>
                </a:solidFill>
              </a:rPr>
              <a:pPr>
                <a:defRPr/>
              </a:pPr>
              <a:t>‹#›</a:t>
            </a:fld>
            <a:endParaRPr lang="cs-CZ" altLang="en-US">
              <a:solidFill>
                <a:srgbClr val="2929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5183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>
              <a:solidFill>
                <a:srgbClr val="292934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1E7BD-01FE-47A0-9088-9BD1F69FD092}" type="slidenum">
              <a:rPr lang="cs-CZ" altLang="en-US">
                <a:solidFill>
                  <a:srgbClr val="292934"/>
                </a:solidFill>
              </a:rPr>
              <a:pPr>
                <a:defRPr/>
              </a:pPr>
              <a:t>‹#›</a:t>
            </a:fld>
            <a:endParaRPr lang="cs-CZ" altLang="en-US">
              <a:solidFill>
                <a:srgbClr val="2929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561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26C34-BE61-43D1-BA51-9E4A224ADD20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480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4FDF3-1819-467C-AF96-BED46EBC1C84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2670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31822-F1F1-4A1B-B531-001643C255B6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2858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AFA2E-101B-48BA-AE28-341E3B0B93C7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1756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97566-413D-4896-9B77-52CBAA77905D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7324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B90E2-910E-4207-A716-2D55F06AFC9A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4611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57B8D-1E0B-4889-ADA2-7A3464AEF9B7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521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 smtClean="0"/>
              <a:t>Klepnutím lze upravit styl předlohy nadpisů.</a:t>
            </a:r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 smtClean="0"/>
              <a:t>Klepnutím lze upravit styly předlohy textu.</a:t>
            </a:r>
          </a:p>
          <a:p>
            <a:pPr lvl="1"/>
            <a:r>
              <a:rPr lang="cs-CZ" altLang="en-US" smtClean="0"/>
              <a:t>Druhá úroveň</a:t>
            </a:r>
          </a:p>
          <a:p>
            <a:pPr lvl="2"/>
            <a:r>
              <a:rPr lang="cs-CZ" altLang="en-US" smtClean="0"/>
              <a:t>Třetí úroveň</a:t>
            </a:r>
          </a:p>
          <a:p>
            <a:pPr lvl="3"/>
            <a:r>
              <a:rPr lang="cs-CZ" altLang="en-US" smtClean="0"/>
              <a:t>Čtvrtá úroveň</a:t>
            </a:r>
          </a:p>
          <a:p>
            <a:pPr lvl="4"/>
            <a:r>
              <a:rPr lang="cs-CZ" altLang="en-US" smtClean="0"/>
              <a:t>Pátá úroveň</a:t>
            </a:r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261BB6B0-8936-4319-860B-79ADD9F8BAFC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grpSp>
        <p:nvGrpSpPr>
          <p:cNvPr id="8192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81929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0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1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2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3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4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5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6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7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8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9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0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1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2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3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4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5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6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7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8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9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0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1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2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3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4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5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6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7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8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9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cs-CZ" sz="1800">
              <a:solidFill>
                <a:srgbClr val="292934"/>
              </a:solidFill>
              <a:latin typeface="Arial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 smtClean="0"/>
              <a:t>Klepnutím lze upravit styl předlohy nadpisů.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 smtClean="0"/>
              <a:t>Klepnutím lze upravit styly předlohy textu.</a:t>
            </a:r>
          </a:p>
          <a:p>
            <a:pPr lvl="1"/>
            <a:r>
              <a:rPr lang="cs-CZ" altLang="en-US" smtClean="0"/>
              <a:t>Druhá úroveň</a:t>
            </a:r>
          </a:p>
          <a:p>
            <a:pPr lvl="2"/>
            <a:r>
              <a:rPr lang="cs-CZ" altLang="en-US" smtClean="0"/>
              <a:t>Třetí úroveň</a:t>
            </a:r>
          </a:p>
          <a:p>
            <a:pPr lvl="3"/>
            <a:r>
              <a:rPr lang="cs-CZ" altLang="en-US" smtClean="0"/>
              <a:t>Čtvrtá úroveň</a:t>
            </a:r>
          </a:p>
          <a:p>
            <a:pPr lvl="4"/>
            <a:r>
              <a:rPr lang="cs-CZ" altLang="en-US" smtClean="0"/>
              <a:t>Pátá úroveň</a:t>
            </a:r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/>
            </a:lvl1pPr>
          </a:lstStyle>
          <a:p>
            <a:pPr eaLnBrk="1" hangingPunct="1">
              <a:defRPr/>
            </a:pPr>
            <a:endParaRPr lang="cs-CZ" altLang="en-US">
              <a:solidFill>
                <a:srgbClr val="292934"/>
              </a:solidFill>
              <a:latin typeface="Arial" charset="0"/>
            </a:endParaRP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/>
            </a:lvl1pPr>
          </a:lstStyle>
          <a:p>
            <a:pPr eaLnBrk="1" hangingPunct="1">
              <a:defRPr/>
            </a:pPr>
            <a:endParaRPr lang="cs-CZ" altLang="en-US">
              <a:solidFill>
                <a:srgbClr val="292934"/>
              </a:solidFill>
              <a:latin typeface="Arial" charset="0"/>
            </a:endParaRPr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 eaLnBrk="1" hangingPunct="1">
              <a:defRPr/>
            </a:pPr>
            <a:fld id="{ED84B7DE-F48E-4975-AFF0-97076D7A08E4}" type="slidenum">
              <a:rPr lang="cs-CZ" altLang="en-US">
                <a:solidFill>
                  <a:srgbClr val="292934"/>
                </a:solidFill>
                <a:latin typeface="Arial" charset="0"/>
              </a:rPr>
              <a:pPr eaLnBrk="1" hangingPunct="1">
                <a:defRPr/>
              </a:pPr>
              <a:t>‹#›</a:t>
            </a:fld>
            <a:endParaRPr lang="cs-CZ" altLang="en-US">
              <a:solidFill>
                <a:srgbClr val="292934"/>
              </a:solidFill>
              <a:latin typeface="Arial" charset="0"/>
            </a:endParaRPr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3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3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3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4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5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5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5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5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5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5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6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6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6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  <p:sp>
          <p:nvSpPr>
            <p:cNvPr id="106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cs-CZ" sz="1800">
                <a:solidFill>
                  <a:srgbClr val="292934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6626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60648"/>
            <a:ext cx="5759450" cy="1258570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839802"/>
              </p:ext>
            </p:extLst>
          </p:nvPr>
        </p:nvGraphicFramePr>
        <p:xfrm>
          <a:off x="611560" y="2132856"/>
          <a:ext cx="7115047" cy="442458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Calibri" pitchFamily="34" charset="0"/>
                          <a:ea typeface="Calibri"/>
                          <a:cs typeface="Times New Roman,Bold"/>
                        </a:rPr>
                        <a:t>CZ.1.07/1.5.00/34.0950</a:t>
                      </a:r>
                      <a:endParaRPr lang="cs-CZ" sz="11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Kódování materiálu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Calibri" pitchFamily="34" charset="0"/>
                          <a:ea typeface="Calibri"/>
                          <a:cs typeface="Times New Roman,Bold"/>
                        </a:rPr>
                        <a:t>vy_32_INOVACE_inf3_web08</a:t>
                      </a:r>
                      <a:endParaRPr lang="cs-CZ" sz="11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Označení materiálu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Calibri" pitchFamily="34" charset="0"/>
                          <a:ea typeface="Calibri"/>
                          <a:cs typeface="Times New Roman,Bold"/>
                        </a:rPr>
                        <a:t>web08_grafika_opakovani.pptx</a:t>
                      </a:r>
                      <a:endParaRPr lang="cs-CZ" sz="11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Calibri" pitchFamily="34" charset="0"/>
                          <a:ea typeface="Calibri"/>
                          <a:cs typeface="Times New Roman,Bold"/>
                        </a:rPr>
                        <a:t>Gymnázium Kladno</a:t>
                      </a:r>
                      <a:endParaRPr lang="cs-CZ" sz="11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Autor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Calibri" pitchFamily="34" charset="0"/>
                          <a:ea typeface="Calibri"/>
                          <a:cs typeface="Times New Roman,Bold"/>
                        </a:rPr>
                        <a:t>Mgr. Pelikánová Lucie</a:t>
                      </a:r>
                      <a:endParaRPr lang="cs-CZ" sz="11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897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</a:rPr>
                        <a:t>Anotace</a:t>
                      </a:r>
                      <a:endParaRPr lang="cs-CZ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Calibri" pitchFamily="34" charset="0"/>
                        </a:rPr>
                        <a:t>Prezentace</a:t>
                      </a:r>
                      <a:r>
                        <a:rPr lang="cs-CZ" sz="1200" baseline="0" dirty="0" smtClean="0">
                          <a:effectLst/>
                          <a:latin typeface="Calibri" pitchFamily="34" charset="0"/>
                        </a:rPr>
                        <a:t> opakuje základní pojmy z oblasti počítačové grafiky, které jsou důležité pro použití grafiky na webových stránkách. Zaměřuje se zejména na rozlišení obrázků a formáty, které jsou vhodné pro tvorbu webu.</a:t>
                      </a: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</a:rPr>
                        <a:t>Předmět</a:t>
                      </a:r>
                      <a:endParaRPr lang="cs-CZ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Calibri" pitchFamily="34" charset="0"/>
                        </a:rPr>
                        <a:t>Informatika a výpočetní technika</a:t>
                      </a:r>
                      <a:endParaRPr lang="cs-CZ" sz="12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</a:rPr>
                        <a:t> oblast</a:t>
                      </a:r>
                      <a:endParaRPr lang="cs-CZ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Tvorba webových stránek</a:t>
                      </a:r>
                      <a:endParaRPr lang="cs-CZ" sz="1200" kern="1200" baseline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</a:rPr>
                        <a:t>Téma</a:t>
                      </a:r>
                      <a:endParaRPr lang="cs-CZ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Grafika opakování</a:t>
                      </a:r>
                      <a:endParaRPr lang="cs-CZ" sz="1200" kern="1200" baseline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60314" marR="60314" marT="0" marB="0"/>
                </a:tc>
              </a:tr>
              <a:tr h="51008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</a:rPr>
                        <a:t>Očekávané výstupy</a:t>
                      </a:r>
                      <a:endParaRPr lang="cs-CZ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Calibri" pitchFamily="34" charset="0"/>
                        </a:rPr>
                        <a:t>Opakování</a:t>
                      </a:r>
                      <a:r>
                        <a:rPr lang="cs-CZ" sz="1200" baseline="0" dirty="0" smtClean="0">
                          <a:effectLst/>
                          <a:latin typeface="Calibri" pitchFamily="34" charset="0"/>
                        </a:rPr>
                        <a:t> základních pojmů počítačové grafiky, přehled základních formátů </a:t>
                      </a:r>
                      <a:r>
                        <a:rPr lang="cs-CZ" sz="1200" dirty="0" smtClean="0">
                          <a:effectLst/>
                          <a:latin typeface="Calibri" pitchFamily="34" charset="0"/>
                        </a:rPr>
                        <a:t>rastrových obrázků,</a:t>
                      </a:r>
                      <a:r>
                        <a:rPr lang="cs-CZ" sz="1200" baseline="0" dirty="0" smtClean="0">
                          <a:effectLst/>
                          <a:latin typeface="Calibri" pitchFamily="34" charset="0"/>
                        </a:rPr>
                        <a:t> seznámení se se základními postupy při používání webové grafiky</a:t>
                      </a:r>
                      <a:endParaRPr lang="cs-CZ" sz="12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</a:rPr>
                        <a:t>Klíčová slova</a:t>
                      </a:r>
                      <a:endParaRPr lang="cs-CZ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Rastrový obrázek, pixel, rozlišení,</a:t>
                      </a:r>
                      <a:r>
                        <a:rPr lang="cs-CZ" sz="1200" baseline="0" dirty="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 ppi,  komprese ztrátová a neztrátová, formáty rastrových obrázků (</a:t>
                      </a:r>
                      <a:r>
                        <a:rPr lang="cs-CZ" sz="1200" baseline="0" dirty="0" err="1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jpg</a:t>
                      </a:r>
                      <a:r>
                        <a:rPr lang="cs-CZ" sz="1200" baseline="0" dirty="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cs-CZ" sz="1200" baseline="0" dirty="0" err="1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gif</a:t>
                      </a:r>
                      <a:r>
                        <a:rPr lang="cs-CZ" sz="1200" baseline="0" dirty="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cs-CZ" sz="1200" baseline="0" dirty="0" err="1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png</a:t>
                      </a:r>
                      <a:r>
                        <a:rPr lang="cs-CZ" sz="1200" baseline="0" dirty="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)</a:t>
                      </a:r>
                      <a:endParaRPr lang="cs-CZ" sz="12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</a:rPr>
                        <a:t>Druh učebního materiálu</a:t>
                      </a:r>
                      <a:endParaRPr lang="cs-CZ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Calibri" pitchFamily="34" charset="0"/>
                        </a:rPr>
                        <a:t>prezentace (výkladová)</a:t>
                      </a:r>
                      <a:endParaRPr lang="cs-CZ" sz="12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Ročník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Calibri"/>
                          <a:ea typeface="Calibri"/>
                          <a:cs typeface="Times New Roman,Bold"/>
                        </a:rPr>
                        <a:t>3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Cílová skupina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Calibri"/>
                          <a:ea typeface="Calibri"/>
                          <a:cs typeface="Times New Roman,Bold"/>
                        </a:rPr>
                        <a:t>vyšší stupeň osmiletého gymnázia, čtyřleté gymnázium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Ověřeno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Calibri"/>
                          <a:ea typeface="Calibri"/>
                          <a:cs typeface="Times New Roman,Bold"/>
                        </a:rPr>
                        <a:t> </a:t>
                      </a:r>
                      <a:r>
                        <a:rPr lang="cs-CZ" sz="1200" dirty="0" smtClean="0">
                          <a:latin typeface="Calibri"/>
                          <a:ea typeface="Calibri"/>
                          <a:cs typeface="Times New Roman,Bold"/>
                        </a:rPr>
                        <a:t>13.11.2012; třída </a:t>
                      </a:r>
                      <a:r>
                        <a:rPr lang="cs-CZ" sz="1200" dirty="0" smtClean="0">
                          <a:latin typeface="Calibri"/>
                          <a:ea typeface="Calibri"/>
                          <a:cs typeface="Times New Roman,Bold"/>
                        </a:rPr>
                        <a:t>O7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</a:rPr>
                        <a:t>Zdroje uvedeny na konci dokumentu,</a:t>
                      </a:r>
                      <a:r>
                        <a:rPr lang="cs-CZ" sz="1200" baseline="0" dirty="0" smtClean="0">
                          <a:effectLst/>
                        </a:rPr>
                        <a:t> obrázky jsou z vlastních zdrojů</a:t>
                      </a:r>
                      <a:endParaRPr lang="cs-CZ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ovéPole 5"/>
          <p:cNvSpPr txBox="1"/>
          <p:nvPr/>
        </p:nvSpPr>
        <p:spPr>
          <a:xfrm>
            <a:off x="611560" y="1628800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cs-CZ" b="1" dirty="0" smtClean="0">
                <a:solidFill>
                  <a:srgbClr val="D2533C"/>
                </a:solidFill>
                <a:latin typeface="Arial"/>
              </a:rPr>
              <a:t>Grafika – opakování</a:t>
            </a:r>
            <a:endParaRPr lang="cs-CZ" b="1" dirty="0">
              <a:solidFill>
                <a:srgbClr val="D2533C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112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smtClean="0"/>
              <a:t>Jak optimalizovat grafiku pro webové stránky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nastavit vhodné rozlišení</a:t>
            </a:r>
          </a:p>
          <a:p>
            <a:r>
              <a:rPr lang="cs-CZ" dirty="0" smtClean="0"/>
              <a:t>oříznout obrázky na správnou velikost</a:t>
            </a:r>
          </a:p>
          <a:p>
            <a:r>
              <a:rPr lang="cs-CZ" dirty="0" smtClean="0"/>
              <a:t>vybrat vhodný formát (kompresi) pro uložení grafiky</a:t>
            </a:r>
          </a:p>
          <a:p>
            <a:r>
              <a:rPr lang="cs-CZ" dirty="0" smtClean="0"/>
              <a:t>vybrat vhodnou paletu barev pro prezentaci</a:t>
            </a:r>
          </a:p>
          <a:p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Použitá literatura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ROUBAL, Pavel. </a:t>
            </a:r>
            <a:r>
              <a:rPr lang="cs-CZ" i="1" dirty="0"/>
              <a:t>Počítačová grafika pro úplné začátečníky</a:t>
            </a:r>
            <a:r>
              <a:rPr lang="cs-CZ" dirty="0"/>
              <a:t>. 2. vyd. Brno: </a:t>
            </a:r>
            <a:r>
              <a:rPr lang="cs-CZ" dirty="0" err="1"/>
              <a:t>Computer</a:t>
            </a:r>
            <a:r>
              <a:rPr lang="cs-CZ" dirty="0"/>
              <a:t> </a:t>
            </a:r>
            <a:r>
              <a:rPr lang="cs-CZ" dirty="0" err="1"/>
              <a:t>Press</a:t>
            </a:r>
            <a:r>
              <a:rPr lang="cs-CZ" dirty="0"/>
              <a:t>, 2004, 171 s. ISBN 80-722-6896-1. </a:t>
            </a:r>
            <a:endParaRPr lang="cs-CZ" dirty="0" smtClean="0"/>
          </a:p>
          <a:p>
            <a:r>
              <a:rPr lang="cs-CZ" dirty="0"/>
              <a:t>ŽÁRA, Jiří, Bedřich BENEŠ a Petr FELKEL. </a:t>
            </a:r>
            <a:r>
              <a:rPr lang="cs-CZ" i="1" dirty="0"/>
              <a:t>Moderní počítačová grafika</a:t>
            </a:r>
            <a:r>
              <a:rPr lang="cs-CZ" dirty="0"/>
              <a:t>. Vyd. 1. Praha: </a:t>
            </a:r>
            <a:r>
              <a:rPr lang="cs-CZ" dirty="0" err="1"/>
              <a:t>Computer</a:t>
            </a:r>
            <a:r>
              <a:rPr lang="cs-CZ" dirty="0"/>
              <a:t> </a:t>
            </a:r>
            <a:r>
              <a:rPr lang="cs-CZ" dirty="0" err="1"/>
              <a:t>Press</a:t>
            </a:r>
            <a:r>
              <a:rPr lang="cs-CZ" dirty="0"/>
              <a:t>, 1998, </a:t>
            </a:r>
            <a:r>
              <a:rPr lang="cs-CZ" dirty="0" err="1"/>
              <a:t>xvi</a:t>
            </a:r>
            <a:r>
              <a:rPr lang="cs-CZ" dirty="0"/>
              <a:t>, 448 s. ISBN 80-722-6049-9.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cs-CZ" dirty="0" smtClean="0"/>
              <a:t>Grafika opakování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Tvorba webových stránek</a:t>
            </a:r>
          </a:p>
          <a:p>
            <a:r>
              <a:rPr lang="cs-CZ" dirty="0"/>
              <a:t>Výukový materiál</a:t>
            </a:r>
          </a:p>
          <a:p>
            <a:r>
              <a:rPr lang="cs-CZ" dirty="0"/>
              <a:t>Pelikánová Lucie</a:t>
            </a:r>
          </a:p>
          <a:p>
            <a:r>
              <a:rPr lang="cs-CZ" dirty="0" smtClean="0"/>
              <a:t>2012/2013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Rastrový obrázek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412875"/>
            <a:ext cx="8391525" cy="2735263"/>
          </a:xfrm>
        </p:spPr>
        <p:txBody>
          <a:bodyPr/>
          <a:lstStyle/>
          <a:p>
            <a:r>
              <a:rPr lang="cs-CZ" sz="2400" dirty="0" smtClean="0"/>
              <a:t>se skládá z malých „čtverečků“ (dlaždiček), pro které se používá název </a:t>
            </a:r>
            <a:r>
              <a:rPr lang="cs-CZ" sz="2400" b="1" dirty="0" smtClean="0"/>
              <a:t>pixely</a:t>
            </a:r>
          </a:p>
          <a:p>
            <a:r>
              <a:rPr lang="cs-CZ" sz="2400" dirty="0" smtClean="0"/>
              <a:t>každý pixel může mít jinou barvu</a:t>
            </a:r>
          </a:p>
          <a:p>
            <a:r>
              <a:rPr lang="cs-CZ" sz="2400" dirty="0" smtClean="0"/>
              <a:t>čím více pixelů tím „lépe“, ale pozor na velikost</a:t>
            </a:r>
          </a:p>
          <a:p>
            <a:r>
              <a:rPr lang="cs-CZ" sz="2400" dirty="0" smtClean="0"/>
              <a:t>závisí také na tom, co plánuji s obrázkem dělat dále</a:t>
            </a:r>
          </a:p>
          <a:p>
            <a:r>
              <a:rPr lang="cs-CZ" sz="2400" dirty="0" smtClean="0"/>
              <a:t>j</a:t>
            </a:r>
            <a:r>
              <a:rPr lang="cs-CZ" sz="2400" dirty="0" smtClean="0">
                <a:cs typeface="Times New Roman" pitchFamily="18" charset="0"/>
              </a:rPr>
              <a:t>emnost pixelové reprezentace vyjadřujeme pojmem </a:t>
            </a:r>
            <a:r>
              <a:rPr lang="cs-CZ" sz="2400" b="1" dirty="0" smtClean="0">
                <a:cs typeface="Times New Roman" pitchFamily="18" charset="0"/>
              </a:rPr>
              <a:t>rozlišení</a:t>
            </a:r>
            <a:r>
              <a:rPr lang="cs-CZ" sz="2400" dirty="0" smtClean="0"/>
              <a:t> </a:t>
            </a:r>
          </a:p>
          <a:p>
            <a:pPr>
              <a:buFont typeface="Monotype Sorts" pitchFamily="2" charset="2"/>
              <a:buNone/>
            </a:pPr>
            <a:endParaRPr lang="cs-CZ" sz="2400" b="1" dirty="0" smtClean="0"/>
          </a:p>
        </p:txBody>
      </p:sp>
      <p:grpSp>
        <p:nvGrpSpPr>
          <p:cNvPr id="9220" name="Group 4"/>
          <p:cNvGrpSpPr>
            <a:grpSpLocks/>
          </p:cNvGrpSpPr>
          <p:nvPr/>
        </p:nvGrpSpPr>
        <p:grpSpPr bwMode="auto">
          <a:xfrm>
            <a:off x="3408363" y="4149725"/>
            <a:ext cx="3932237" cy="2133600"/>
            <a:chOff x="2147" y="2614"/>
            <a:chExt cx="2477" cy="1344"/>
          </a:xfrm>
        </p:grpSpPr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6" y="2614"/>
              <a:ext cx="1568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7" y="2640"/>
              <a:ext cx="900" cy="1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103" name="Rectangle 7"/>
            <p:cNvSpPr>
              <a:spLocks noChangeArrowheads="1"/>
            </p:cNvSpPr>
            <p:nvPr/>
          </p:nvSpPr>
          <p:spPr bwMode="auto">
            <a:xfrm>
              <a:off x="2295" y="2954"/>
              <a:ext cx="238" cy="2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Rozli</a:t>
            </a:r>
            <a:r>
              <a:rPr lang="cs-CZ" smtClean="0"/>
              <a:t>šení obrázku (I. způsob)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11560" y="4653136"/>
            <a:ext cx="280193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cs-CZ" sz="1800" dirty="0" smtClean="0"/>
              <a:t>591 </a:t>
            </a:r>
            <a:r>
              <a:rPr lang="cs-CZ" sz="1800" dirty="0"/>
              <a:t>x </a:t>
            </a:r>
            <a:r>
              <a:rPr lang="cs-CZ" sz="1800" dirty="0" smtClean="0"/>
              <a:t>881 </a:t>
            </a:r>
            <a:r>
              <a:rPr lang="cs-CZ" sz="1800" dirty="0"/>
              <a:t>pixelů</a:t>
            </a:r>
            <a:br>
              <a:rPr lang="cs-CZ" sz="1800" dirty="0"/>
            </a:br>
            <a:r>
              <a:rPr lang="cs-CZ" sz="1800" dirty="0" smtClean="0"/>
              <a:t>vchod1.jpg</a:t>
            </a:r>
            <a:br>
              <a:rPr lang="cs-CZ" sz="1800" dirty="0" smtClean="0"/>
            </a:br>
            <a:r>
              <a:rPr lang="cs-CZ" sz="1800" dirty="0" smtClean="0"/>
              <a:t>300 PPI</a:t>
            </a:r>
            <a:endParaRPr lang="cs-CZ" sz="1800" dirty="0"/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1801813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843237"/>
            <a:ext cx="1798637" cy="268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199075" y="4653136"/>
            <a:ext cx="280193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cs-CZ" sz="1800" dirty="0" smtClean="0"/>
              <a:t>295 </a:t>
            </a:r>
            <a:r>
              <a:rPr lang="cs-CZ" sz="1800" dirty="0"/>
              <a:t>x </a:t>
            </a:r>
            <a:r>
              <a:rPr lang="cs-CZ" sz="1800" dirty="0" smtClean="0"/>
              <a:t>441 </a:t>
            </a:r>
            <a:r>
              <a:rPr lang="cs-CZ" sz="1800" dirty="0"/>
              <a:t>pixelů</a:t>
            </a:r>
            <a:br>
              <a:rPr lang="cs-CZ" sz="1800" dirty="0"/>
            </a:br>
            <a:r>
              <a:rPr lang="cs-CZ" sz="1800" dirty="0" smtClean="0"/>
              <a:t>vchod2.jpg</a:t>
            </a:r>
            <a:br>
              <a:rPr lang="cs-CZ" sz="1800" dirty="0" smtClean="0"/>
            </a:br>
            <a:r>
              <a:rPr lang="cs-CZ" sz="1800" dirty="0" smtClean="0"/>
              <a:t>150 PPI</a:t>
            </a:r>
            <a:endParaRPr lang="cs-CZ" sz="1800" dirty="0"/>
          </a:p>
        </p:txBody>
      </p:sp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274" y="1844824"/>
            <a:ext cx="1792287" cy="268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720724" y="4653136"/>
            <a:ext cx="280193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cs-CZ" sz="1800" dirty="0" smtClean="0"/>
              <a:t>98 </a:t>
            </a:r>
            <a:r>
              <a:rPr lang="cs-CZ" sz="1800" dirty="0"/>
              <a:t>x </a:t>
            </a:r>
            <a:r>
              <a:rPr lang="cs-CZ" sz="1800" dirty="0" smtClean="0"/>
              <a:t>147 </a:t>
            </a:r>
            <a:r>
              <a:rPr lang="cs-CZ" sz="1800" dirty="0"/>
              <a:t>pixelů</a:t>
            </a:r>
            <a:br>
              <a:rPr lang="cs-CZ" sz="1800" dirty="0"/>
            </a:br>
            <a:r>
              <a:rPr lang="cs-CZ" sz="1800" dirty="0" smtClean="0"/>
              <a:t>vchod3.jpg</a:t>
            </a:r>
            <a:br>
              <a:rPr lang="cs-CZ" sz="1800" dirty="0" smtClean="0"/>
            </a:br>
            <a:r>
              <a:rPr lang="cs-CZ" sz="1800" dirty="0" smtClean="0"/>
              <a:t>50 </a:t>
            </a:r>
            <a:r>
              <a:rPr lang="cs-CZ" sz="1800" dirty="0" err="1" smtClean="0"/>
              <a:t>PPi</a:t>
            </a:r>
            <a:endParaRPr lang="cs-CZ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Rozlišení ppi (pixel per inch)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cs-CZ" dirty="0" smtClean="0"/>
              <a:t>Potřebuji konkrétní velikost obrázku (fotografie)</a:t>
            </a:r>
          </a:p>
          <a:p>
            <a:pPr lvl="1">
              <a:lnSpc>
                <a:spcPct val="90000"/>
              </a:lnSpc>
            </a:pPr>
            <a:r>
              <a:rPr lang="cs-CZ" dirty="0" smtClean="0"/>
              <a:t>obrázek chci mít 10 cm široký</a:t>
            </a:r>
          </a:p>
          <a:p>
            <a:pPr lvl="1">
              <a:lnSpc>
                <a:spcPct val="90000"/>
              </a:lnSpc>
            </a:pPr>
            <a:r>
              <a:rPr lang="cs-CZ" dirty="0" smtClean="0"/>
              <a:t>zjistím, na jakém zařízení budu obrázek zobrazovat</a:t>
            </a:r>
          </a:p>
          <a:p>
            <a:pPr lvl="1">
              <a:lnSpc>
                <a:spcPct val="90000"/>
              </a:lnSpc>
            </a:pPr>
            <a:r>
              <a:rPr lang="cs-CZ" dirty="0" smtClean="0"/>
              <a:t>spočítám, kolik potřebuji pixelů na cm </a:t>
            </a:r>
            <a:br>
              <a:rPr lang="cs-CZ" dirty="0" smtClean="0"/>
            </a:br>
            <a:r>
              <a:rPr lang="cs-CZ" dirty="0" smtClean="0"/>
              <a:t>(bývá zvykem počítat spíše na palce)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uiExpand="1" build="p" bldLvl="2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Vhodná rozlišení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cs-CZ" dirty="0" smtClean="0"/>
              <a:t>Monitor</a:t>
            </a:r>
          </a:p>
          <a:p>
            <a:pPr lvl="1">
              <a:lnSpc>
                <a:spcPct val="90000"/>
              </a:lnSpc>
            </a:pPr>
            <a:r>
              <a:rPr lang="cs-CZ" dirty="0" smtClean="0"/>
              <a:t>70 – 100 ppi (lze spočítat podle nastaveného rozlišení a rozměru monitoru)</a:t>
            </a:r>
          </a:p>
          <a:p>
            <a:pPr>
              <a:lnSpc>
                <a:spcPct val="90000"/>
              </a:lnSpc>
            </a:pPr>
            <a:r>
              <a:rPr lang="cs-CZ" dirty="0" err="1" smtClean="0"/>
              <a:t>Fotolab</a:t>
            </a:r>
            <a:r>
              <a:rPr lang="cs-CZ" dirty="0" smtClean="0"/>
              <a:t> nebo tisk obrázku</a:t>
            </a:r>
          </a:p>
          <a:p>
            <a:pPr lvl="1">
              <a:lnSpc>
                <a:spcPct val="90000"/>
              </a:lnSpc>
            </a:pPr>
            <a:r>
              <a:rPr lang="cs-CZ" dirty="0" smtClean="0"/>
              <a:t>150 – 300 ppi</a:t>
            </a:r>
          </a:p>
        </p:txBody>
      </p:sp>
    </p:spTree>
    <p:extLst>
      <p:ext uri="{BB962C8B-B14F-4D97-AF65-F5344CB8AC3E}">
        <p14:creationId xmlns:p14="http://schemas.microsoft.com/office/powerpoint/2010/main" val="168328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Rastrové grafické formáty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rastrové obrázky jsou tvořeny body (pixely)</a:t>
            </a:r>
          </a:p>
          <a:p>
            <a:r>
              <a:rPr lang="cs-CZ" dirty="0" smtClean="0"/>
              <a:t>dvojrozměrná matice pixelů (BMP formát)</a:t>
            </a:r>
          </a:p>
          <a:p>
            <a:r>
              <a:rPr lang="cs-CZ" dirty="0" smtClean="0"/>
              <a:t>komprese obrazových dat</a:t>
            </a:r>
          </a:p>
          <a:p>
            <a:pPr lvl="1"/>
            <a:r>
              <a:rPr lang="cs-CZ" dirty="0" smtClean="0"/>
              <a:t>neztrátová </a:t>
            </a:r>
          </a:p>
          <a:p>
            <a:pPr lvl="2"/>
            <a:r>
              <a:rPr lang="cs-CZ" dirty="0" smtClean="0"/>
              <a:t>informace o barvě se neztrácí jen jsou úsporně uloženy</a:t>
            </a:r>
          </a:p>
          <a:p>
            <a:pPr lvl="2"/>
            <a:r>
              <a:rPr lang="cs-CZ" dirty="0" smtClean="0"/>
              <a:t>formát GIF, PNG</a:t>
            </a:r>
          </a:p>
          <a:p>
            <a:pPr lvl="1"/>
            <a:r>
              <a:rPr lang="cs-CZ" dirty="0" smtClean="0"/>
              <a:t>ztrátová</a:t>
            </a:r>
          </a:p>
          <a:p>
            <a:pPr lvl="2"/>
            <a:r>
              <a:rPr lang="cs-CZ" dirty="0" smtClean="0"/>
              <a:t>část informace je vypuštěna tak, aby oko nic nepoznalo</a:t>
            </a:r>
          </a:p>
          <a:p>
            <a:pPr lvl="2"/>
            <a:r>
              <a:rPr lang="cs-CZ" dirty="0" smtClean="0"/>
              <a:t>formát JPG</a:t>
            </a:r>
          </a:p>
          <a:p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smtClean="0"/>
              <a:t>Rastrové formáty vhodné pro WWW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cs-CZ" sz="2000" dirty="0" smtClean="0"/>
              <a:t>JPEG</a:t>
            </a:r>
          </a:p>
          <a:p>
            <a:pPr lvl="1">
              <a:lnSpc>
                <a:spcPct val="90000"/>
              </a:lnSpc>
            </a:pPr>
            <a:r>
              <a:rPr lang="cs-CZ" sz="1800" dirty="0" smtClean="0"/>
              <a:t>velká barevná hloubka</a:t>
            </a:r>
          </a:p>
          <a:p>
            <a:pPr lvl="1">
              <a:lnSpc>
                <a:spcPct val="90000"/>
              </a:lnSpc>
            </a:pPr>
            <a:r>
              <a:rPr lang="cs-CZ" sz="1800" dirty="0" smtClean="0"/>
              <a:t>zmenšení velikosti souboru</a:t>
            </a:r>
          </a:p>
          <a:p>
            <a:pPr lvl="1">
              <a:lnSpc>
                <a:spcPct val="90000"/>
              </a:lnSpc>
            </a:pPr>
            <a:r>
              <a:rPr lang="cs-CZ" sz="1800" dirty="0" smtClean="0"/>
              <a:t>ztrátová komprese</a:t>
            </a:r>
          </a:p>
          <a:p>
            <a:pPr lvl="1">
              <a:lnSpc>
                <a:spcPct val="90000"/>
              </a:lnSpc>
            </a:pPr>
            <a:r>
              <a:rPr lang="cs-CZ" sz="1800" dirty="0" smtClean="0"/>
              <a:t>Použijete když:</a:t>
            </a:r>
          </a:p>
          <a:p>
            <a:pPr lvl="2">
              <a:lnSpc>
                <a:spcPct val="90000"/>
              </a:lnSpc>
            </a:pPr>
            <a:r>
              <a:rPr lang="cs-CZ" sz="1600" dirty="0" smtClean="0"/>
              <a:t>potřebujete malou velikost souboru</a:t>
            </a:r>
          </a:p>
          <a:p>
            <a:pPr lvl="2">
              <a:lnSpc>
                <a:spcPct val="90000"/>
              </a:lnSpc>
            </a:pPr>
            <a:r>
              <a:rPr lang="cs-CZ" sz="1600" dirty="0" smtClean="0"/>
              <a:t>hodně barev</a:t>
            </a:r>
          </a:p>
          <a:p>
            <a:pPr lvl="1">
              <a:lnSpc>
                <a:spcPct val="90000"/>
              </a:lnSpc>
            </a:pPr>
            <a:r>
              <a:rPr lang="cs-CZ" sz="1800" dirty="0" smtClean="0"/>
              <a:t>nevýhoda</a:t>
            </a:r>
          </a:p>
          <a:p>
            <a:pPr lvl="2">
              <a:lnSpc>
                <a:spcPct val="90000"/>
              </a:lnSpc>
            </a:pPr>
            <a:r>
              <a:rPr lang="cs-CZ" sz="1600" dirty="0" smtClean="0"/>
              <a:t>možné zhoršení kvality obrazu</a:t>
            </a:r>
          </a:p>
          <a:p>
            <a:pPr lvl="1">
              <a:lnSpc>
                <a:spcPct val="90000"/>
              </a:lnSpc>
            </a:pPr>
            <a:r>
              <a:rPr lang="cs-CZ" sz="1800" dirty="0" smtClean="0"/>
              <a:t>nepoužívat na černobílé obrázky</a:t>
            </a:r>
          </a:p>
          <a:p>
            <a:pPr lvl="1">
              <a:lnSpc>
                <a:spcPct val="90000"/>
              </a:lnSpc>
            </a:pPr>
            <a:r>
              <a:rPr lang="cs-CZ" sz="1800" dirty="0" smtClean="0"/>
              <a:t>nelze mít průhlednou barvu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cs-CZ" sz="2000" dirty="0" smtClean="0"/>
              <a:t>GIF </a:t>
            </a:r>
          </a:p>
          <a:p>
            <a:pPr lvl="1">
              <a:lnSpc>
                <a:spcPct val="90000"/>
              </a:lnSpc>
            </a:pPr>
            <a:r>
              <a:rPr lang="cs-CZ" sz="1800" dirty="0" smtClean="0"/>
              <a:t>standardní formát</a:t>
            </a:r>
          </a:p>
          <a:p>
            <a:pPr lvl="1">
              <a:lnSpc>
                <a:spcPct val="90000"/>
              </a:lnSpc>
            </a:pPr>
            <a:r>
              <a:rPr lang="cs-CZ" sz="1800" dirty="0" smtClean="0"/>
              <a:t>neztrátová komprese</a:t>
            </a:r>
          </a:p>
          <a:p>
            <a:pPr lvl="1">
              <a:lnSpc>
                <a:spcPct val="90000"/>
              </a:lnSpc>
            </a:pPr>
            <a:r>
              <a:rPr lang="cs-CZ" sz="1800" dirty="0" smtClean="0"/>
              <a:t>obrázky na WWW</a:t>
            </a:r>
          </a:p>
          <a:p>
            <a:pPr lvl="1">
              <a:lnSpc>
                <a:spcPct val="90000"/>
              </a:lnSpc>
            </a:pPr>
            <a:r>
              <a:rPr lang="cs-CZ" sz="1800" dirty="0"/>
              <a:t>Použijete </a:t>
            </a:r>
            <a:r>
              <a:rPr lang="cs-CZ" sz="1800" dirty="0" smtClean="0"/>
              <a:t>na:</a:t>
            </a:r>
            <a:endParaRPr lang="cs-CZ" sz="1800" dirty="0"/>
          </a:p>
          <a:p>
            <a:pPr lvl="2">
              <a:lnSpc>
                <a:spcPct val="90000"/>
              </a:lnSpc>
            </a:pPr>
            <a:r>
              <a:rPr lang="cs-CZ" sz="1600" dirty="0" smtClean="0"/>
              <a:t>obrázky s omezenými barvami</a:t>
            </a:r>
          </a:p>
          <a:p>
            <a:pPr lvl="2">
              <a:lnSpc>
                <a:spcPct val="90000"/>
              </a:lnSpc>
            </a:pPr>
            <a:r>
              <a:rPr lang="cs-CZ" sz="1600" dirty="0"/>
              <a:t>m</a:t>
            </a:r>
            <a:r>
              <a:rPr lang="cs-CZ" sz="1600" dirty="0" smtClean="0"/>
              <a:t>apy, loga</a:t>
            </a:r>
          </a:p>
          <a:p>
            <a:pPr lvl="1">
              <a:lnSpc>
                <a:spcPct val="90000"/>
              </a:lnSpc>
            </a:pPr>
            <a:r>
              <a:rPr lang="cs-CZ" sz="1800" dirty="0" smtClean="0"/>
              <a:t>GIF89</a:t>
            </a:r>
          </a:p>
          <a:p>
            <a:pPr lvl="2">
              <a:lnSpc>
                <a:spcPct val="90000"/>
              </a:lnSpc>
            </a:pPr>
            <a:r>
              <a:rPr lang="cs-CZ" sz="1600" dirty="0" smtClean="0"/>
              <a:t>vytváření jednoduchých animací</a:t>
            </a:r>
          </a:p>
          <a:p>
            <a:pPr lvl="2">
              <a:lnSpc>
                <a:spcPct val="90000"/>
              </a:lnSpc>
            </a:pPr>
            <a:r>
              <a:rPr lang="cs-CZ" sz="1600" dirty="0" smtClean="0"/>
              <a:t>více obrázků v jednom souboru </a:t>
            </a:r>
          </a:p>
          <a:p>
            <a:pPr lvl="1">
              <a:lnSpc>
                <a:spcPct val="90000"/>
              </a:lnSpc>
            </a:pPr>
            <a:endParaRPr lang="cs-CZ" sz="1800" dirty="0" smtClean="0"/>
          </a:p>
          <a:p>
            <a:pPr lvl="1">
              <a:lnSpc>
                <a:spcPct val="90000"/>
              </a:lnSpc>
            </a:pPr>
            <a:endParaRPr lang="cs-CZ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4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4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4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4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4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4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4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4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4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utoUpdateAnimBg="0"/>
      <p:bldP spid="18436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7772400" cy="1104900"/>
          </a:xfrm>
        </p:spPr>
        <p:txBody>
          <a:bodyPr/>
          <a:lstStyle/>
          <a:p>
            <a:r>
              <a:rPr lang="cs-CZ" smtClean="0"/>
              <a:t>PNG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cs typeface="Times New Roman" pitchFamily="18" charset="0"/>
              </a:rPr>
              <a:t>Portable Network </a:t>
            </a:r>
            <a:r>
              <a:rPr lang="cs-CZ" dirty="0" err="1" smtClean="0">
                <a:cs typeface="Times New Roman" pitchFamily="18" charset="0"/>
              </a:rPr>
              <a:t>Graphics</a:t>
            </a:r>
            <a:r>
              <a:rPr lang="cs-CZ" dirty="0" smtClean="0">
                <a:cs typeface="Times New Roman" pitchFamily="18" charset="0"/>
              </a:rPr>
              <a:t> </a:t>
            </a:r>
            <a:endParaRPr lang="cs-CZ" dirty="0" smtClean="0"/>
          </a:p>
          <a:p>
            <a:r>
              <a:rPr lang="cs-CZ" dirty="0" smtClean="0"/>
              <a:t>vytvořen již v roce 1996 měl nahradit GIF</a:t>
            </a:r>
          </a:p>
          <a:p>
            <a:r>
              <a:rPr lang="cs-CZ" dirty="0" smtClean="0"/>
              <a:t>formát komprimovaný, neztrátový</a:t>
            </a:r>
          </a:p>
          <a:p>
            <a:r>
              <a:rPr lang="cs-CZ" dirty="0" smtClean="0"/>
              <a:t>barevná hloubka až 48 bitů</a:t>
            </a:r>
          </a:p>
          <a:p>
            <a:r>
              <a:rPr lang="cs-CZ" dirty="0" smtClean="0"/>
              <a:t>umožňuje definovat průhlednost a průsvitnost</a:t>
            </a:r>
          </a:p>
          <a:p>
            <a:pPr lvl="1"/>
            <a:endParaRPr lang="cs-CZ" dirty="0" smtClean="0"/>
          </a:p>
          <a:p>
            <a:pPr lvl="1"/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</p:bldLst>
  </p:timing>
</p:sld>
</file>

<file path=ppt/theme/theme1.xml><?xml version="1.0" encoding="utf-8"?>
<a:theme xmlns:a="http://schemas.openxmlformats.org/drawingml/2006/main" name="Síť">
  <a:themeElements>
    <a:clrScheme name="Síť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Síť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íť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íť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íť">
  <a:themeElements>
    <a:clrScheme name="Přehlednost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Síť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íť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íť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lorem_ipsum</Template>
  <TotalTime>261</TotalTime>
  <Words>524</Words>
  <Application>Microsoft Office PowerPoint</Application>
  <PresentationFormat>Předvádění na obrazovce (4:3)</PresentationFormat>
  <Paragraphs>105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11</vt:i4>
      </vt:variant>
    </vt:vector>
  </HeadingPairs>
  <TitlesOfParts>
    <vt:vector size="13" baseType="lpstr">
      <vt:lpstr>Síť</vt:lpstr>
      <vt:lpstr>1_Síť</vt:lpstr>
      <vt:lpstr>Prezentace aplikace PowerPoint</vt:lpstr>
      <vt:lpstr>Grafika opakování</vt:lpstr>
      <vt:lpstr>Rastrový obrázek</vt:lpstr>
      <vt:lpstr>Rozlišení obrázku (I. způsob)</vt:lpstr>
      <vt:lpstr>Rozlišení ppi (pixel per inch)</vt:lpstr>
      <vt:lpstr>Vhodná rozlišení</vt:lpstr>
      <vt:lpstr>Rastrové grafické formáty</vt:lpstr>
      <vt:lpstr>Rastrové formáty vhodné pro WWW</vt:lpstr>
      <vt:lpstr>PNG</vt:lpstr>
      <vt:lpstr>Jak optimalizovat grafiku pro webové stránky</vt:lpstr>
      <vt:lpstr>Použitá literatura</vt:lpstr>
    </vt:vector>
  </TitlesOfParts>
  <Company>MFF UK Praha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Počítačová grafika</dc:title>
  <dc:creator>Lucka Pelikánová</dc:creator>
  <cp:lastModifiedBy>Lucie Pelikánová</cp:lastModifiedBy>
  <cp:revision>16</cp:revision>
  <dcterms:created xsi:type="dcterms:W3CDTF">2005-09-13T22:03:32Z</dcterms:created>
  <dcterms:modified xsi:type="dcterms:W3CDTF">2013-09-24T22:40:33Z</dcterms:modified>
</cp:coreProperties>
</file>