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handoutMasterIdLst>
    <p:handoutMasterId r:id="rId10"/>
  </p:handoutMasterIdLst>
  <p:sldIdLst>
    <p:sldId id="309" r:id="rId2"/>
    <p:sldId id="294" r:id="rId3"/>
    <p:sldId id="311" r:id="rId4"/>
    <p:sldId id="312" r:id="rId5"/>
    <p:sldId id="313" r:id="rId6"/>
    <p:sldId id="314" r:id="rId7"/>
    <p:sldId id="315" r:id="rId8"/>
    <p:sldId id="310" r:id="rId9"/>
  </p:sldIdLst>
  <p:sldSz cx="9144000" cy="6858000" type="screen4x3"/>
  <p:notesSz cx="6743700" cy="98679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595" autoAdjust="0"/>
  </p:normalViewPr>
  <p:slideViewPr>
    <p:cSldViewPr>
      <p:cViewPr>
        <p:scale>
          <a:sx n="81" d="100"/>
          <a:sy n="81" d="100"/>
        </p:scale>
        <p:origin x="-2484" y="-7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28" d="100"/>
          <a:sy n="28" d="100"/>
        </p:scale>
        <p:origin x="-1266" y="-66"/>
      </p:cViewPr>
      <p:guideLst>
        <p:guide orient="horz" pos="3108"/>
        <p:guide pos="212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2588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25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374188"/>
            <a:ext cx="2922588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374188"/>
            <a:ext cx="2922587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6A520BA3-FFA2-4DA3-A299-9204566862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4990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8294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2A8E974-70E8-42AB-BEB8-4334C345F68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008648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16FBF0-34D4-43A8-B183-BD7EBA473DA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135027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A7AC34-0AED-4717-96E2-61B16718206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031531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5B43A7-0FB3-4151-9350-FC3947A3AB6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510070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F56B5-4CA8-4B93-AFBF-93DD305902F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508687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44CFEB-991C-447D-8EFF-316BE6A8674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128297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881779-B215-46BB-8586-99BBEE0BB62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161967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C2E09D-A7B1-43B0-BDF8-E6AFB756706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621194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1F9C9A-DB6B-4EA8-A073-E3F75C777D7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878507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30B852-94B9-4CD8-A298-32069AF854A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205704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31E7BD-01FE-47A0-9088-9BD1F69FD09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814034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8192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/>
            </a:lvl1pPr>
          </a:lstStyle>
          <a:p>
            <a:pPr>
              <a:defRPr/>
            </a:pPr>
            <a:fld id="{ED84B7DE-F48E-4975-AFF0-97076D7A08E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0796358"/>
              </p:ext>
            </p:extLst>
          </p:nvPr>
        </p:nvGraphicFramePr>
        <p:xfrm>
          <a:off x="611560" y="2132856"/>
          <a:ext cx="7115047" cy="391226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vy_32_INOVACE_inf3_prg01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prg01_zakladni_pojmy.pptx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Mgr. Pelikánová Lucie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060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r>
                        <a:rPr lang="cs-CZ" sz="1200" baseline="0" dirty="0" smtClean="0">
                          <a:effectLst/>
                        </a:rPr>
                        <a:t> seznamuje se základními pojmy z oblasti algoritmů a programování. Zabývá se také základními vlastnostmi algoritmů. </a:t>
                      </a: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Informatika a výpočetní technika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Algoritmizace a programování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Základní pojmy z</a:t>
                      </a:r>
                      <a:r>
                        <a:rPr lang="cs-CZ" sz="1200" baseline="0" dirty="0" smtClean="0">
                          <a:effectLst/>
                        </a:rPr>
                        <a:t> oblasti algoritmů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51008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Očekávané výstupy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Seznámit se se základními pojmy, které jsou nutné pro pochopení problematiky vytváření algoritmů. 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Klíčová slova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Algoritmus, vlastnosti algoritmu, hromadnost, podmíněnost, konečnost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,Bold"/>
                        </a:rPr>
                        <a:t>vyšší stupeň osmiletého gymnázia, čtyřleté </a:t>
                      </a:r>
                      <a:r>
                        <a:rPr lang="cs-CZ" sz="1200" dirty="0" smtClean="0">
                          <a:latin typeface="Calibri"/>
                          <a:ea typeface="Calibri"/>
                          <a:cs typeface="Times New Roman,Bold"/>
                        </a:rPr>
                        <a:t>gymnázium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43624">
                <a:tc>
                  <a:txBody>
                    <a:bodyPr/>
                    <a:lstStyle/>
                    <a:p>
                      <a:pPr marL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,Bold"/>
                        </a:rPr>
                        <a:t>Ověřeno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,Bold"/>
                        </a:rPr>
                        <a:t>7.5.2013, O7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,Bold"/>
                      </a:endParaRPr>
                    </a:p>
                  </a:txBody>
                  <a:tcPr marL="9525" marR="9525" marT="9525" marB="0" anchor="b"/>
                </a:tc>
              </a:tr>
              <a:tr h="17636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628800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Algoritmizace – základní pojmy</a:t>
            </a:r>
          </a:p>
        </p:txBody>
      </p:sp>
    </p:spTree>
    <p:extLst>
      <p:ext uri="{BB962C8B-B14F-4D97-AF65-F5344CB8AC3E}">
        <p14:creationId xmlns:p14="http://schemas.microsoft.com/office/powerpoint/2010/main" val="37273342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Algoritmizace </a:t>
            </a:r>
            <a:r>
              <a:rPr lang="cs-CZ" dirty="0"/>
              <a:t>základní pojmy</a:t>
            </a:r>
            <a:endParaRPr lang="cs-CZ" dirty="0" smtClean="0"/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Lucie Pelikánová</a:t>
            </a:r>
            <a:br>
              <a:rPr lang="cs-CZ" dirty="0" smtClean="0"/>
            </a:br>
            <a:r>
              <a:rPr lang="cs-CZ" dirty="0" smtClean="0"/>
              <a:t>Gymnázium Kladno</a:t>
            </a:r>
            <a:br>
              <a:rPr lang="cs-CZ" dirty="0" smtClean="0"/>
            </a:br>
            <a:r>
              <a:rPr lang="cs-CZ" dirty="0" smtClean="0"/>
              <a:t>2012/2013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499176" cy="1295400"/>
          </a:xfrm>
        </p:spPr>
        <p:txBody>
          <a:bodyPr/>
          <a:lstStyle/>
          <a:p>
            <a:r>
              <a:rPr lang="cs-CZ" sz="3600" dirty="0"/>
              <a:t>Algoritmus</a:t>
            </a:r>
          </a:p>
        </p:txBody>
      </p:sp>
      <p:sp>
        <p:nvSpPr>
          <p:cNvPr id="5" name="Ohnutý pruh 4"/>
          <p:cNvSpPr/>
          <p:nvPr/>
        </p:nvSpPr>
        <p:spPr>
          <a:xfrm>
            <a:off x="-4530474" y="955058"/>
            <a:ext cx="5940073" cy="5940073"/>
          </a:xfrm>
          <a:prstGeom prst="blockArc">
            <a:avLst>
              <a:gd name="adj1" fmla="val 18900000"/>
              <a:gd name="adj2" fmla="val 2700000"/>
              <a:gd name="adj3" fmla="val 364"/>
            </a:avLst>
          </a:prstGeom>
        </p:spPr>
        <p:style>
          <a:lnRef idx="2">
            <a:schemeClr val="accent6">
              <a:shade val="60000"/>
              <a:hueOff val="0"/>
              <a:satOff val="0"/>
              <a:lumOff val="0"/>
              <a:alphaOff val="0"/>
            </a:schemeClr>
          </a:lnRef>
          <a:fillRef idx="0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Volný tvar 5"/>
          <p:cNvSpPr/>
          <p:nvPr/>
        </p:nvSpPr>
        <p:spPr>
          <a:xfrm>
            <a:off x="873864" y="1994903"/>
            <a:ext cx="7752258" cy="551634"/>
          </a:xfrm>
          <a:custGeom>
            <a:avLst/>
            <a:gdLst>
              <a:gd name="connsiteX0" fmla="*/ 0 w 7752258"/>
              <a:gd name="connsiteY0" fmla="*/ 0 h 551634"/>
              <a:gd name="connsiteX1" fmla="*/ 7752258 w 7752258"/>
              <a:gd name="connsiteY1" fmla="*/ 0 h 551634"/>
              <a:gd name="connsiteX2" fmla="*/ 7752258 w 7752258"/>
              <a:gd name="connsiteY2" fmla="*/ 551634 h 551634"/>
              <a:gd name="connsiteX3" fmla="*/ 0 w 7752258"/>
              <a:gd name="connsiteY3" fmla="*/ 551634 h 551634"/>
              <a:gd name="connsiteX4" fmla="*/ 0 w 7752258"/>
              <a:gd name="connsiteY4" fmla="*/ 0 h 5516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2258" h="551634">
                <a:moveTo>
                  <a:pt x="0" y="0"/>
                </a:moveTo>
                <a:lnTo>
                  <a:pt x="7752258" y="0"/>
                </a:lnTo>
                <a:lnTo>
                  <a:pt x="7752258" y="551634"/>
                </a:lnTo>
                <a:lnTo>
                  <a:pt x="0" y="551634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lvl="0" algn="l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1700" kern="1200" dirty="0" smtClean="0"/>
              <a:t>Popis pracovního postupu, kterým lze řešit určitou skupinu úloh. </a:t>
            </a:r>
            <a:endParaRPr lang="cs-CZ" sz="1700" kern="1200" dirty="0"/>
          </a:p>
        </p:txBody>
      </p:sp>
      <p:sp>
        <p:nvSpPr>
          <p:cNvPr id="7" name="Ovál 6"/>
          <p:cNvSpPr/>
          <p:nvPr/>
        </p:nvSpPr>
        <p:spPr>
          <a:xfrm>
            <a:off x="529092" y="1925949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Volný tvar 7"/>
          <p:cNvSpPr/>
          <p:nvPr/>
        </p:nvSpPr>
        <p:spPr>
          <a:xfrm>
            <a:off x="1269149" y="2780927"/>
            <a:ext cx="7356973" cy="633960"/>
          </a:xfrm>
          <a:custGeom>
            <a:avLst/>
            <a:gdLst>
              <a:gd name="connsiteX0" fmla="*/ 0 w 7356973"/>
              <a:gd name="connsiteY0" fmla="*/ 0 h 633960"/>
              <a:gd name="connsiteX1" fmla="*/ 7356973 w 7356973"/>
              <a:gd name="connsiteY1" fmla="*/ 0 h 633960"/>
              <a:gd name="connsiteX2" fmla="*/ 7356973 w 7356973"/>
              <a:gd name="connsiteY2" fmla="*/ 633960 h 633960"/>
              <a:gd name="connsiteX3" fmla="*/ 0 w 7356973"/>
              <a:gd name="connsiteY3" fmla="*/ 633960 h 633960"/>
              <a:gd name="connsiteX4" fmla="*/ 0 w 7356973"/>
              <a:gd name="connsiteY4" fmla="*/ 0 h 633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56973" h="633960">
                <a:moveTo>
                  <a:pt x="0" y="0"/>
                </a:moveTo>
                <a:lnTo>
                  <a:pt x="7356973" y="0"/>
                </a:lnTo>
                <a:lnTo>
                  <a:pt x="7356973" y="633960"/>
                </a:lnTo>
                <a:lnTo>
                  <a:pt x="0" y="63396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lvl="0" algn="l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1700" kern="1200" dirty="0" smtClean="0"/>
              <a:t>Může být popsán mnoha různými způsoby – např. slovním popisem, pomocí matematických vztahů, apod.</a:t>
            </a:r>
            <a:endParaRPr lang="cs-CZ" sz="1700" kern="1200" dirty="0"/>
          </a:p>
        </p:txBody>
      </p:sp>
      <p:sp>
        <p:nvSpPr>
          <p:cNvPr id="9" name="Ovál 8"/>
          <p:cNvSpPr/>
          <p:nvPr/>
        </p:nvSpPr>
        <p:spPr>
          <a:xfrm>
            <a:off x="924377" y="2753135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Volný tvar 9"/>
          <p:cNvSpPr/>
          <p:nvPr/>
        </p:nvSpPr>
        <p:spPr>
          <a:xfrm>
            <a:off x="1427082" y="3639173"/>
            <a:ext cx="7235652" cy="653923"/>
          </a:xfrm>
          <a:custGeom>
            <a:avLst/>
            <a:gdLst>
              <a:gd name="connsiteX0" fmla="*/ 0 w 7235652"/>
              <a:gd name="connsiteY0" fmla="*/ 0 h 653923"/>
              <a:gd name="connsiteX1" fmla="*/ 7235652 w 7235652"/>
              <a:gd name="connsiteY1" fmla="*/ 0 h 653923"/>
              <a:gd name="connsiteX2" fmla="*/ 7235652 w 7235652"/>
              <a:gd name="connsiteY2" fmla="*/ 653923 h 653923"/>
              <a:gd name="connsiteX3" fmla="*/ 0 w 7235652"/>
              <a:gd name="connsiteY3" fmla="*/ 653923 h 653923"/>
              <a:gd name="connsiteX4" fmla="*/ 0 w 7235652"/>
              <a:gd name="connsiteY4" fmla="*/ 0 h 653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35652" h="653923">
                <a:moveTo>
                  <a:pt x="0" y="0"/>
                </a:moveTo>
                <a:lnTo>
                  <a:pt x="7235652" y="0"/>
                </a:lnTo>
                <a:lnTo>
                  <a:pt x="7235652" y="653923"/>
                </a:lnTo>
                <a:lnTo>
                  <a:pt x="0" y="65392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lvl="0" algn="l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1700" kern="1200" dirty="0" smtClean="0"/>
              <a:t>Pokud chceme, aby algoritmus vykonával nějaký konkrétní stroj, musíme ho přetvořit v </a:t>
            </a:r>
            <a:r>
              <a:rPr lang="cs-CZ" sz="1700" i="1" kern="1200" dirty="0" smtClean="0"/>
              <a:t>program. </a:t>
            </a:r>
            <a:endParaRPr lang="cs-CZ" sz="1700" kern="1200" dirty="0"/>
          </a:p>
        </p:txBody>
      </p:sp>
      <p:sp>
        <p:nvSpPr>
          <p:cNvPr id="11" name="Ovál 10"/>
          <p:cNvSpPr/>
          <p:nvPr/>
        </p:nvSpPr>
        <p:spPr>
          <a:xfrm>
            <a:off x="1045698" y="3580322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2" name="Volný tvar 11"/>
          <p:cNvSpPr/>
          <p:nvPr/>
        </p:nvSpPr>
        <p:spPr>
          <a:xfrm>
            <a:off x="1283127" y="4438781"/>
            <a:ext cx="7356973" cy="665811"/>
          </a:xfrm>
          <a:custGeom>
            <a:avLst/>
            <a:gdLst>
              <a:gd name="connsiteX0" fmla="*/ 0 w 7356973"/>
              <a:gd name="connsiteY0" fmla="*/ 0 h 665811"/>
              <a:gd name="connsiteX1" fmla="*/ 7356973 w 7356973"/>
              <a:gd name="connsiteY1" fmla="*/ 0 h 665811"/>
              <a:gd name="connsiteX2" fmla="*/ 7356973 w 7356973"/>
              <a:gd name="connsiteY2" fmla="*/ 665811 h 665811"/>
              <a:gd name="connsiteX3" fmla="*/ 0 w 7356973"/>
              <a:gd name="connsiteY3" fmla="*/ 665811 h 665811"/>
              <a:gd name="connsiteX4" fmla="*/ 0 w 7356973"/>
              <a:gd name="connsiteY4" fmla="*/ 0 h 665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56973" h="665811">
                <a:moveTo>
                  <a:pt x="0" y="0"/>
                </a:moveTo>
                <a:lnTo>
                  <a:pt x="7356973" y="0"/>
                </a:lnTo>
                <a:lnTo>
                  <a:pt x="7356973" y="665811"/>
                </a:lnTo>
                <a:lnTo>
                  <a:pt x="0" y="665811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lvl="0" algn="l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1700" kern="1200" dirty="0" smtClean="0"/>
              <a:t>Potom popisujeme algoritmus jako posloupnost příkazů námi zvoleného programovacího jazyka.</a:t>
            </a:r>
            <a:endParaRPr lang="cs-CZ" sz="1700" kern="1200" dirty="0"/>
          </a:p>
        </p:txBody>
      </p:sp>
      <p:sp>
        <p:nvSpPr>
          <p:cNvPr id="13" name="Ovál 12"/>
          <p:cNvSpPr/>
          <p:nvPr/>
        </p:nvSpPr>
        <p:spPr>
          <a:xfrm>
            <a:off x="924377" y="4407509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4" name="Volný tvar 13"/>
          <p:cNvSpPr/>
          <p:nvPr/>
        </p:nvSpPr>
        <p:spPr>
          <a:xfrm>
            <a:off x="899601" y="5301206"/>
            <a:ext cx="7752258" cy="551634"/>
          </a:xfrm>
          <a:custGeom>
            <a:avLst/>
            <a:gdLst>
              <a:gd name="connsiteX0" fmla="*/ 0 w 7752258"/>
              <a:gd name="connsiteY0" fmla="*/ 0 h 551634"/>
              <a:gd name="connsiteX1" fmla="*/ 7752258 w 7752258"/>
              <a:gd name="connsiteY1" fmla="*/ 0 h 551634"/>
              <a:gd name="connsiteX2" fmla="*/ 7752258 w 7752258"/>
              <a:gd name="connsiteY2" fmla="*/ 551634 h 551634"/>
              <a:gd name="connsiteX3" fmla="*/ 0 w 7752258"/>
              <a:gd name="connsiteY3" fmla="*/ 551634 h 551634"/>
              <a:gd name="connsiteX4" fmla="*/ 0 w 7752258"/>
              <a:gd name="connsiteY4" fmla="*/ 0 h 5516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2258" h="551634">
                <a:moveTo>
                  <a:pt x="0" y="0"/>
                </a:moveTo>
                <a:lnTo>
                  <a:pt x="7752258" y="0"/>
                </a:lnTo>
                <a:lnTo>
                  <a:pt x="7752258" y="551634"/>
                </a:lnTo>
                <a:lnTo>
                  <a:pt x="0" y="551634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lvl="0" algn="l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1700" kern="1200" dirty="0" smtClean="0"/>
              <a:t>Nejrozsáhlejší sbírkou algoritmů je kuchařka</a:t>
            </a:r>
          </a:p>
        </p:txBody>
      </p:sp>
      <p:sp>
        <p:nvSpPr>
          <p:cNvPr id="15" name="Ovál 14"/>
          <p:cNvSpPr/>
          <p:nvPr/>
        </p:nvSpPr>
        <p:spPr>
          <a:xfrm>
            <a:off x="529092" y="5234695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3276915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499176" cy="1295400"/>
          </a:xfrm>
        </p:spPr>
        <p:txBody>
          <a:bodyPr/>
          <a:lstStyle/>
          <a:p>
            <a:r>
              <a:rPr lang="cs-CZ" sz="3600" dirty="0" smtClean="0"/>
              <a:t>Vlastnosti algoritmu</a:t>
            </a:r>
            <a:endParaRPr lang="cs-CZ" sz="3600" dirty="0"/>
          </a:p>
        </p:txBody>
      </p:sp>
      <p:sp>
        <p:nvSpPr>
          <p:cNvPr id="5" name="Ohnutý pruh 4"/>
          <p:cNvSpPr/>
          <p:nvPr/>
        </p:nvSpPr>
        <p:spPr>
          <a:xfrm>
            <a:off x="-4530474" y="955058"/>
            <a:ext cx="5940073" cy="5940073"/>
          </a:xfrm>
          <a:prstGeom prst="blockArc">
            <a:avLst>
              <a:gd name="adj1" fmla="val 18900000"/>
              <a:gd name="adj2" fmla="val 2700000"/>
              <a:gd name="adj3" fmla="val 364"/>
            </a:avLst>
          </a:prstGeom>
        </p:spPr>
        <p:style>
          <a:lnRef idx="2">
            <a:schemeClr val="accent6">
              <a:shade val="60000"/>
              <a:hueOff val="0"/>
              <a:satOff val="0"/>
              <a:lumOff val="0"/>
              <a:alphaOff val="0"/>
            </a:schemeClr>
          </a:lnRef>
          <a:fillRef idx="0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Volný tvar 5"/>
          <p:cNvSpPr/>
          <p:nvPr/>
        </p:nvSpPr>
        <p:spPr>
          <a:xfrm>
            <a:off x="873864" y="1994902"/>
            <a:ext cx="7752258" cy="714017"/>
          </a:xfrm>
          <a:custGeom>
            <a:avLst/>
            <a:gdLst>
              <a:gd name="connsiteX0" fmla="*/ 0 w 7752258"/>
              <a:gd name="connsiteY0" fmla="*/ 0 h 551634"/>
              <a:gd name="connsiteX1" fmla="*/ 7752258 w 7752258"/>
              <a:gd name="connsiteY1" fmla="*/ 0 h 551634"/>
              <a:gd name="connsiteX2" fmla="*/ 7752258 w 7752258"/>
              <a:gd name="connsiteY2" fmla="*/ 551634 h 551634"/>
              <a:gd name="connsiteX3" fmla="*/ 0 w 7752258"/>
              <a:gd name="connsiteY3" fmla="*/ 551634 h 551634"/>
              <a:gd name="connsiteX4" fmla="*/ 0 w 7752258"/>
              <a:gd name="connsiteY4" fmla="*/ 0 h 5516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2258" h="551634">
                <a:moveTo>
                  <a:pt x="0" y="0"/>
                </a:moveTo>
                <a:lnTo>
                  <a:pt x="7752258" y="0"/>
                </a:lnTo>
                <a:lnTo>
                  <a:pt x="7752258" y="551634"/>
                </a:lnTo>
                <a:lnTo>
                  <a:pt x="0" y="551634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defTabSz="755650">
              <a:lnSpc>
                <a:spcPct val="90000"/>
              </a:lnSpc>
              <a:spcAft>
                <a:spcPct val="35000"/>
              </a:spcAft>
            </a:pPr>
            <a:r>
              <a:rPr lang="cs-CZ" sz="1600" kern="1200" dirty="0" smtClean="0">
                <a:solidFill>
                  <a:srgbClr val="C00000"/>
                </a:solidFill>
              </a:rPr>
              <a:t>Hromadnost </a:t>
            </a:r>
            <a:r>
              <a:rPr lang="cs-CZ" sz="1600" dirty="0"/>
              <a:t>– algoritmus musí řešit danou úlohu pro různé vstupní hodnoty (rozsah vstupních hodnot můžeme specifikovat)</a:t>
            </a:r>
          </a:p>
        </p:txBody>
      </p:sp>
      <p:sp>
        <p:nvSpPr>
          <p:cNvPr id="7" name="Ovál 6"/>
          <p:cNvSpPr/>
          <p:nvPr/>
        </p:nvSpPr>
        <p:spPr>
          <a:xfrm>
            <a:off x="529092" y="1925949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Volný tvar 9"/>
          <p:cNvSpPr/>
          <p:nvPr/>
        </p:nvSpPr>
        <p:spPr>
          <a:xfrm>
            <a:off x="1269147" y="2985250"/>
            <a:ext cx="7376103" cy="653923"/>
          </a:xfrm>
          <a:custGeom>
            <a:avLst/>
            <a:gdLst>
              <a:gd name="connsiteX0" fmla="*/ 0 w 7235652"/>
              <a:gd name="connsiteY0" fmla="*/ 0 h 653923"/>
              <a:gd name="connsiteX1" fmla="*/ 7235652 w 7235652"/>
              <a:gd name="connsiteY1" fmla="*/ 0 h 653923"/>
              <a:gd name="connsiteX2" fmla="*/ 7235652 w 7235652"/>
              <a:gd name="connsiteY2" fmla="*/ 653923 h 653923"/>
              <a:gd name="connsiteX3" fmla="*/ 0 w 7235652"/>
              <a:gd name="connsiteY3" fmla="*/ 653923 h 653923"/>
              <a:gd name="connsiteX4" fmla="*/ 0 w 7235652"/>
              <a:gd name="connsiteY4" fmla="*/ 0 h 653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35652" h="653923">
                <a:moveTo>
                  <a:pt x="0" y="0"/>
                </a:moveTo>
                <a:lnTo>
                  <a:pt x="7235652" y="0"/>
                </a:lnTo>
                <a:lnTo>
                  <a:pt x="7235652" y="653923"/>
                </a:lnTo>
                <a:lnTo>
                  <a:pt x="0" y="65392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defTabSz="755650">
              <a:lnSpc>
                <a:spcPct val="90000"/>
              </a:lnSpc>
              <a:spcAft>
                <a:spcPct val="35000"/>
              </a:spcAft>
            </a:pPr>
            <a:r>
              <a:rPr lang="cs-CZ" sz="1600" dirty="0" smtClean="0">
                <a:solidFill>
                  <a:srgbClr val="C00000"/>
                </a:solidFill>
              </a:rPr>
              <a:t>Podmíněnost </a:t>
            </a:r>
            <a:r>
              <a:rPr lang="cs-CZ" sz="1600" dirty="0"/>
              <a:t>–</a:t>
            </a:r>
            <a:r>
              <a:rPr lang="cs-CZ" sz="1600" dirty="0" smtClean="0">
                <a:solidFill>
                  <a:srgbClr val="C00000"/>
                </a:solidFill>
              </a:rPr>
              <a:t>  </a:t>
            </a:r>
            <a:r>
              <a:rPr lang="cs-CZ" sz="1600" dirty="0" smtClean="0"/>
              <a:t>všechny </a:t>
            </a:r>
            <a:r>
              <a:rPr lang="cs-CZ" sz="1600" dirty="0"/>
              <a:t>kroky algoritmu jsou jednoznačně určeny. </a:t>
            </a:r>
            <a:br>
              <a:rPr lang="cs-CZ" sz="1600" dirty="0"/>
            </a:br>
            <a:r>
              <a:rPr lang="cs-CZ" sz="1600" dirty="0"/>
              <a:t>Při stejných vstupních hodnotách musíme vždy dostat stejný výsledek.</a:t>
            </a:r>
          </a:p>
        </p:txBody>
      </p:sp>
      <p:sp>
        <p:nvSpPr>
          <p:cNvPr id="11" name="Ovál 10"/>
          <p:cNvSpPr/>
          <p:nvPr/>
        </p:nvSpPr>
        <p:spPr>
          <a:xfrm>
            <a:off x="887764" y="2926399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6" name="Volný tvar 15"/>
          <p:cNvSpPr/>
          <p:nvPr/>
        </p:nvSpPr>
        <p:spPr>
          <a:xfrm>
            <a:off x="1409599" y="3977241"/>
            <a:ext cx="7235652" cy="653923"/>
          </a:xfrm>
          <a:custGeom>
            <a:avLst/>
            <a:gdLst>
              <a:gd name="connsiteX0" fmla="*/ 0 w 7235652"/>
              <a:gd name="connsiteY0" fmla="*/ 0 h 653923"/>
              <a:gd name="connsiteX1" fmla="*/ 7235652 w 7235652"/>
              <a:gd name="connsiteY1" fmla="*/ 0 h 653923"/>
              <a:gd name="connsiteX2" fmla="*/ 7235652 w 7235652"/>
              <a:gd name="connsiteY2" fmla="*/ 653923 h 653923"/>
              <a:gd name="connsiteX3" fmla="*/ 0 w 7235652"/>
              <a:gd name="connsiteY3" fmla="*/ 653923 h 653923"/>
              <a:gd name="connsiteX4" fmla="*/ 0 w 7235652"/>
              <a:gd name="connsiteY4" fmla="*/ 0 h 653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35652" h="653923">
                <a:moveTo>
                  <a:pt x="0" y="0"/>
                </a:moveTo>
                <a:lnTo>
                  <a:pt x="7235652" y="0"/>
                </a:lnTo>
                <a:lnTo>
                  <a:pt x="7235652" y="653923"/>
                </a:lnTo>
                <a:lnTo>
                  <a:pt x="0" y="65392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defTabSz="755650">
              <a:lnSpc>
                <a:spcPct val="90000"/>
              </a:lnSpc>
              <a:spcAft>
                <a:spcPct val="35000"/>
              </a:spcAft>
            </a:pPr>
            <a:r>
              <a:rPr lang="cs-CZ" sz="1600" dirty="0" smtClean="0">
                <a:solidFill>
                  <a:srgbClr val="C00000"/>
                </a:solidFill>
              </a:rPr>
              <a:t>Konečnost </a:t>
            </a:r>
            <a:r>
              <a:rPr lang="cs-CZ" sz="1600" dirty="0"/>
              <a:t>–</a:t>
            </a:r>
            <a:r>
              <a:rPr lang="cs-CZ" sz="1600" dirty="0" smtClean="0">
                <a:solidFill>
                  <a:srgbClr val="C00000"/>
                </a:solidFill>
              </a:rPr>
              <a:t>  </a:t>
            </a:r>
            <a:r>
              <a:rPr lang="cs-CZ" sz="1600" dirty="0" smtClean="0"/>
              <a:t>algoritmus </a:t>
            </a:r>
            <a:r>
              <a:rPr lang="cs-CZ" sz="1600" dirty="0"/>
              <a:t>musí celý proběhnout v konečném počtu </a:t>
            </a:r>
            <a:r>
              <a:rPr lang="cs-CZ" sz="1600" dirty="0" smtClean="0"/>
              <a:t>kroků</a:t>
            </a:r>
            <a:endParaRPr lang="cs-CZ" sz="1600" dirty="0"/>
          </a:p>
        </p:txBody>
      </p:sp>
      <p:sp>
        <p:nvSpPr>
          <p:cNvPr id="17" name="Ovál 16"/>
          <p:cNvSpPr/>
          <p:nvPr/>
        </p:nvSpPr>
        <p:spPr>
          <a:xfrm>
            <a:off x="1028215" y="3918390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3921677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499176" cy="1295400"/>
          </a:xfrm>
        </p:spPr>
        <p:txBody>
          <a:bodyPr/>
          <a:lstStyle/>
          <a:p>
            <a:r>
              <a:rPr lang="cs-CZ" sz="3600" dirty="0" smtClean="0"/>
              <a:t>Co je to program?</a:t>
            </a:r>
            <a:endParaRPr lang="cs-CZ" sz="3600" dirty="0"/>
          </a:p>
        </p:txBody>
      </p:sp>
      <p:sp>
        <p:nvSpPr>
          <p:cNvPr id="5" name="Ohnutý pruh 4"/>
          <p:cNvSpPr/>
          <p:nvPr/>
        </p:nvSpPr>
        <p:spPr>
          <a:xfrm>
            <a:off x="-4530474" y="955058"/>
            <a:ext cx="5940073" cy="5940073"/>
          </a:xfrm>
          <a:prstGeom prst="blockArc">
            <a:avLst>
              <a:gd name="adj1" fmla="val 18900000"/>
              <a:gd name="adj2" fmla="val 2700000"/>
              <a:gd name="adj3" fmla="val 364"/>
            </a:avLst>
          </a:prstGeom>
        </p:spPr>
        <p:style>
          <a:lnRef idx="2">
            <a:schemeClr val="accent6">
              <a:shade val="60000"/>
              <a:hueOff val="0"/>
              <a:satOff val="0"/>
              <a:lumOff val="0"/>
              <a:alphaOff val="0"/>
            </a:schemeClr>
          </a:lnRef>
          <a:fillRef idx="0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Volný tvar 5"/>
          <p:cNvSpPr/>
          <p:nvPr/>
        </p:nvSpPr>
        <p:spPr>
          <a:xfrm>
            <a:off x="887764" y="1939651"/>
            <a:ext cx="7752258" cy="620589"/>
          </a:xfrm>
          <a:custGeom>
            <a:avLst/>
            <a:gdLst>
              <a:gd name="connsiteX0" fmla="*/ 0 w 7752258"/>
              <a:gd name="connsiteY0" fmla="*/ 0 h 551634"/>
              <a:gd name="connsiteX1" fmla="*/ 7752258 w 7752258"/>
              <a:gd name="connsiteY1" fmla="*/ 0 h 551634"/>
              <a:gd name="connsiteX2" fmla="*/ 7752258 w 7752258"/>
              <a:gd name="connsiteY2" fmla="*/ 551634 h 551634"/>
              <a:gd name="connsiteX3" fmla="*/ 0 w 7752258"/>
              <a:gd name="connsiteY3" fmla="*/ 551634 h 551634"/>
              <a:gd name="connsiteX4" fmla="*/ 0 w 7752258"/>
              <a:gd name="connsiteY4" fmla="*/ 0 h 5516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2258" h="551634">
                <a:moveTo>
                  <a:pt x="0" y="0"/>
                </a:moveTo>
                <a:lnTo>
                  <a:pt x="7752258" y="0"/>
                </a:lnTo>
                <a:lnTo>
                  <a:pt x="7752258" y="551634"/>
                </a:lnTo>
                <a:lnTo>
                  <a:pt x="0" y="551634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defTabSz="755650">
              <a:lnSpc>
                <a:spcPct val="90000"/>
              </a:lnSpc>
              <a:spcAft>
                <a:spcPct val="35000"/>
              </a:spcAft>
            </a:pPr>
            <a:r>
              <a:rPr lang="cs-CZ" sz="1600" dirty="0"/>
              <a:t>Program je postup „počítačových“ operací, zapsaných speciálním způsobem.</a:t>
            </a:r>
          </a:p>
        </p:txBody>
      </p:sp>
      <p:sp>
        <p:nvSpPr>
          <p:cNvPr id="7" name="Ovál 6"/>
          <p:cNvSpPr/>
          <p:nvPr/>
        </p:nvSpPr>
        <p:spPr>
          <a:xfrm>
            <a:off x="529092" y="1925949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Volný tvar 9"/>
          <p:cNvSpPr/>
          <p:nvPr/>
        </p:nvSpPr>
        <p:spPr>
          <a:xfrm>
            <a:off x="1269148" y="2954216"/>
            <a:ext cx="7370874" cy="609600"/>
          </a:xfrm>
          <a:custGeom>
            <a:avLst/>
            <a:gdLst>
              <a:gd name="connsiteX0" fmla="*/ 0 w 7235652"/>
              <a:gd name="connsiteY0" fmla="*/ 0 h 653923"/>
              <a:gd name="connsiteX1" fmla="*/ 7235652 w 7235652"/>
              <a:gd name="connsiteY1" fmla="*/ 0 h 653923"/>
              <a:gd name="connsiteX2" fmla="*/ 7235652 w 7235652"/>
              <a:gd name="connsiteY2" fmla="*/ 653923 h 653923"/>
              <a:gd name="connsiteX3" fmla="*/ 0 w 7235652"/>
              <a:gd name="connsiteY3" fmla="*/ 653923 h 653923"/>
              <a:gd name="connsiteX4" fmla="*/ 0 w 7235652"/>
              <a:gd name="connsiteY4" fmla="*/ 0 h 653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35652" h="653923">
                <a:moveTo>
                  <a:pt x="0" y="0"/>
                </a:moveTo>
                <a:lnTo>
                  <a:pt x="7235652" y="0"/>
                </a:lnTo>
                <a:lnTo>
                  <a:pt x="7235652" y="653923"/>
                </a:lnTo>
                <a:lnTo>
                  <a:pt x="0" y="65392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defTabSz="755650">
              <a:lnSpc>
                <a:spcPct val="90000"/>
              </a:lnSpc>
              <a:spcAft>
                <a:spcPct val="35000"/>
              </a:spcAft>
            </a:pPr>
            <a:r>
              <a:rPr lang="cs-CZ" sz="1600" dirty="0"/>
              <a:t>Program je složen pouze z příkazů, kterým daný stroj „rozumí</a:t>
            </a:r>
            <a:r>
              <a:rPr lang="cs-CZ" sz="1600" dirty="0" smtClean="0"/>
              <a:t>“.</a:t>
            </a:r>
            <a:endParaRPr lang="cs-CZ" sz="1600" dirty="0"/>
          </a:p>
        </p:txBody>
      </p:sp>
      <p:sp>
        <p:nvSpPr>
          <p:cNvPr id="11" name="Ovál 10"/>
          <p:cNvSpPr/>
          <p:nvPr/>
        </p:nvSpPr>
        <p:spPr>
          <a:xfrm>
            <a:off x="887764" y="2926399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6" name="Volný tvar 15"/>
          <p:cNvSpPr/>
          <p:nvPr/>
        </p:nvSpPr>
        <p:spPr>
          <a:xfrm>
            <a:off x="1409599" y="3947815"/>
            <a:ext cx="7235652" cy="630691"/>
          </a:xfrm>
          <a:custGeom>
            <a:avLst/>
            <a:gdLst>
              <a:gd name="connsiteX0" fmla="*/ 0 w 7235652"/>
              <a:gd name="connsiteY0" fmla="*/ 0 h 653923"/>
              <a:gd name="connsiteX1" fmla="*/ 7235652 w 7235652"/>
              <a:gd name="connsiteY1" fmla="*/ 0 h 653923"/>
              <a:gd name="connsiteX2" fmla="*/ 7235652 w 7235652"/>
              <a:gd name="connsiteY2" fmla="*/ 653923 h 653923"/>
              <a:gd name="connsiteX3" fmla="*/ 0 w 7235652"/>
              <a:gd name="connsiteY3" fmla="*/ 653923 h 653923"/>
              <a:gd name="connsiteX4" fmla="*/ 0 w 7235652"/>
              <a:gd name="connsiteY4" fmla="*/ 0 h 653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35652" h="653923">
                <a:moveTo>
                  <a:pt x="0" y="0"/>
                </a:moveTo>
                <a:lnTo>
                  <a:pt x="7235652" y="0"/>
                </a:lnTo>
                <a:lnTo>
                  <a:pt x="7235652" y="653923"/>
                </a:lnTo>
                <a:lnTo>
                  <a:pt x="0" y="65392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defTabSz="755650">
              <a:lnSpc>
                <a:spcPct val="90000"/>
              </a:lnSpc>
              <a:spcAft>
                <a:spcPct val="35000"/>
              </a:spcAft>
            </a:pPr>
            <a:r>
              <a:rPr lang="cs-CZ" sz="1600" dirty="0" smtClean="0"/>
              <a:t>Program příkazy popisuje </a:t>
            </a:r>
            <a:r>
              <a:rPr lang="cs-CZ" sz="1600" dirty="0"/>
              <a:t>praktickou realizaci zadané úlohy (algoritmu).</a:t>
            </a:r>
          </a:p>
        </p:txBody>
      </p:sp>
      <p:sp>
        <p:nvSpPr>
          <p:cNvPr id="17" name="Ovál 16"/>
          <p:cNvSpPr/>
          <p:nvPr/>
        </p:nvSpPr>
        <p:spPr>
          <a:xfrm>
            <a:off x="1028215" y="3918390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3549683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499176" cy="1295400"/>
          </a:xfrm>
        </p:spPr>
        <p:txBody>
          <a:bodyPr/>
          <a:lstStyle/>
          <a:p>
            <a:r>
              <a:rPr lang="cs-CZ" sz="3600" dirty="0" smtClean="0"/>
              <a:t>Programovací jazyk</a:t>
            </a:r>
            <a:endParaRPr lang="cs-CZ" sz="3600" dirty="0"/>
          </a:p>
        </p:txBody>
      </p:sp>
      <p:sp>
        <p:nvSpPr>
          <p:cNvPr id="5" name="Ohnutý pruh 4"/>
          <p:cNvSpPr/>
          <p:nvPr/>
        </p:nvSpPr>
        <p:spPr>
          <a:xfrm>
            <a:off x="-4530474" y="955058"/>
            <a:ext cx="5940073" cy="5940073"/>
          </a:xfrm>
          <a:prstGeom prst="blockArc">
            <a:avLst>
              <a:gd name="adj1" fmla="val 18900000"/>
              <a:gd name="adj2" fmla="val 2700000"/>
              <a:gd name="adj3" fmla="val 364"/>
            </a:avLst>
          </a:prstGeom>
        </p:spPr>
        <p:style>
          <a:lnRef idx="2">
            <a:schemeClr val="accent6">
              <a:shade val="60000"/>
              <a:hueOff val="0"/>
              <a:satOff val="0"/>
              <a:lumOff val="0"/>
              <a:alphaOff val="0"/>
            </a:schemeClr>
          </a:lnRef>
          <a:fillRef idx="0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Volný tvar 5"/>
          <p:cNvSpPr/>
          <p:nvPr/>
        </p:nvSpPr>
        <p:spPr>
          <a:xfrm>
            <a:off x="887764" y="1939651"/>
            <a:ext cx="7752258" cy="620589"/>
          </a:xfrm>
          <a:custGeom>
            <a:avLst/>
            <a:gdLst>
              <a:gd name="connsiteX0" fmla="*/ 0 w 7752258"/>
              <a:gd name="connsiteY0" fmla="*/ 0 h 551634"/>
              <a:gd name="connsiteX1" fmla="*/ 7752258 w 7752258"/>
              <a:gd name="connsiteY1" fmla="*/ 0 h 551634"/>
              <a:gd name="connsiteX2" fmla="*/ 7752258 w 7752258"/>
              <a:gd name="connsiteY2" fmla="*/ 551634 h 551634"/>
              <a:gd name="connsiteX3" fmla="*/ 0 w 7752258"/>
              <a:gd name="connsiteY3" fmla="*/ 551634 h 551634"/>
              <a:gd name="connsiteX4" fmla="*/ 0 w 7752258"/>
              <a:gd name="connsiteY4" fmla="*/ 0 h 5516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2258" h="551634">
                <a:moveTo>
                  <a:pt x="0" y="0"/>
                </a:moveTo>
                <a:lnTo>
                  <a:pt x="7752258" y="0"/>
                </a:lnTo>
                <a:lnTo>
                  <a:pt x="7752258" y="551634"/>
                </a:lnTo>
                <a:lnTo>
                  <a:pt x="0" y="551634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defTabSz="755650">
              <a:lnSpc>
                <a:spcPct val="90000"/>
              </a:lnSpc>
              <a:spcAft>
                <a:spcPct val="35000"/>
              </a:spcAft>
            </a:pPr>
            <a:r>
              <a:rPr lang="cs-CZ" sz="1600" dirty="0"/>
              <a:t>Seznam příkazů, kterým rozumí nějaký stroj a pravidla pro jejich používání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7" name="Ovál 6"/>
          <p:cNvSpPr/>
          <p:nvPr/>
        </p:nvSpPr>
        <p:spPr>
          <a:xfrm>
            <a:off x="529092" y="1925949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Volný tvar 9"/>
          <p:cNvSpPr/>
          <p:nvPr/>
        </p:nvSpPr>
        <p:spPr>
          <a:xfrm>
            <a:off x="1269148" y="2954216"/>
            <a:ext cx="7370874" cy="609600"/>
          </a:xfrm>
          <a:custGeom>
            <a:avLst/>
            <a:gdLst>
              <a:gd name="connsiteX0" fmla="*/ 0 w 7235652"/>
              <a:gd name="connsiteY0" fmla="*/ 0 h 653923"/>
              <a:gd name="connsiteX1" fmla="*/ 7235652 w 7235652"/>
              <a:gd name="connsiteY1" fmla="*/ 0 h 653923"/>
              <a:gd name="connsiteX2" fmla="*/ 7235652 w 7235652"/>
              <a:gd name="connsiteY2" fmla="*/ 653923 h 653923"/>
              <a:gd name="connsiteX3" fmla="*/ 0 w 7235652"/>
              <a:gd name="connsiteY3" fmla="*/ 653923 h 653923"/>
              <a:gd name="connsiteX4" fmla="*/ 0 w 7235652"/>
              <a:gd name="connsiteY4" fmla="*/ 0 h 653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35652" h="653923">
                <a:moveTo>
                  <a:pt x="0" y="0"/>
                </a:moveTo>
                <a:lnTo>
                  <a:pt x="7235652" y="0"/>
                </a:lnTo>
                <a:lnTo>
                  <a:pt x="7235652" y="653923"/>
                </a:lnTo>
                <a:lnTo>
                  <a:pt x="0" y="65392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defTabSz="755650">
              <a:lnSpc>
                <a:spcPct val="90000"/>
              </a:lnSpc>
              <a:spcAft>
                <a:spcPct val="35000"/>
              </a:spcAft>
            </a:pPr>
            <a:r>
              <a:rPr lang="cs-CZ" sz="1600" dirty="0"/>
              <a:t>Na „chytrosti“ stroje závisí míra abstrakce programovacího jazyka, jehož příkazy je stroj schopen </a:t>
            </a:r>
            <a:r>
              <a:rPr lang="cs-CZ" sz="1600" dirty="0" smtClean="0"/>
              <a:t>vykonávat.</a:t>
            </a:r>
            <a:endParaRPr lang="cs-CZ" sz="1600" dirty="0"/>
          </a:p>
        </p:txBody>
      </p:sp>
      <p:sp>
        <p:nvSpPr>
          <p:cNvPr id="11" name="Ovál 10"/>
          <p:cNvSpPr/>
          <p:nvPr/>
        </p:nvSpPr>
        <p:spPr>
          <a:xfrm>
            <a:off x="887764" y="2926399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6" name="Volný tvar 15"/>
          <p:cNvSpPr/>
          <p:nvPr/>
        </p:nvSpPr>
        <p:spPr>
          <a:xfrm>
            <a:off x="1409599" y="3947815"/>
            <a:ext cx="7235652" cy="630691"/>
          </a:xfrm>
          <a:custGeom>
            <a:avLst/>
            <a:gdLst>
              <a:gd name="connsiteX0" fmla="*/ 0 w 7235652"/>
              <a:gd name="connsiteY0" fmla="*/ 0 h 653923"/>
              <a:gd name="connsiteX1" fmla="*/ 7235652 w 7235652"/>
              <a:gd name="connsiteY1" fmla="*/ 0 h 653923"/>
              <a:gd name="connsiteX2" fmla="*/ 7235652 w 7235652"/>
              <a:gd name="connsiteY2" fmla="*/ 653923 h 653923"/>
              <a:gd name="connsiteX3" fmla="*/ 0 w 7235652"/>
              <a:gd name="connsiteY3" fmla="*/ 653923 h 653923"/>
              <a:gd name="connsiteX4" fmla="*/ 0 w 7235652"/>
              <a:gd name="connsiteY4" fmla="*/ 0 h 653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35652" h="653923">
                <a:moveTo>
                  <a:pt x="0" y="0"/>
                </a:moveTo>
                <a:lnTo>
                  <a:pt x="7235652" y="0"/>
                </a:lnTo>
                <a:lnTo>
                  <a:pt x="7235652" y="653923"/>
                </a:lnTo>
                <a:lnTo>
                  <a:pt x="0" y="65392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lvl="0"/>
            <a:r>
              <a:rPr lang="cs-CZ" sz="1600" dirty="0"/>
              <a:t>Psát program ve strojovém kódu je těžké pro člověka – programuje se ve vyšším jazyce (Pascal, </a:t>
            </a:r>
            <a:r>
              <a:rPr lang="cs-CZ" sz="1600" dirty="0" err="1"/>
              <a:t>Visual</a:t>
            </a:r>
            <a:r>
              <a:rPr lang="cs-CZ" sz="1600" dirty="0"/>
              <a:t> </a:t>
            </a:r>
            <a:r>
              <a:rPr lang="cs-CZ" sz="1600" dirty="0" smtClean="0"/>
              <a:t>Basic).</a:t>
            </a:r>
            <a:endParaRPr lang="cs-CZ" sz="1600" dirty="0"/>
          </a:p>
        </p:txBody>
      </p:sp>
      <p:sp>
        <p:nvSpPr>
          <p:cNvPr id="17" name="Ovál 16"/>
          <p:cNvSpPr/>
          <p:nvPr/>
        </p:nvSpPr>
        <p:spPr>
          <a:xfrm>
            <a:off x="1028215" y="3918390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2" name="Volný tvar 11"/>
          <p:cNvSpPr/>
          <p:nvPr/>
        </p:nvSpPr>
        <p:spPr>
          <a:xfrm>
            <a:off x="1146067" y="4941168"/>
            <a:ext cx="7235652" cy="630691"/>
          </a:xfrm>
          <a:custGeom>
            <a:avLst/>
            <a:gdLst>
              <a:gd name="connsiteX0" fmla="*/ 0 w 7235652"/>
              <a:gd name="connsiteY0" fmla="*/ 0 h 653923"/>
              <a:gd name="connsiteX1" fmla="*/ 7235652 w 7235652"/>
              <a:gd name="connsiteY1" fmla="*/ 0 h 653923"/>
              <a:gd name="connsiteX2" fmla="*/ 7235652 w 7235652"/>
              <a:gd name="connsiteY2" fmla="*/ 653923 h 653923"/>
              <a:gd name="connsiteX3" fmla="*/ 0 w 7235652"/>
              <a:gd name="connsiteY3" fmla="*/ 653923 h 653923"/>
              <a:gd name="connsiteX4" fmla="*/ 0 w 7235652"/>
              <a:gd name="connsiteY4" fmla="*/ 0 h 653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35652" h="653923">
                <a:moveTo>
                  <a:pt x="0" y="0"/>
                </a:moveTo>
                <a:lnTo>
                  <a:pt x="7235652" y="0"/>
                </a:lnTo>
                <a:lnTo>
                  <a:pt x="7235652" y="653923"/>
                </a:lnTo>
                <a:lnTo>
                  <a:pt x="0" y="65392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lvl="0"/>
            <a:r>
              <a:rPr lang="cs-CZ" sz="1600" dirty="0" smtClean="0"/>
              <a:t>Program se pak </a:t>
            </a:r>
            <a:r>
              <a:rPr lang="cs-CZ" sz="1600" dirty="0"/>
              <a:t>překládá (transformuje, rozepisuje) do strojového kódu</a:t>
            </a:r>
          </a:p>
        </p:txBody>
      </p:sp>
      <p:sp>
        <p:nvSpPr>
          <p:cNvPr id="13" name="Ovál 12"/>
          <p:cNvSpPr/>
          <p:nvPr/>
        </p:nvSpPr>
        <p:spPr>
          <a:xfrm>
            <a:off x="764683" y="4911743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2847839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6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499176" cy="1295400"/>
          </a:xfrm>
        </p:spPr>
        <p:txBody>
          <a:bodyPr/>
          <a:lstStyle/>
          <a:p>
            <a:r>
              <a:rPr lang="cs-CZ" sz="3600" dirty="0" smtClean="0"/>
              <a:t>Strukturované programování</a:t>
            </a:r>
            <a:endParaRPr lang="cs-CZ" sz="3600" dirty="0"/>
          </a:p>
        </p:txBody>
      </p:sp>
      <p:sp>
        <p:nvSpPr>
          <p:cNvPr id="5" name="Ohnutý pruh 4"/>
          <p:cNvSpPr/>
          <p:nvPr/>
        </p:nvSpPr>
        <p:spPr>
          <a:xfrm>
            <a:off x="-4530474" y="955058"/>
            <a:ext cx="5940073" cy="5940073"/>
          </a:xfrm>
          <a:prstGeom prst="blockArc">
            <a:avLst>
              <a:gd name="adj1" fmla="val 18900000"/>
              <a:gd name="adj2" fmla="val 2700000"/>
              <a:gd name="adj3" fmla="val 364"/>
            </a:avLst>
          </a:prstGeom>
        </p:spPr>
        <p:style>
          <a:lnRef idx="2">
            <a:schemeClr val="accent6">
              <a:shade val="60000"/>
              <a:hueOff val="0"/>
              <a:satOff val="0"/>
              <a:lumOff val="0"/>
              <a:alphaOff val="0"/>
            </a:schemeClr>
          </a:lnRef>
          <a:fillRef idx="0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Volný tvar 5"/>
          <p:cNvSpPr/>
          <p:nvPr/>
        </p:nvSpPr>
        <p:spPr>
          <a:xfrm>
            <a:off x="887764" y="1939651"/>
            <a:ext cx="7752258" cy="620589"/>
          </a:xfrm>
          <a:custGeom>
            <a:avLst/>
            <a:gdLst>
              <a:gd name="connsiteX0" fmla="*/ 0 w 7752258"/>
              <a:gd name="connsiteY0" fmla="*/ 0 h 551634"/>
              <a:gd name="connsiteX1" fmla="*/ 7752258 w 7752258"/>
              <a:gd name="connsiteY1" fmla="*/ 0 h 551634"/>
              <a:gd name="connsiteX2" fmla="*/ 7752258 w 7752258"/>
              <a:gd name="connsiteY2" fmla="*/ 551634 h 551634"/>
              <a:gd name="connsiteX3" fmla="*/ 0 w 7752258"/>
              <a:gd name="connsiteY3" fmla="*/ 551634 h 551634"/>
              <a:gd name="connsiteX4" fmla="*/ 0 w 7752258"/>
              <a:gd name="connsiteY4" fmla="*/ 0 h 5516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2258" h="551634">
                <a:moveTo>
                  <a:pt x="0" y="0"/>
                </a:moveTo>
                <a:lnTo>
                  <a:pt x="7752258" y="0"/>
                </a:lnTo>
                <a:lnTo>
                  <a:pt x="7752258" y="551634"/>
                </a:lnTo>
                <a:lnTo>
                  <a:pt x="0" y="551634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defTabSz="755650">
              <a:lnSpc>
                <a:spcPct val="90000"/>
              </a:lnSpc>
              <a:spcAft>
                <a:spcPct val="35000"/>
              </a:spcAft>
            </a:pPr>
            <a:r>
              <a:rPr lang="cs-CZ" sz="1600" dirty="0"/>
              <a:t>Je soubor doporučení, jak by měl vypadat dobře napsaný program.</a:t>
            </a:r>
          </a:p>
        </p:txBody>
      </p:sp>
      <p:sp>
        <p:nvSpPr>
          <p:cNvPr id="7" name="Ovál 6"/>
          <p:cNvSpPr/>
          <p:nvPr/>
        </p:nvSpPr>
        <p:spPr>
          <a:xfrm>
            <a:off x="529092" y="1925949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Volný tvar 9"/>
          <p:cNvSpPr/>
          <p:nvPr/>
        </p:nvSpPr>
        <p:spPr>
          <a:xfrm>
            <a:off x="1269148" y="2954216"/>
            <a:ext cx="7370874" cy="609600"/>
          </a:xfrm>
          <a:custGeom>
            <a:avLst/>
            <a:gdLst>
              <a:gd name="connsiteX0" fmla="*/ 0 w 7235652"/>
              <a:gd name="connsiteY0" fmla="*/ 0 h 653923"/>
              <a:gd name="connsiteX1" fmla="*/ 7235652 w 7235652"/>
              <a:gd name="connsiteY1" fmla="*/ 0 h 653923"/>
              <a:gd name="connsiteX2" fmla="*/ 7235652 w 7235652"/>
              <a:gd name="connsiteY2" fmla="*/ 653923 h 653923"/>
              <a:gd name="connsiteX3" fmla="*/ 0 w 7235652"/>
              <a:gd name="connsiteY3" fmla="*/ 653923 h 653923"/>
              <a:gd name="connsiteX4" fmla="*/ 0 w 7235652"/>
              <a:gd name="connsiteY4" fmla="*/ 0 h 653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35652" h="653923">
                <a:moveTo>
                  <a:pt x="0" y="0"/>
                </a:moveTo>
                <a:lnTo>
                  <a:pt x="7235652" y="0"/>
                </a:lnTo>
                <a:lnTo>
                  <a:pt x="7235652" y="653923"/>
                </a:lnTo>
                <a:lnTo>
                  <a:pt x="0" y="65392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defTabSz="755650">
              <a:lnSpc>
                <a:spcPct val="90000"/>
              </a:lnSpc>
              <a:spcAft>
                <a:spcPct val="35000"/>
              </a:spcAft>
            </a:pPr>
            <a:r>
              <a:rPr lang="cs-CZ" sz="1600" dirty="0" smtClean="0"/>
              <a:t>Program by měl </a:t>
            </a:r>
            <a:r>
              <a:rPr lang="cs-CZ" sz="1600" dirty="0"/>
              <a:t>být </a:t>
            </a:r>
            <a:r>
              <a:rPr lang="cs-CZ" sz="1600" dirty="0" smtClean="0"/>
              <a:t>modulární – složený </a:t>
            </a:r>
            <a:r>
              <a:rPr lang="cs-CZ" sz="1600" dirty="0"/>
              <a:t>z menších částí a ty zase z menších částí, dokud se nedostaneme k příkazům jazyka. </a:t>
            </a:r>
          </a:p>
        </p:txBody>
      </p:sp>
      <p:sp>
        <p:nvSpPr>
          <p:cNvPr id="11" name="Ovál 10"/>
          <p:cNvSpPr/>
          <p:nvPr/>
        </p:nvSpPr>
        <p:spPr>
          <a:xfrm>
            <a:off x="887764" y="2926399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6" name="Volný tvar 15"/>
          <p:cNvSpPr/>
          <p:nvPr/>
        </p:nvSpPr>
        <p:spPr>
          <a:xfrm>
            <a:off x="1409599" y="3947815"/>
            <a:ext cx="7235652" cy="630691"/>
          </a:xfrm>
          <a:custGeom>
            <a:avLst/>
            <a:gdLst>
              <a:gd name="connsiteX0" fmla="*/ 0 w 7235652"/>
              <a:gd name="connsiteY0" fmla="*/ 0 h 653923"/>
              <a:gd name="connsiteX1" fmla="*/ 7235652 w 7235652"/>
              <a:gd name="connsiteY1" fmla="*/ 0 h 653923"/>
              <a:gd name="connsiteX2" fmla="*/ 7235652 w 7235652"/>
              <a:gd name="connsiteY2" fmla="*/ 653923 h 653923"/>
              <a:gd name="connsiteX3" fmla="*/ 0 w 7235652"/>
              <a:gd name="connsiteY3" fmla="*/ 653923 h 653923"/>
              <a:gd name="connsiteX4" fmla="*/ 0 w 7235652"/>
              <a:gd name="connsiteY4" fmla="*/ 0 h 653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35652" h="653923">
                <a:moveTo>
                  <a:pt x="0" y="0"/>
                </a:moveTo>
                <a:lnTo>
                  <a:pt x="7235652" y="0"/>
                </a:lnTo>
                <a:lnTo>
                  <a:pt x="7235652" y="653923"/>
                </a:lnTo>
                <a:lnTo>
                  <a:pt x="0" y="65392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lvl="0"/>
            <a:r>
              <a:rPr lang="cs-CZ" sz="1600" dirty="0" smtClean="0"/>
              <a:t>Vlastní </a:t>
            </a:r>
            <a:r>
              <a:rPr lang="cs-CZ" sz="1600" dirty="0"/>
              <a:t>program se pak skládá z několika modulů, které volají další moduly.</a:t>
            </a:r>
          </a:p>
        </p:txBody>
      </p:sp>
      <p:sp>
        <p:nvSpPr>
          <p:cNvPr id="17" name="Ovál 16"/>
          <p:cNvSpPr/>
          <p:nvPr/>
        </p:nvSpPr>
        <p:spPr>
          <a:xfrm>
            <a:off x="1028215" y="3918390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2" name="Volný tvar 11"/>
          <p:cNvSpPr/>
          <p:nvPr/>
        </p:nvSpPr>
        <p:spPr>
          <a:xfrm>
            <a:off x="1146067" y="4941168"/>
            <a:ext cx="7235652" cy="630691"/>
          </a:xfrm>
          <a:custGeom>
            <a:avLst/>
            <a:gdLst>
              <a:gd name="connsiteX0" fmla="*/ 0 w 7235652"/>
              <a:gd name="connsiteY0" fmla="*/ 0 h 653923"/>
              <a:gd name="connsiteX1" fmla="*/ 7235652 w 7235652"/>
              <a:gd name="connsiteY1" fmla="*/ 0 h 653923"/>
              <a:gd name="connsiteX2" fmla="*/ 7235652 w 7235652"/>
              <a:gd name="connsiteY2" fmla="*/ 653923 h 653923"/>
              <a:gd name="connsiteX3" fmla="*/ 0 w 7235652"/>
              <a:gd name="connsiteY3" fmla="*/ 653923 h 653923"/>
              <a:gd name="connsiteX4" fmla="*/ 0 w 7235652"/>
              <a:gd name="connsiteY4" fmla="*/ 0 h 653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35652" h="653923">
                <a:moveTo>
                  <a:pt x="0" y="0"/>
                </a:moveTo>
                <a:lnTo>
                  <a:pt x="7235652" y="0"/>
                </a:lnTo>
                <a:lnTo>
                  <a:pt x="7235652" y="653923"/>
                </a:lnTo>
                <a:lnTo>
                  <a:pt x="0" y="65392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lvl="0"/>
            <a:r>
              <a:rPr lang="cs-CZ" sz="1600" dirty="0" smtClean="0"/>
              <a:t>Program se pak </a:t>
            </a:r>
            <a:r>
              <a:rPr lang="cs-CZ" sz="1600" dirty="0"/>
              <a:t>překládá (transformuje, rozepisuje) do strojového </a:t>
            </a:r>
            <a:r>
              <a:rPr lang="cs-CZ" sz="1600" dirty="0" smtClean="0"/>
              <a:t>kódu.</a:t>
            </a:r>
            <a:endParaRPr lang="cs-CZ" sz="1600" dirty="0"/>
          </a:p>
        </p:txBody>
      </p:sp>
      <p:sp>
        <p:nvSpPr>
          <p:cNvPr id="13" name="Ovál 12"/>
          <p:cNvSpPr/>
          <p:nvPr/>
        </p:nvSpPr>
        <p:spPr>
          <a:xfrm>
            <a:off x="764683" y="4911743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1106201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6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KLIMEŠ, Cyril. </a:t>
            </a:r>
            <a:r>
              <a:rPr lang="cs-CZ" sz="2800" i="1" dirty="0"/>
              <a:t>Informatika pro maturanty a zájemce o studium na vysokých školách</a:t>
            </a:r>
            <a:r>
              <a:rPr lang="cs-CZ" sz="2800" dirty="0"/>
              <a:t>. České vyd., </a:t>
            </a:r>
            <a:r>
              <a:rPr lang="cs-CZ" sz="2800" dirty="0" err="1"/>
              <a:t>aktualiz</a:t>
            </a:r>
            <a:r>
              <a:rPr lang="cs-CZ" sz="2800" dirty="0"/>
              <a:t>. a </a:t>
            </a:r>
            <a:r>
              <a:rPr lang="cs-CZ" sz="2800" dirty="0" err="1"/>
              <a:t>upr</a:t>
            </a:r>
            <a:r>
              <a:rPr lang="cs-CZ" sz="2800" dirty="0"/>
              <a:t>. Nitra: Enigma, 2008, 460 s. Maturita v kapse. ISBN 978-80-89132-71-3.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1969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1918</TotalTime>
  <Words>394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Síť</vt:lpstr>
      <vt:lpstr>Prezentace aplikace PowerPoint</vt:lpstr>
      <vt:lpstr>Algoritmizace základní pojmy</vt:lpstr>
      <vt:lpstr>Algoritmus</vt:lpstr>
      <vt:lpstr>Vlastnosti algoritmu</vt:lpstr>
      <vt:lpstr>Co je to program?</vt:lpstr>
      <vt:lpstr>Programovací jazyk</vt:lpstr>
      <vt:lpstr>Strukturované programování</vt:lpstr>
      <vt:lpstr>Zdroje</vt:lpstr>
    </vt:vector>
  </TitlesOfParts>
  <Company>KSVI MFF UK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Počítačové sítě</dc:title>
  <dc:creator>Pelikanova</dc:creator>
  <cp:lastModifiedBy>Účet pro hosty</cp:lastModifiedBy>
  <cp:revision>66</cp:revision>
  <cp:lastPrinted>2001-10-13T19:40:46Z</cp:lastPrinted>
  <dcterms:created xsi:type="dcterms:W3CDTF">2001-09-22T14:04:06Z</dcterms:created>
  <dcterms:modified xsi:type="dcterms:W3CDTF">2013-08-25T21:13:32Z</dcterms:modified>
</cp:coreProperties>
</file>