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3"/>
  </p:handoutMasterIdLst>
  <p:sldIdLst>
    <p:sldId id="309" r:id="rId2"/>
    <p:sldId id="294" r:id="rId3"/>
    <p:sldId id="315" r:id="rId4"/>
    <p:sldId id="314" r:id="rId5"/>
    <p:sldId id="316" r:id="rId6"/>
    <p:sldId id="317" r:id="rId7"/>
    <p:sldId id="319" r:id="rId8"/>
    <p:sldId id="318" r:id="rId9"/>
    <p:sldId id="320" r:id="rId10"/>
    <p:sldId id="321" r:id="rId11"/>
    <p:sldId id="310" r:id="rId12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2484" y="-732"/>
      </p:cViewPr>
      <p:guideLst>
        <p:guide orient="horz" pos="2387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6A520BA3-FFA2-4DA3-A299-92045668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4990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2A8E974-70E8-42AB-BEB8-4334C345F6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00864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6FBF0-34D4-43A8-B183-BD7EBA473D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3502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7AC34-0AED-4717-96E2-61B16718206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315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B43A7-0FB3-4151-9350-FC3947A3AB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51007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F56B5-4CA8-4B93-AFBF-93DD305902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50868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4CFEB-991C-447D-8EFF-316BE6A86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128297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81779-B215-46BB-8586-99BBEE0BB62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16196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2E09D-A7B1-43B0-BDF8-E6AFB75670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62119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F9C9A-DB6B-4EA8-A073-E3F75C777D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87850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0B852-94B9-4CD8-A298-32069AF854A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05704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1E7BD-01FE-47A0-9088-9BD1F69FD0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81403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D84B7DE-F48E-4975-AFF0-97076D7A08E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2636233"/>
              </p:ext>
            </p:extLst>
          </p:nvPr>
        </p:nvGraphicFramePr>
        <p:xfrm>
          <a:off x="611560" y="2132856"/>
          <a:ext cx="7115047" cy="412537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vy_32_INOVACE_inf3_prg10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prg10_vyvoj_diagram.pptx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Mgr. Pelikánová Lucie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06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Calibri" pitchFamily="34" charset="0"/>
                        </a:rPr>
                        <a:t>Anotace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</a:rPr>
                        <a:t> seznamuje s použitím základních značek vývojových diagramů. Žáci 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</a:rPr>
                        <a:t>prezentaci využívají opakovaně 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</a:rPr>
                        <a:t>při tvorbě 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</a:rPr>
                        <a:t>vlastních algoritmů.</a:t>
                      </a:r>
                      <a:endParaRPr lang="cs-CZ" sz="1200" baseline="0" dirty="0" smtClean="0">
                        <a:effectLst/>
                        <a:latin typeface="Calibri" pitchFamily="34" charset="0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Calibri" pitchFamily="34" charset="0"/>
                        </a:rPr>
                        <a:t>Předmět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 pitchFamily="34" charset="0"/>
                        </a:rPr>
                        <a:t>Informatika a výpočetní technika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  <a:latin typeface="Calibri" pitchFamily="34" charset="0"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  <a:latin typeface="Calibri" pitchFamily="34" charset="0"/>
                        </a:rPr>
                        <a:t> oblast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Algoritmizace a programování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Calibri" pitchFamily="34" charset="0"/>
                        </a:rPr>
                        <a:t>Téma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Vývojové diagramy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Calibri" pitchFamily="34" charset="0"/>
                        </a:rPr>
                        <a:t>Očekávané výstupy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se seznámí se základními značkami vývojových diagramů, pochopí jejich rozdělení a účel, naučí se základní značky graficky znázorňovat.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  <a:latin typeface="Calibri" pitchFamily="34" charset="0"/>
                        </a:rPr>
                        <a:t>Klíčová slova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Vývojový diagram,</a:t>
                      </a:r>
                      <a:r>
                        <a:rPr lang="cs-CZ" sz="1200" baseline="0" dirty="0" smtClean="0">
                          <a:effectLst/>
                          <a:latin typeface="Calibri" pitchFamily="34" charset="0"/>
                        </a:rPr>
                        <a:t> grafická značka,  mezní značka, větvení, příkaz vstupu, výstupu, příprava pro cyklus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  <a:latin typeface="Calibri" pitchFamily="34" charset="0"/>
                        </a:rPr>
                        <a:t>Druh učebního materiálu</a:t>
                      </a:r>
                      <a:endParaRPr lang="cs-CZ" sz="12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 New Roman,Bold"/>
                        </a:rPr>
                        <a:t>4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200" dirty="0"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nižší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stupeň osmiletého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gymnázia (možno i vyšší gymnázium)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Ověřeno</a:t>
                      </a:r>
                      <a:endParaRPr lang="cs-CZ" sz="1200"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11. 4. 2013,  O4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Vývojové diagramy</a:t>
            </a:r>
            <a:endParaRPr lang="cs-CZ" sz="24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27334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Vývojové diagramy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Lucie Pelikánová</a:t>
            </a:r>
            <a:br>
              <a:rPr lang="cs-CZ" dirty="0" smtClean="0"/>
            </a:br>
            <a:r>
              <a:rPr lang="cs-CZ" dirty="0" smtClean="0"/>
              <a:t>Gymnázium Kladno</a:t>
            </a:r>
            <a:br>
              <a:rPr lang="cs-CZ" dirty="0" smtClean="0"/>
            </a:br>
            <a:r>
              <a:rPr lang="cs-CZ" dirty="0" smtClean="0"/>
              <a:t>2012/2013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Používané příkazy v algoritmech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764683" y="1772816"/>
            <a:ext cx="7752258" cy="620589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/>
              <a:t>Příkazy k činnosti (operaci, výpočtu, akci) a jejich posloupnost</a:t>
            </a:r>
            <a:endParaRPr lang="cs-CZ" sz="1600" dirty="0"/>
          </a:p>
        </p:txBody>
      </p:sp>
      <p:sp>
        <p:nvSpPr>
          <p:cNvPr id="7" name="Ovál 6"/>
          <p:cNvSpPr/>
          <p:nvPr/>
        </p:nvSpPr>
        <p:spPr>
          <a:xfrm>
            <a:off x="406011" y="1759114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190324" y="2649416"/>
            <a:ext cx="7370874" cy="609600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/>
              <a:t>Podmíněný příkaz (rozhodování) ze dvou možností</a:t>
            </a:r>
            <a:endParaRPr lang="cs-CZ" sz="1600" dirty="0"/>
          </a:p>
        </p:txBody>
      </p:sp>
      <p:sp>
        <p:nvSpPr>
          <p:cNvPr id="11" name="Ovál 10"/>
          <p:cNvSpPr/>
          <p:nvPr/>
        </p:nvSpPr>
        <p:spPr>
          <a:xfrm>
            <a:off x="808940" y="26215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54225" y="3576735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Podmíněný příkaz z výběru z více možností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1072841" y="354731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Volný tvar 11"/>
          <p:cNvSpPr/>
          <p:nvPr/>
        </p:nvSpPr>
        <p:spPr>
          <a:xfrm>
            <a:off x="1298202" y="4440260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Příkaz cyklu s podmínkou (na začátku nebo na konci)</a:t>
            </a:r>
            <a:endParaRPr lang="cs-CZ" sz="1600" dirty="0"/>
          </a:p>
        </p:txBody>
      </p:sp>
      <p:sp>
        <p:nvSpPr>
          <p:cNvPr id="13" name="Ovál 12"/>
          <p:cNvSpPr/>
          <p:nvPr/>
        </p:nvSpPr>
        <p:spPr>
          <a:xfrm>
            <a:off x="916818" y="4410835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Volný tvar 13"/>
          <p:cNvSpPr/>
          <p:nvPr/>
        </p:nvSpPr>
        <p:spPr>
          <a:xfrm>
            <a:off x="961340" y="5281101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Příkaz cyklu s pevným počtem opakování</a:t>
            </a:r>
            <a:endParaRPr lang="cs-CZ" sz="1600" dirty="0"/>
          </a:p>
        </p:txBody>
      </p:sp>
      <p:sp>
        <p:nvSpPr>
          <p:cNvPr id="15" name="Ovál 14"/>
          <p:cNvSpPr/>
          <p:nvPr/>
        </p:nvSpPr>
        <p:spPr>
          <a:xfrm>
            <a:off x="579956" y="5251676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60862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499176" cy="1295400"/>
          </a:xfrm>
        </p:spPr>
        <p:txBody>
          <a:bodyPr/>
          <a:lstStyle/>
          <a:p>
            <a:r>
              <a:rPr lang="cs-CZ" sz="3600" dirty="0" smtClean="0"/>
              <a:t>Vývojové diagramy</a:t>
            </a:r>
            <a:endParaRPr lang="cs-CZ" sz="3600" dirty="0"/>
          </a:p>
        </p:txBody>
      </p:sp>
      <p:sp>
        <p:nvSpPr>
          <p:cNvPr id="5" name="Ohnutý pruh 4"/>
          <p:cNvSpPr/>
          <p:nvPr/>
        </p:nvSpPr>
        <p:spPr>
          <a:xfrm>
            <a:off x="-4530474" y="955058"/>
            <a:ext cx="5940073" cy="5940073"/>
          </a:xfrm>
          <a:prstGeom prst="blockArc">
            <a:avLst>
              <a:gd name="adj1" fmla="val 18900000"/>
              <a:gd name="adj2" fmla="val 2700000"/>
              <a:gd name="adj3" fmla="val 364"/>
            </a:avLst>
          </a:prstGeom>
        </p:spPr>
        <p:style>
          <a:lnRef idx="2">
            <a:schemeClr val="accent6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Volný tvar 5"/>
          <p:cNvSpPr/>
          <p:nvPr/>
        </p:nvSpPr>
        <p:spPr>
          <a:xfrm>
            <a:off x="887764" y="1939651"/>
            <a:ext cx="7752258" cy="620589"/>
          </a:xfrm>
          <a:custGeom>
            <a:avLst/>
            <a:gdLst>
              <a:gd name="connsiteX0" fmla="*/ 0 w 7752258"/>
              <a:gd name="connsiteY0" fmla="*/ 0 h 551634"/>
              <a:gd name="connsiteX1" fmla="*/ 7752258 w 7752258"/>
              <a:gd name="connsiteY1" fmla="*/ 0 h 551634"/>
              <a:gd name="connsiteX2" fmla="*/ 7752258 w 7752258"/>
              <a:gd name="connsiteY2" fmla="*/ 551634 h 551634"/>
              <a:gd name="connsiteX3" fmla="*/ 0 w 7752258"/>
              <a:gd name="connsiteY3" fmla="*/ 551634 h 551634"/>
              <a:gd name="connsiteX4" fmla="*/ 0 w 7752258"/>
              <a:gd name="connsiteY4" fmla="*/ 0 h 551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2258" h="551634">
                <a:moveTo>
                  <a:pt x="0" y="0"/>
                </a:moveTo>
                <a:lnTo>
                  <a:pt x="7752258" y="0"/>
                </a:lnTo>
                <a:lnTo>
                  <a:pt x="7752258" y="551634"/>
                </a:lnTo>
                <a:lnTo>
                  <a:pt x="0" y="55163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/>
              <a:t>Vývojové diagramy se skládají z grafických značek. </a:t>
            </a:r>
          </a:p>
        </p:txBody>
      </p:sp>
      <p:sp>
        <p:nvSpPr>
          <p:cNvPr id="7" name="Ovál 6"/>
          <p:cNvSpPr/>
          <p:nvPr/>
        </p:nvSpPr>
        <p:spPr>
          <a:xfrm>
            <a:off x="529092" y="192594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Volný tvar 9"/>
          <p:cNvSpPr/>
          <p:nvPr/>
        </p:nvSpPr>
        <p:spPr>
          <a:xfrm>
            <a:off x="1269148" y="2954216"/>
            <a:ext cx="7370874" cy="609600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defTabSz="755650">
              <a:lnSpc>
                <a:spcPct val="90000"/>
              </a:lnSpc>
              <a:spcAft>
                <a:spcPct val="35000"/>
              </a:spcAft>
            </a:pPr>
            <a:r>
              <a:rPr lang="cs-CZ" sz="1600" dirty="0" smtClean="0"/>
              <a:t>Pomocí těchto značek znázorňujeme příkazy, ze kterých se algoritmus skládá.</a:t>
            </a:r>
            <a:endParaRPr lang="cs-CZ" sz="1600" dirty="0"/>
          </a:p>
        </p:txBody>
      </p:sp>
      <p:sp>
        <p:nvSpPr>
          <p:cNvPr id="11" name="Ovál 10"/>
          <p:cNvSpPr/>
          <p:nvPr/>
        </p:nvSpPr>
        <p:spPr>
          <a:xfrm>
            <a:off x="887764" y="2926399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6" name="Volný tvar 15"/>
          <p:cNvSpPr/>
          <p:nvPr/>
        </p:nvSpPr>
        <p:spPr>
          <a:xfrm>
            <a:off x="1409599" y="3947815"/>
            <a:ext cx="7235652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Značky již jsou normalizovány, existují šablony podle kterých je můžete kreslit nebo připravené tvary v grafických programech.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1028215" y="3918390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Volný tvar 11"/>
          <p:cNvSpPr/>
          <p:nvPr/>
        </p:nvSpPr>
        <p:spPr>
          <a:xfrm>
            <a:off x="1146066" y="4941168"/>
            <a:ext cx="7493955" cy="630691"/>
          </a:xfrm>
          <a:custGeom>
            <a:avLst/>
            <a:gdLst>
              <a:gd name="connsiteX0" fmla="*/ 0 w 7235652"/>
              <a:gd name="connsiteY0" fmla="*/ 0 h 653923"/>
              <a:gd name="connsiteX1" fmla="*/ 7235652 w 7235652"/>
              <a:gd name="connsiteY1" fmla="*/ 0 h 653923"/>
              <a:gd name="connsiteX2" fmla="*/ 7235652 w 7235652"/>
              <a:gd name="connsiteY2" fmla="*/ 653923 h 653923"/>
              <a:gd name="connsiteX3" fmla="*/ 0 w 7235652"/>
              <a:gd name="connsiteY3" fmla="*/ 653923 h 653923"/>
              <a:gd name="connsiteX4" fmla="*/ 0 w 7235652"/>
              <a:gd name="connsiteY4" fmla="*/ 0 h 653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35652" h="653923">
                <a:moveTo>
                  <a:pt x="0" y="0"/>
                </a:moveTo>
                <a:lnTo>
                  <a:pt x="7235652" y="0"/>
                </a:lnTo>
                <a:lnTo>
                  <a:pt x="7235652" y="653923"/>
                </a:lnTo>
                <a:lnTo>
                  <a:pt x="0" y="65392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3">
            <a:schemeClr val="accent6">
              <a:shade val="80000"/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1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7860" tIns="43180" rIns="43180" bIns="43180" numCol="1" spcCol="1270" anchor="ctr" anchorCtr="0">
            <a:noAutofit/>
          </a:bodyPr>
          <a:lstStyle/>
          <a:p>
            <a:pPr lvl="0"/>
            <a:r>
              <a:rPr lang="cs-CZ" sz="1600" dirty="0" smtClean="0"/>
              <a:t>Zápisu algoritmu pomocí normalizovaných značek, bude rozumět každý, kdo tyto značky zná.</a:t>
            </a:r>
            <a:endParaRPr lang="cs-CZ" sz="1600" dirty="0"/>
          </a:p>
        </p:txBody>
      </p:sp>
      <p:sp>
        <p:nvSpPr>
          <p:cNvPr id="13" name="Ovál 12"/>
          <p:cNvSpPr/>
          <p:nvPr/>
        </p:nvSpPr>
        <p:spPr>
          <a:xfrm>
            <a:off x="764683" y="4911743"/>
            <a:ext cx="689542" cy="689542"/>
          </a:xfrm>
          <a:prstGeom prst="ellipse">
            <a:avLst/>
          </a:prstGeom>
        </p:spPr>
        <p:style>
          <a:lnRef idx="2">
            <a:schemeClr val="accent6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284783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6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Mezní značka (začátek a konec)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7134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zápisu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 bwMode="auto">
          <a:xfrm>
            <a:off x="3131840" y="1988840"/>
            <a:ext cx="2880320" cy="792088"/>
          </a:xfrm>
          <a:prstGeom prst="flowChartTerminator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Vývojový diagram: ukončení 10"/>
          <p:cNvSpPr/>
          <p:nvPr/>
        </p:nvSpPr>
        <p:spPr bwMode="auto">
          <a:xfrm>
            <a:off x="2267744" y="4298305"/>
            <a:ext cx="2880320" cy="792088"/>
          </a:xfrm>
          <a:prstGeom prst="flowChartTerminator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Program obdélník</a:t>
            </a:r>
          </a:p>
        </p:txBody>
      </p:sp>
      <p:sp>
        <p:nvSpPr>
          <p:cNvPr id="12" name="Vývojový diagram: ukončení 11"/>
          <p:cNvSpPr/>
          <p:nvPr/>
        </p:nvSpPr>
        <p:spPr bwMode="auto">
          <a:xfrm>
            <a:off x="4139952" y="5589240"/>
            <a:ext cx="2880320" cy="792088"/>
          </a:xfrm>
          <a:prstGeom prst="flowChartTerminator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Konec</a:t>
            </a:r>
          </a:p>
        </p:txBody>
      </p:sp>
      <p:cxnSp>
        <p:nvCxnSpPr>
          <p:cNvPr id="22" name="Přímá spojnice 21"/>
          <p:cNvCxnSpPr>
            <a:stCxn id="11" idx="2"/>
          </p:cNvCxnSpPr>
          <p:nvPr/>
        </p:nvCxnSpPr>
        <p:spPr bwMode="auto">
          <a:xfrm>
            <a:off x="3707904" y="5090393"/>
            <a:ext cx="0" cy="354831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Přímá spojnice 23"/>
          <p:cNvCxnSpPr>
            <a:stCxn id="12" idx="0"/>
          </p:cNvCxnSpPr>
          <p:nvPr/>
        </p:nvCxnSpPr>
        <p:spPr bwMode="auto">
          <a:xfrm flipV="1">
            <a:off x="5580112" y="5267808"/>
            <a:ext cx="0" cy="32143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4196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Běžný příkaz (operace, výpočet)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7134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zápisu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3239852" y="1713493"/>
            <a:ext cx="2664296" cy="1571491"/>
            <a:chOff x="3239852" y="1713493"/>
            <a:chExt cx="2664296" cy="1571491"/>
          </a:xfrm>
        </p:grpSpPr>
        <p:sp>
          <p:nvSpPr>
            <p:cNvPr id="3" name="Vývojový diagram: postup 2"/>
            <p:cNvSpPr/>
            <p:nvPr/>
          </p:nvSpPr>
          <p:spPr bwMode="auto">
            <a:xfrm>
              <a:off x="3239852" y="2082824"/>
              <a:ext cx="2664296" cy="842119"/>
            </a:xfrm>
            <a:prstGeom prst="flowChartProcess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5" name="Přímá spojnice 4"/>
            <p:cNvCxnSpPr>
              <a:stCxn id="3" idx="0"/>
            </p:cNvCxnSpPr>
            <p:nvPr/>
          </p:nvCxnSpPr>
          <p:spPr bwMode="auto">
            <a:xfrm flipV="1">
              <a:off x="4572000" y="1713493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Přímá spojnice 14"/>
            <p:cNvCxnSpPr>
              <a:stCxn id="3" idx="2"/>
            </p:cNvCxnSpPr>
            <p:nvPr/>
          </p:nvCxnSpPr>
          <p:spPr bwMode="auto">
            <a:xfrm>
              <a:off x="4572000" y="2924943"/>
              <a:ext cx="0" cy="36004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4" name="Skupina 3"/>
          <p:cNvGrpSpPr/>
          <p:nvPr/>
        </p:nvGrpSpPr>
        <p:grpSpPr>
          <a:xfrm>
            <a:off x="2339752" y="3866569"/>
            <a:ext cx="4536504" cy="2773651"/>
            <a:chOff x="2339752" y="3866569"/>
            <a:chExt cx="4536504" cy="2773651"/>
          </a:xfrm>
        </p:grpSpPr>
        <p:sp>
          <p:nvSpPr>
            <p:cNvPr id="20" name="Vývojový diagram: postup 19"/>
            <p:cNvSpPr/>
            <p:nvPr/>
          </p:nvSpPr>
          <p:spPr bwMode="auto">
            <a:xfrm>
              <a:off x="2339752" y="4235900"/>
              <a:ext cx="2664296" cy="842119"/>
            </a:xfrm>
            <a:prstGeom prst="flowChartProcess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2800" dirty="0" smtClean="0"/>
                <a:t>o = 200</a:t>
              </a:r>
              <a:endPara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endParaRPr>
            </a:p>
          </p:txBody>
        </p:sp>
        <p:cxnSp>
          <p:nvCxnSpPr>
            <p:cNvPr id="21" name="Přímá spojnice 20"/>
            <p:cNvCxnSpPr>
              <a:stCxn id="20" idx="0"/>
            </p:cNvCxnSpPr>
            <p:nvPr/>
          </p:nvCxnSpPr>
          <p:spPr bwMode="auto">
            <a:xfrm flipV="1">
              <a:off x="3671900" y="3866569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Přímá spojnice 22"/>
            <p:cNvCxnSpPr>
              <a:stCxn id="20" idx="2"/>
            </p:cNvCxnSpPr>
            <p:nvPr/>
          </p:nvCxnSpPr>
          <p:spPr bwMode="auto">
            <a:xfrm>
              <a:off x="3671900" y="5078019"/>
              <a:ext cx="0" cy="36004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Vývojový diagram: postup 24"/>
            <p:cNvSpPr/>
            <p:nvPr/>
          </p:nvSpPr>
          <p:spPr bwMode="auto">
            <a:xfrm>
              <a:off x="4211960" y="5438060"/>
              <a:ext cx="2664296" cy="842119"/>
            </a:xfrm>
            <a:prstGeom prst="flowChartProcess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2800" dirty="0" smtClean="0"/>
                <a:t>Doleva</a:t>
              </a:r>
              <a:endPara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endParaRPr>
            </a:p>
          </p:txBody>
        </p:sp>
        <p:cxnSp>
          <p:nvCxnSpPr>
            <p:cNvPr id="26" name="Přímá spojnice 25"/>
            <p:cNvCxnSpPr>
              <a:stCxn id="25" idx="0"/>
            </p:cNvCxnSpPr>
            <p:nvPr/>
          </p:nvCxnSpPr>
          <p:spPr bwMode="auto">
            <a:xfrm flipV="1">
              <a:off x="5544108" y="5068729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7" name="Přímá spojnice 26"/>
            <p:cNvCxnSpPr>
              <a:stCxn id="25" idx="2"/>
            </p:cNvCxnSpPr>
            <p:nvPr/>
          </p:nvCxnSpPr>
          <p:spPr bwMode="auto">
            <a:xfrm>
              <a:off x="5544108" y="6280179"/>
              <a:ext cx="0" cy="36004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113746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Příkaz vstupu, výstupu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7134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zápisu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3275856" y="1713493"/>
            <a:ext cx="2592288" cy="1427475"/>
            <a:chOff x="3275856" y="1713493"/>
            <a:chExt cx="2592288" cy="1427475"/>
          </a:xfrm>
        </p:grpSpPr>
        <p:sp>
          <p:nvSpPr>
            <p:cNvPr id="4" name="Vývojový diagram: údaje 3"/>
            <p:cNvSpPr/>
            <p:nvPr/>
          </p:nvSpPr>
          <p:spPr bwMode="auto">
            <a:xfrm>
              <a:off x="3275856" y="2082825"/>
              <a:ext cx="2592288" cy="770111"/>
            </a:xfrm>
            <a:prstGeom prst="flowChartInputOutput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 bwMode="auto">
            <a:xfrm flipV="1">
              <a:off x="4572000" y="1713493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Přímá spojnice 9"/>
            <p:cNvCxnSpPr>
              <a:stCxn id="4" idx="4"/>
            </p:cNvCxnSpPr>
            <p:nvPr/>
          </p:nvCxnSpPr>
          <p:spPr bwMode="auto">
            <a:xfrm>
              <a:off x="4572000" y="2852936"/>
              <a:ext cx="0" cy="288032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5" name="Skupina 4"/>
          <p:cNvGrpSpPr/>
          <p:nvPr/>
        </p:nvGrpSpPr>
        <p:grpSpPr>
          <a:xfrm>
            <a:off x="2375756" y="3933057"/>
            <a:ext cx="4140460" cy="2671883"/>
            <a:chOff x="2375756" y="3933057"/>
            <a:chExt cx="4140460" cy="2671883"/>
          </a:xfrm>
        </p:grpSpPr>
        <p:cxnSp>
          <p:nvCxnSpPr>
            <p:cNvPr id="21" name="Přímá spojnice 20"/>
            <p:cNvCxnSpPr/>
            <p:nvPr/>
          </p:nvCxnSpPr>
          <p:spPr bwMode="auto">
            <a:xfrm flipV="1">
              <a:off x="3686200" y="3933057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Přímá spojnice 22"/>
            <p:cNvCxnSpPr/>
            <p:nvPr/>
          </p:nvCxnSpPr>
          <p:spPr bwMode="auto">
            <a:xfrm>
              <a:off x="3671900" y="4990335"/>
              <a:ext cx="0" cy="36004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2" name="Vývojový diagram: údaje 21"/>
            <p:cNvSpPr/>
            <p:nvPr/>
          </p:nvSpPr>
          <p:spPr bwMode="auto">
            <a:xfrm>
              <a:off x="2375756" y="4262668"/>
              <a:ext cx="2592288" cy="770111"/>
            </a:xfrm>
            <a:prstGeom prst="flowChartInputOutput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dirty="0" smtClean="0"/>
                <a:t>Čti a, b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 bwMode="auto">
            <a:xfrm flipV="1">
              <a:off x="5234372" y="5187621"/>
              <a:ext cx="0" cy="36933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8" name="Přímá spojnice 27"/>
            <p:cNvCxnSpPr/>
            <p:nvPr/>
          </p:nvCxnSpPr>
          <p:spPr bwMode="auto">
            <a:xfrm>
              <a:off x="5220072" y="6244899"/>
              <a:ext cx="0" cy="360041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9" name="Vývojový diagram: údaje 28"/>
            <p:cNvSpPr/>
            <p:nvPr/>
          </p:nvSpPr>
          <p:spPr bwMode="auto">
            <a:xfrm>
              <a:off x="3923928" y="5517232"/>
              <a:ext cx="2592288" cy="770111"/>
            </a:xfrm>
            <a:prstGeom prst="flowChartInputOutput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dirty="0" smtClean="0"/>
                <a:t>Piš o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5583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Větvení (podmíněný příkaz)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7134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zápisu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2699792" y="1556792"/>
            <a:ext cx="3744416" cy="1944216"/>
            <a:chOff x="2699792" y="1556792"/>
            <a:chExt cx="3744416" cy="1944216"/>
          </a:xfrm>
        </p:grpSpPr>
        <p:sp>
          <p:nvSpPr>
            <p:cNvPr id="4" name="Vývojový diagram: rozhodnutí 3"/>
            <p:cNvSpPr/>
            <p:nvPr/>
          </p:nvSpPr>
          <p:spPr bwMode="auto">
            <a:xfrm>
              <a:off x="3167844" y="1870615"/>
              <a:ext cx="2808312" cy="1272653"/>
            </a:xfrm>
            <a:prstGeom prst="flowChartDecision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10" name="Přímá spojnice 9"/>
            <p:cNvCxnSpPr>
              <a:stCxn id="4" idx="0"/>
            </p:cNvCxnSpPr>
            <p:nvPr/>
          </p:nvCxnSpPr>
          <p:spPr bwMode="auto">
            <a:xfrm flipV="1">
              <a:off x="4572000" y="1556792"/>
              <a:ext cx="0" cy="313823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Přímá spojnice 11"/>
            <p:cNvCxnSpPr>
              <a:stCxn id="4" idx="2"/>
            </p:cNvCxnSpPr>
            <p:nvPr/>
          </p:nvCxnSpPr>
          <p:spPr bwMode="auto">
            <a:xfrm>
              <a:off x="4572000" y="3143268"/>
              <a:ext cx="0" cy="35774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1" name="Pravoúhlá spojnice 30"/>
            <p:cNvCxnSpPr>
              <a:stCxn id="4" idx="1"/>
            </p:cNvCxnSpPr>
            <p:nvPr/>
          </p:nvCxnSpPr>
          <p:spPr bwMode="auto">
            <a:xfrm rot="10800000" flipV="1">
              <a:off x="2699792" y="2506942"/>
              <a:ext cx="468052" cy="636326"/>
            </a:xfrm>
            <a:prstGeom prst="bentConnector2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2" name="Pravoúhlá spojnice 31"/>
            <p:cNvCxnSpPr>
              <a:stCxn id="4" idx="3"/>
            </p:cNvCxnSpPr>
            <p:nvPr/>
          </p:nvCxnSpPr>
          <p:spPr bwMode="auto">
            <a:xfrm>
              <a:off x="5976156" y="2506942"/>
              <a:ext cx="468052" cy="599361"/>
            </a:xfrm>
            <a:prstGeom prst="bentConnector2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38" name="Skupina 37"/>
          <p:cNvGrpSpPr/>
          <p:nvPr/>
        </p:nvGrpSpPr>
        <p:grpSpPr>
          <a:xfrm>
            <a:off x="2716088" y="3825688"/>
            <a:ext cx="3711824" cy="1944216"/>
            <a:chOff x="1832284" y="3825688"/>
            <a:chExt cx="3711824" cy="1944216"/>
          </a:xfrm>
        </p:grpSpPr>
        <p:sp>
          <p:nvSpPr>
            <p:cNvPr id="24" name="Vývojový diagram: rozhodnutí 23"/>
            <p:cNvSpPr/>
            <p:nvPr/>
          </p:nvSpPr>
          <p:spPr bwMode="auto">
            <a:xfrm>
              <a:off x="2267744" y="4139511"/>
              <a:ext cx="2808312" cy="1272653"/>
            </a:xfrm>
            <a:prstGeom prst="flowChartDecision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rPr>
                <a:t>X &gt; Y</a:t>
              </a:r>
            </a:p>
          </p:txBody>
        </p:sp>
        <p:cxnSp>
          <p:nvCxnSpPr>
            <p:cNvPr id="28" name="Přímá spojnice 27"/>
            <p:cNvCxnSpPr>
              <a:stCxn id="24" idx="0"/>
            </p:cNvCxnSpPr>
            <p:nvPr/>
          </p:nvCxnSpPr>
          <p:spPr bwMode="auto">
            <a:xfrm flipV="1">
              <a:off x="3671900" y="3825688"/>
              <a:ext cx="0" cy="313823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9" name="Přímá spojnice 28"/>
            <p:cNvCxnSpPr>
              <a:stCxn id="24" idx="2"/>
            </p:cNvCxnSpPr>
            <p:nvPr/>
          </p:nvCxnSpPr>
          <p:spPr bwMode="auto">
            <a:xfrm>
              <a:off x="3671900" y="5412164"/>
              <a:ext cx="0" cy="35774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4" name="Pravoúhlá spojnice 33"/>
            <p:cNvCxnSpPr/>
            <p:nvPr/>
          </p:nvCxnSpPr>
          <p:spPr bwMode="auto">
            <a:xfrm rot="10800000" flipV="1">
              <a:off x="1832284" y="4792942"/>
              <a:ext cx="468052" cy="636326"/>
            </a:xfrm>
            <a:prstGeom prst="bentConnector2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5" name="Pravoúhlá spojnice 34"/>
            <p:cNvCxnSpPr/>
            <p:nvPr/>
          </p:nvCxnSpPr>
          <p:spPr bwMode="auto">
            <a:xfrm>
              <a:off x="5026587" y="4792942"/>
              <a:ext cx="468052" cy="599361"/>
            </a:xfrm>
            <a:prstGeom prst="bentConnector2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6" name="TextovéPole 35"/>
            <p:cNvSpPr txBox="1"/>
            <p:nvPr/>
          </p:nvSpPr>
          <p:spPr>
            <a:xfrm>
              <a:off x="1832284" y="4509120"/>
              <a:ext cx="46805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Ano</a:t>
              </a:r>
              <a:endParaRPr lang="cs-CZ" sz="12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076056" y="4509120"/>
              <a:ext cx="46805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Ne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8746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Příprava pro cyklus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71349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zápisu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290736" y="1556792"/>
            <a:ext cx="2562527" cy="1701198"/>
            <a:chOff x="3290736" y="1556792"/>
            <a:chExt cx="2562527" cy="1701198"/>
          </a:xfrm>
        </p:grpSpPr>
        <p:cxnSp>
          <p:nvCxnSpPr>
            <p:cNvPr id="10" name="Přímá spojnice 9"/>
            <p:cNvCxnSpPr/>
            <p:nvPr/>
          </p:nvCxnSpPr>
          <p:spPr bwMode="auto">
            <a:xfrm flipV="1">
              <a:off x="4572000" y="1556792"/>
              <a:ext cx="0" cy="313823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Přímá spojnice 11"/>
            <p:cNvCxnSpPr/>
            <p:nvPr/>
          </p:nvCxnSpPr>
          <p:spPr bwMode="auto">
            <a:xfrm>
              <a:off x="4572000" y="2900250"/>
              <a:ext cx="0" cy="35774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3" name="Vývojový diagram: příprava 2"/>
            <p:cNvSpPr/>
            <p:nvPr/>
          </p:nvSpPr>
          <p:spPr bwMode="auto">
            <a:xfrm>
              <a:off x="3290736" y="1876772"/>
              <a:ext cx="2562527" cy="1023478"/>
            </a:xfrm>
            <a:prstGeom prst="flowChartPreparation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67271" y="3797742"/>
            <a:ext cx="3304929" cy="2655594"/>
            <a:chOff x="3067271" y="3797742"/>
            <a:chExt cx="3304929" cy="2655594"/>
          </a:xfrm>
        </p:grpSpPr>
        <p:cxnSp>
          <p:nvCxnSpPr>
            <p:cNvPr id="21" name="Přímá spojnice 20"/>
            <p:cNvCxnSpPr/>
            <p:nvPr/>
          </p:nvCxnSpPr>
          <p:spPr bwMode="auto">
            <a:xfrm flipV="1">
              <a:off x="4571999" y="3797742"/>
              <a:ext cx="0" cy="313823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Přímá spojnice 21"/>
            <p:cNvCxnSpPr/>
            <p:nvPr/>
          </p:nvCxnSpPr>
          <p:spPr bwMode="auto">
            <a:xfrm>
              <a:off x="4571999" y="5141200"/>
              <a:ext cx="0" cy="35774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3" name="Vývojový diagram: příprava 22"/>
            <p:cNvSpPr/>
            <p:nvPr/>
          </p:nvSpPr>
          <p:spPr bwMode="auto">
            <a:xfrm>
              <a:off x="3067271" y="4111565"/>
              <a:ext cx="3009457" cy="1023478"/>
            </a:xfrm>
            <a:prstGeom prst="flowChartPreparation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rPr>
                <a:t>Pro i =</a:t>
              </a:r>
              <a:r>
                <a:rPr kumimoji="0" lang="cs-CZ" sz="1800" b="0" i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</a:rPr>
                <a:t> 1 do 10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5" name="Vývojový diagram: postup 4"/>
            <p:cNvSpPr/>
            <p:nvPr/>
          </p:nvSpPr>
          <p:spPr bwMode="auto">
            <a:xfrm>
              <a:off x="3671899" y="5498940"/>
              <a:ext cx="1800200" cy="666364"/>
            </a:xfrm>
            <a:prstGeom prst="flowChartProcess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cxnSp>
          <p:nvCxnSpPr>
            <p:cNvPr id="11" name="Pravoúhlá spojnice 10"/>
            <p:cNvCxnSpPr>
              <a:stCxn id="5" idx="2"/>
              <a:endCxn id="23" idx="1"/>
            </p:cNvCxnSpPr>
            <p:nvPr/>
          </p:nvCxnSpPr>
          <p:spPr bwMode="auto">
            <a:xfrm rot="5400000" flipH="1">
              <a:off x="3048635" y="4641940"/>
              <a:ext cx="1542000" cy="1504728"/>
            </a:xfrm>
            <a:prstGeom prst="bentConnector4">
              <a:avLst>
                <a:gd name="adj1" fmla="val -14825"/>
                <a:gd name="adj2" fmla="val 115192"/>
              </a:avLst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6" name="Pravoúhlá spojnice 15"/>
            <p:cNvCxnSpPr>
              <a:stCxn id="23" idx="3"/>
            </p:cNvCxnSpPr>
            <p:nvPr/>
          </p:nvCxnSpPr>
          <p:spPr bwMode="auto">
            <a:xfrm>
              <a:off x="6076728" y="4623304"/>
              <a:ext cx="295472" cy="1830032"/>
            </a:xfrm>
            <a:prstGeom prst="bentConnector2">
              <a:avLst/>
            </a:prstGeom>
            <a:solidFill>
              <a:schemeClr val="accent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sm" len="sm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206151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700" dirty="0" smtClean="0"/>
              <a:t>Další značky</a:t>
            </a:r>
            <a:endParaRPr lang="cs-CZ" sz="3700" dirty="0"/>
          </a:p>
        </p:txBody>
      </p:sp>
      <p:cxnSp>
        <p:nvCxnSpPr>
          <p:cNvPr id="7" name="Přímá spojnice 6"/>
          <p:cNvCxnSpPr/>
          <p:nvPr/>
        </p:nvCxnSpPr>
        <p:spPr bwMode="auto">
          <a:xfrm>
            <a:off x="0" y="3789363"/>
            <a:ext cx="9144000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ovéPole 7"/>
          <p:cNvSpPr txBox="1"/>
          <p:nvPr/>
        </p:nvSpPr>
        <p:spPr>
          <a:xfrm>
            <a:off x="539552" y="154637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Podprogram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 bwMode="auto">
          <a:xfrm flipV="1">
            <a:off x="3761547" y="4296231"/>
            <a:ext cx="0" cy="96432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" name="Vývojový diagram: předdefinovaný postup 3"/>
          <p:cNvSpPr/>
          <p:nvPr/>
        </p:nvSpPr>
        <p:spPr bwMode="auto">
          <a:xfrm>
            <a:off x="3347863" y="2060848"/>
            <a:ext cx="2448272" cy="864096"/>
          </a:xfrm>
          <a:prstGeom prst="flowChartPredefinedProcess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11156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Spojovací značky</a:t>
            </a:r>
            <a:endParaRPr lang="cs-CZ" dirty="0"/>
          </a:p>
        </p:txBody>
      </p:sp>
      <p:cxnSp>
        <p:nvCxnSpPr>
          <p:cNvPr id="13" name="Pravoúhlá spojnice 12"/>
          <p:cNvCxnSpPr/>
          <p:nvPr/>
        </p:nvCxnSpPr>
        <p:spPr bwMode="auto">
          <a:xfrm rot="5400000">
            <a:off x="4968044" y="4564025"/>
            <a:ext cx="864096" cy="648072"/>
          </a:xfrm>
          <a:prstGeom prst="bentConnector3">
            <a:avLst>
              <a:gd name="adj1" fmla="val -197"/>
            </a:avLst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Vývojový diagram: spojnice 14"/>
          <p:cNvSpPr/>
          <p:nvPr/>
        </p:nvSpPr>
        <p:spPr bwMode="auto">
          <a:xfrm>
            <a:off x="4355999" y="4562370"/>
            <a:ext cx="432000" cy="432048"/>
          </a:xfrm>
          <a:prstGeom prst="flowChartConnector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66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  <p:bldP spid="17" grpId="0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KLIMEŠ, Cyril. </a:t>
            </a:r>
            <a:r>
              <a:rPr lang="cs-CZ" sz="2000" i="1" dirty="0"/>
              <a:t>Informatika pro maturanty a zájemce o studium na vysokých školách</a:t>
            </a:r>
            <a:r>
              <a:rPr lang="cs-CZ" sz="2000" dirty="0"/>
              <a:t>. České vyd., </a:t>
            </a:r>
            <a:r>
              <a:rPr lang="cs-CZ" sz="2000" dirty="0" err="1"/>
              <a:t>aktualiz</a:t>
            </a:r>
            <a:r>
              <a:rPr lang="cs-CZ" sz="2000" dirty="0"/>
              <a:t>. a </a:t>
            </a:r>
            <a:r>
              <a:rPr lang="cs-CZ" sz="2000" dirty="0" err="1"/>
              <a:t>upr</a:t>
            </a:r>
            <a:r>
              <a:rPr lang="cs-CZ" sz="2000" dirty="0"/>
              <a:t>. Nitra: Enigma, 2008, 460 s. Maturita v kapse. ISBN 978-80-89132-71-3. </a:t>
            </a:r>
            <a:endParaRPr lang="cs-CZ" sz="2000" dirty="0" smtClean="0"/>
          </a:p>
          <a:p>
            <a:r>
              <a:rPr lang="cs-CZ" sz="2000" dirty="0"/>
              <a:t>ROUBAL, Pavel. </a:t>
            </a:r>
            <a:r>
              <a:rPr lang="cs-CZ" sz="2000" i="1" dirty="0"/>
              <a:t>Informatika a výpočetní technika pro střední školy: praktická učebnice</a:t>
            </a:r>
            <a:r>
              <a:rPr lang="cs-CZ" sz="2000" dirty="0"/>
              <a:t>.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112 s. ISBN 978-80-251-3227-2.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96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2000</TotalTime>
  <Words>377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Síť</vt:lpstr>
      <vt:lpstr>Prezentace aplikace PowerPoint</vt:lpstr>
      <vt:lpstr>Vývojové diagramy</vt:lpstr>
      <vt:lpstr>Používané příkazy v algoritmech</vt:lpstr>
      <vt:lpstr>Vývojové diagramy</vt:lpstr>
      <vt:lpstr>Mezní značka (začátek a konec)</vt:lpstr>
      <vt:lpstr>Běžný příkaz (operace, výpočet)</vt:lpstr>
      <vt:lpstr>Příkaz vstupu, výstupu</vt:lpstr>
      <vt:lpstr>Větvení (podmíněný příkaz)</vt:lpstr>
      <vt:lpstr>Příprava pro cyklus</vt:lpstr>
      <vt:lpstr>Další značky</vt:lpstr>
      <vt:lpstr>Zdroje</vt:lpstr>
    </vt:vector>
  </TitlesOfParts>
  <Company>KSVI MFF UK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Účet pro hosty</cp:lastModifiedBy>
  <cp:revision>78</cp:revision>
  <cp:lastPrinted>2001-10-13T19:40:46Z</cp:lastPrinted>
  <dcterms:created xsi:type="dcterms:W3CDTF">2001-09-22T14:04:06Z</dcterms:created>
  <dcterms:modified xsi:type="dcterms:W3CDTF">2013-08-26T14:26:09Z</dcterms:modified>
</cp:coreProperties>
</file>