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449" r:id="rId2"/>
    <p:sldId id="259" r:id="rId3"/>
    <p:sldId id="295" r:id="rId4"/>
    <p:sldId id="293" r:id="rId5"/>
    <p:sldId id="298" r:id="rId6"/>
    <p:sldId id="468" r:id="rId7"/>
    <p:sldId id="46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0000FF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0066"/>
    <a:srgbClr val="3F7905"/>
    <a:srgbClr val="FA7EC8"/>
    <a:srgbClr val="EF9FD8"/>
    <a:srgbClr val="FFFF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31" autoAdjust="0"/>
    <p:restoredTop sz="94676" autoAdjust="0"/>
  </p:normalViewPr>
  <p:slideViewPr>
    <p:cSldViewPr>
      <p:cViewPr varScale="1">
        <p:scale>
          <a:sx n="103" d="100"/>
          <a:sy n="103" d="100"/>
        </p:scale>
        <p:origin x="-23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32292"/>
    </p:cViewPr>
  </p:sorterViewPr>
  <p:notesViewPr>
    <p:cSldViewPr>
      <p:cViewPr varScale="1">
        <p:scale>
          <a:sx n="68" d="100"/>
          <a:sy n="68" d="100"/>
        </p:scale>
        <p:origin x="-2640" y="-11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C49C8E-4C46-4932-8D58-58953A7A36A5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E0DB5C-BD50-47E1-9756-604C67AE9C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2736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E0DB5C-BD50-47E1-9756-604C67AE9C55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19349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71D4D-B1C0-4863-96EC-DD3E012E0498}" type="datetime1">
              <a:rPr lang="cs-CZ" smtClean="0"/>
              <a:pPr/>
              <a:t>21.3.2012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1616D-E2AB-456B-8F2B-4AF48CC277A4}" type="datetime1">
              <a:rPr lang="cs-CZ" smtClean="0"/>
              <a:pPr/>
              <a:t>21.3.2012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79247-2F17-4987-9091-456DCE1059B8}" type="datetime1">
              <a:rPr lang="cs-CZ" smtClean="0"/>
              <a:pPr/>
              <a:t>21.3.2012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40CB6-F756-4D68-80FD-FAC79127649A}" type="datetime1">
              <a:rPr lang="cs-CZ" smtClean="0"/>
              <a:pPr/>
              <a:t>21.3.2012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A3063-BC5C-4CFA-BCA8-6323DCA33466}" type="datetime1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F3ED6-4A5E-4E5A-AE18-FF663122476D}" type="datetime1">
              <a:rPr lang="cs-CZ" smtClean="0"/>
              <a:pPr/>
              <a:t>21.3.2012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CCBDE-1411-4F36-8B9D-76D52F83FBB7}" type="datetime1">
              <a:rPr lang="cs-CZ" smtClean="0"/>
              <a:pPr/>
              <a:t>21.3.2012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65648-5656-43B8-A3C4-4FBF2E44F765}" type="datetime1">
              <a:rPr lang="cs-CZ" smtClean="0"/>
              <a:pPr/>
              <a:t>21.3.2012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16DA97-41E5-4902-8841-E6C69CEB0FD5}" type="datetime1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94146-D054-48D8-8B6D-FA3B2B24128A}" type="datetime1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94416-50E1-4BF0-9358-015571468A65}" type="datetime1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6E38437-A66D-42E6-AC86-22FFE755B9D4}" type="datetime1">
              <a:rPr lang="cs-CZ" smtClean="0"/>
              <a:pPr/>
              <a:t>21.3.2012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ll/>
    <p:sndAc>
      <p:stSnd>
        <p:snd r:embed="rId13" name="camera.wav"/>
      </p:stSnd>
    </p:sndAc>
  </p:transition>
  <p:timing>
    <p:tnLst>
      <p:par>
        <p:cTn id="1" dur="indefinite" restart="never" nodeType="tmRoot"/>
      </p:par>
    </p:tnLst>
  </p:timing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img.vo.msecnd.net/en-us/images/MB900405454.jpg" TargetMode="External"/><Relationship Id="rId3" Type="http://schemas.openxmlformats.org/officeDocument/2006/relationships/image" Target="../media/image10.png"/><Relationship Id="rId7" Type="http://schemas.openxmlformats.org/officeDocument/2006/relationships/hyperlink" Target="http://officeimg.vo.msecnd.net/en-us/images/MB900149321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b/ba/Jan_Zizka_Vitkov_Prague_CZ_007.jpg/220px-Jan_Zizka_Vitkov_Prague_CZ_007.jpg" TargetMode="External"/><Relationship Id="rId5" Type="http://schemas.openxmlformats.org/officeDocument/2006/relationships/hyperlink" Target="http://upload.wikimedia.org/wikipedia/commons/thumb/c/c8/Jan_%C5%BDi%C5%BEka_z_Kalicha.gif/165px-Jan_%C5%BDi%C5%BEka_z_Kalicha.gif" TargetMode="External"/><Relationship Id="rId4" Type="http://schemas.openxmlformats.org/officeDocument/2006/relationships/hyperlink" Target="http://upload.wikimedia.org/wikipedia/commons/thumb/b/b0/Jan_Hus_at_the_Stake.jpg/220px-Jan_Hus_at_the_Stak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940318" y="5229200"/>
            <a:ext cx="7088066" cy="1008112"/>
          </a:xfrm>
          <a:blipFill>
            <a:blip r:embed="rId3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pPr algn="ctr"/>
            <a:r>
              <a:rPr lang="cs-CZ" sz="2400" cap="none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VY_ 32_ INOVACE _</a:t>
            </a:r>
            <a:r>
              <a:rPr lang="cs-CZ" sz="2400" cap="none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11_10_ husitství (test 2)</a:t>
            </a:r>
            <a:endParaRPr lang="cs-CZ" sz="2400" cap="none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2960948"/>
            <a:ext cx="7122530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827584" y="404663"/>
            <a:ext cx="7200800" cy="1728193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</p:spPr>
        <p:txBody>
          <a:bodyPr vert="horz"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              DĚJEPIS 7.Ročník</a:t>
            </a:r>
            <a:b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69049952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-99392"/>
            <a:ext cx="7488832" cy="90486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/>
              <a:t>1</a:t>
            </a:r>
            <a:r>
              <a:rPr lang="cs-CZ" dirty="0" smtClean="0"/>
              <a:t>.Které jména z těchto osobností patří do doby </a:t>
            </a:r>
            <a:r>
              <a:rPr lang="cs-CZ" dirty="0" smtClean="0"/>
              <a:t>husitské </a:t>
            </a:r>
            <a:r>
              <a:rPr lang="cs-CZ" dirty="0" smtClean="0"/>
              <a:t>? </a:t>
            </a:r>
          </a:p>
          <a:p>
            <a:r>
              <a:rPr lang="cs-CZ" dirty="0"/>
              <a:t> </a:t>
            </a:r>
            <a:r>
              <a:rPr lang="cs-CZ" dirty="0" smtClean="0"/>
              <a:t>  Obdélník s písmenem za jmény vybarvi </a:t>
            </a:r>
            <a:r>
              <a:rPr lang="cs-CZ" b="1" dirty="0" smtClean="0">
                <a:solidFill>
                  <a:srgbClr val="FF0000"/>
                </a:solidFill>
              </a:rPr>
              <a:t>červeně!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Adolf Hitler          </a:t>
            </a:r>
            <a:r>
              <a:rPr lang="cs-CZ" b="1" dirty="0" smtClean="0"/>
              <a:t> L                                    </a:t>
            </a:r>
            <a:r>
              <a:rPr lang="cs-CZ" dirty="0" smtClean="0"/>
              <a:t>Prokop </a:t>
            </a:r>
            <a:r>
              <a:rPr lang="cs-CZ" dirty="0" smtClean="0"/>
              <a:t>Holý              </a:t>
            </a:r>
            <a:r>
              <a:rPr lang="cs-CZ" b="1" dirty="0" smtClean="0"/>
              <a:t>H</a:t>
            </a:r>
          </a:p>
          <a:p>
            <a:endParaRPr lang="cs-CZ" dirty="0" smtClean="0"/>
          </a:p>
          <a:p>
            <a:r>
              <a:rPr lang="cs-CZ" dirty="0" smtClean="0"/>
              <a:t>Jan Žižka               </a:t>
            </a:r>
            <a:r>
              <a:rPr lang="cs-CZ" b="1" dirty="0" smtClean="0"/>
              <a:t> J </a:t>
            </a:r>
            <a:r>
              <a:rPr lang="cs-CZ" dirty="0" smtClean="0"/>
              <a:t>                                </a:t>
            </a:r>
            <a:r>
              <a:rPr lang="cs-CZ" dirty="0" smtClean="0"/>
              <a:t> </a:t>
            </a:r>
            <a:r>
              <a:rPr lang="cs-CZ" dirty="0" smtClean="0"/>
              <a:t>kupec Sámo               </a:t>
            </a:r>
            <a:r>
              <a:rPr lang="cs-CZ" b="1" dirty="0" smtClean="0"/>
              <a:t>P</a:t>
            </a:r>
          </a:p>
          <a:p>
            <a:r>
              <a:rPr lang="cs-CZ" dirty="0" smtClean="0"/>
              <a:t>  </a:t>
            </a:r>
          </a:p>
          <a:p>
            <a:r>
              <a:rPr lang="cs-CZ" dirty="0" smtClean="0"/>
              <a:t>Zikmund  Lucemburský      </a:t>
            </a:r>
            <a:r>
              <a:rPr lang="cs-CZ" b="1" dirty="0" smtClean="0"/>
              <a:t>A</a:t>
            </a:r>
            <a:r>
              <a:rPr lang="cs-CZ" dirty="0" smtClean="0"/>
              <a:t>                     </a:t>
            </a:r>
            <a:r>
              <a:rPr lang="cs-CZ" dirty="0" smtClean="0"/>
              <a:t> </a:t>
            </a:r>
            <a:r>
              <a:rPr lang="cs-CZ" dirty="0" smtClean="0"/>
              <a:t>Václav IV.                </a:t>
            </a:r>
            <a:r>
              <a:rPr lang="cs-CZ" b="1" dirty="0" smtClean="0"/>
              <a:t>U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Jeroným    Pražský            </a:t>
            </a:r>
            <a:r>
              <a:rPr lang="cs-CZ" b="1" dirty="0" smtClean="0"/>
              <a:t> N                     </a:t>
            </a:r>
            <a:r>
              <a:rPr lang="cs-CZ" b="1" dirty="0" smtClean="0"/>
              <a:t> </a:t>
            </a:r>
            <a:r>
              <a:rPr lang="cs-CZ" dirty="0" smtClean="0"/>
              <a:t>Přemysl Oráč           </a:t>
            </a:r>
            <a:r>
              <a:rPr lang="cs-CZ" b="1" dirty="0" smtClean="0"/>
              <a:t> D</a:t>
            </a:r>
          </a:p>
          <a:p>
            <a:endParaRPr lang="cs-CZ" dirty="0" smtClean="0"/>
          </a:p>
          <a:p>
            <a:r>
              <a:rPr lang="cs-CZ" dirty="0" smtClean="0"/>
              <a:t>Gustav Husák        </a:t>
            </a:r>
            <a:r>
              <a:rPr lang="cs-CZ" b="1" dirty="0" smtClean="0"/>
              <a:t>K </a:t>
            </a:r>
            <a:r>
              <a:rPr lang="cs-CZ" dirty="0" smtClean="0"/>
              <a:t>	                         </a:t>
            </a:r>
            <a:r>
              <a:rPr lang="cs-CZ" dirty="0" smtClean="0"/>
              <a:t>Jan </a:t>
            </a:r>
            <a:r>
              <a:rPr lang="cs-CZ" dirty="0" smtClean="0"/>
              <a:t>Želivský              </a:t>
            </a:r>
            <a:r>
              <a:rPr lang="cs-CZ" b="1" dirty="0" smtClean="0"/>
              <a:t>S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2000" b="1" i="1" dirty="0" smtClean="0"/>
              <a:t>Nejznámějším kazatelem doby husitské byl    ………………………</a:t>
            </a:r>
          </a:p>
          <a:p>
            <a:endParaRPr lang="cs-CZ" sz="2000" b="1" i="1" dirty="0" smtClean="0"/>
          </a:p>
          <a:p>
            <a:r>
              <a:rPr lang="cs-CZ" dirty="0"/>
              <a:t>2</a:t>
            </a:r>
            <a:r>
              <a:rPr lang="cs-CZ" dirty="0" smtClean="0"/>
              <a:t>. Kázal v kapli -                    a) Kutnohorské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b) Brněnské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c) Betlémské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</a:t>
            </a:r>
          </a:p>
          <a:p>
            <a:endParaRPr lang="cs-CZ" dirty="0"/>
          </a:p>
        </p:txBody>
      </p:sp>
      <p:sp>
        <p:nvSpPr>
          <p:cNvPr id="5" name="Obdélník se zakulaceným příčným rohem 4"/>
          <p:cNvSpPr/>
          <p:nvPr/>
        </p:nvSpPr>
        <p:spPr>
          <a:xfrm>
            <a:off x="755576" y="1844824"/>
            <a:ext cx="2952328" cy="432048"/>
          </a:xfrm>
          <a:prstGeom prst="round2Diag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se zakulaceným příčným rohem 6"/>
          <p:cNvSpPr/>
          <p:nvPr/>
        </p:nvSpPr>
        <p:spPr>
          <a:xfrm>
            <a:off x="755576" y="2348880"/>
            <a:ext cx="2952328" cy="504056"/>
          </a:xfrm>
          <a:prstGeom prst="round2Diag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se zakulaceným příčným rohem 7"/>
          <p:cNvSpPr/>
          <p:nvPr/>
        </p:nvSpPr>
        <p:spPr>
          <a:xfrm>
            <a:off x="755576" y="2924944"/>
            <a:ext cx="2952328" cy="432048"/>
          </a:xfrm>
          <a:prstGeom prst="round2Diag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se zakulaceným příčným rohem 8"/>
          <p:cNvSpPr/>
          <p:nvPr/>
        </p:nvSpPr>
        <p:spPr>
          <a:xfrm>
            <a:off x="755576" y="3429000"/>
            <a:ext cx="2952328" cy="432048"/>
          </a:xfrm>
          <a:prstGeom prst="round2Diag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se zakulaceným příčným rohem 9"/>
          <p:cNvSpPr/>
          <p:nvPr/>
        </p:nvSpPr>
        <p:spPr>
          <a:xfrm>
            <a:off x="755576" y="3933056"/>
            <a:ext cx="2952328" cy="648072"/>
          </a:xfrm>
          <a:prstGeom prst="round2Diag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se zakulaceným rohem na stejné straně 11"/>
          <p:cNvSpPr/>
          <p:nvPr/>
        </p:nvSpPr>
        <p:spPr>
          <a:xfrm>
            <a:off x="4860032" y="1844824"/>
            <a:ext cx="2808312" cy="360040"/>
          </a:xfrm>
          <a:prstGeom prst="round2Same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se zakulaceným rohem na stejné straně 12"/>
          <p:cNvSpPr/>
          <p:nvPr/>
        </p:nvSpPr>
        <p:spPr>
          <a:xfrm>
            <a:off x="4860032" y="2348880"/>
            <a:ext cx="2808312" cy="360040"/>
          </a:xfrm>
          <a:prstGeom prst="round2Same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se zakulaceným rohem na stejné straně 13"/>
          <p:cNvSpPr/>
          <p:nvPr/>
        </p:nvSpPr>
        <p:spPr>
          <a:xfrm>
            <a:off x="4860032" y="2924944"/>
            <a:ext cx="2808312" cy="432048"/>
          </a:xfrm>
          <a:prstGeom prst="round2Same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se zakulaceným rohem na stejné straně 14"/>
          <p:cNvSpPr/>
          <p:nvPr/>
        </p:nvSpPr>
        <p:spPr>
          <a:xfrm>
            <a:off x="4860032" y="3501008"/>
            <a:ext cx="2808312" cy="360040"/>
          </a:xfrm>
          <a:prstGeom prst="round2Same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se zakulaceným rohem na stejné straně 15"/>
          <p:cNvSpPr/>
          <p:nvPr/>
        </p:nvSpPr>
        <p:spPr>
          <a:xfrm>
            <a:off x="4860032" y="3933056"/>
            <a:ext cx="2808312" cy="504056"/>
          </a:xfrm>
          <a:prstGeom prst="round2Same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4882195"/>
      </p:ext>
    </p:extLst>
  </p:cSld>
  <p:clrMapOvr>
    <a:masterClrMapping/>
  </p:clrMapOvr>
  <p:transition spd="slow">
    <p:pull/>
    <p:sndAc>
      <p:stSnd>
        <p:snd r:embed="rId3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4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4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4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4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4005064"/>
            <a:ext cx="8064896" cy="1434282"/>
          </a:xfrm>
          <a:noFill/>
        </p:spPr>
        <p:txBody>
          <a:bodyPr/>
          <a:lstStyle/>
          <a:p>
            <a:r>
              <a:rPr lang="cs-CZ" dirty="0" smtClean="0"/>
              <a:t>3.a)  Voják na obrázku patří  ……? </a:t>
            </a:r>
            <a:r>
              <a:rPr lang="cs-CZ" dirty="0"/>
              <a:t> </a:t>
            </a:r>
            <a:r>
              <a:rPr lang="cs-CZ" dirty="0" smtClean="0"/>
              <a:t> B) </a:t>
            </a:r>
            <a:r>
              <a:rPr lang="cs-CZ" dirty="0" err="1" smtClean="0"/>
              <a:t>SymboleM</a:t>
            </a:r>
            <a:r>
              <a:rPr lang="cs-CZ" dirty="0" smtClean="0"/>
              <a:t> husitů </a:t>
            </a:r>
            <a:r>
              <a:rPr lang="cs-CZ" dirty="0" smtClean="0"/>
              <a:t>byl ….?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xfrm>
            <a:off x="323528" y="5013176"/>
            <a:ext cx="8136904" cy="1512168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342900" indent="-342900">
              <a:buAutoNum type="alphaLcParenR"/>
            </a:pPr>
            <a:r>
              <a:rPr lang="cs-CZ" sz="2000" dirty="0"/>
              <a:t>k</a:t>
            </a:r>
            <a:r>
              <a:rPr lang="cs-CZ" sz="2000" dirty="0" smtClean="0"/>
              <a:t>e křižákům                                             a)  džbán</a:t>
            </a:r>
          </a:p>
          <a:p>
            <a:pPr marL="342900" indent="-342900">
              <a:buAutoNum type="alphaLcParenR"/>
            </a:pPr>
            <a:r>
              <a:rPr lang="cs-CZ" sz="2000" dirty="0" smtClean="0"/>
              <a:t>k husitům                                                 b) </a:t>
            </a:r>
            <a:r>
              <a:rPr lang="cs-CZ" sz="2000" dirty="0" smtClean="0"/>
              <a:t> sklenice</a:t>
            </a:r>
            <a:endParaRPr lang="cs-CZ" sz="2000" dirty="0" smtClean="0"/>
          </a:p>
          <a:p>
            <a:pPr marL="342900" indent="-342900">
              <a:buAutoNum type="alphaLcParenR"/>
            </a:pPr>
            <a:r>
              <a:rPr lang="cs-CZ" sz="2000" dirty="0" smtClean="0"/>
              <a:t>k  indiánům                                            </a:t>
            </a:r>
            <a:r>
              <a:rPr lang="cs-CZ" sz="2000" dirty="0" smtClean="0"/>
              <a:t>  </a:t>
            </a:r>
            <a:r>
              <a:rPr lang="cs-CZ" sz="2000" dirty="0" smtClean="0"/>
              <a:t>c</a:t>
            </a:r>
            <a:r>
              <a:rPr lang="cs-CZ" sz="2000" dirty="0" smtClean="0"/>
              <a:t>)  </a:t>
            </a:r>
            <a:r>
              <a:rPr lang="cs-CZ" sz="2000" dirty="0" smtClean="0"/>
              <a:t>kalich</a:t>
            </a:r>
          </a:p>
          <a:p>
            <a:pPr marL="342900" indent="-342900">
              <a:buAutoNum type="alphaLcParenR"/>
            </a:pPr>
            <a:endParaRPr lang="cs-CZ" dirty="0"/>
          </a:p>
        </p:txBody>
      </p:sp>
      <p:pic>
        <p:nvPicPr>
          <p:cNvPr id="3076" name="Picture 4" descr="C:\Users\pc\AppData\Local\Microsoft\Windows\Temporary Internet Files\Content.IE5\UHH1EKW0\MC9001493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6130" y="260648"/>
            <a:ext cx="2736304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pc\AppData\Local\Microsoft\Windows\Temporary Internet Files\Content.IE5\DZAS89Q2\MP90040545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3" y="692696"/>
            <a:ext cx="3024336" cy="2790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25813112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rázek 2"/>
          <p:cNvPicPr>
            <a:picLocks noGrp="1" noChangeAspect="1"/>
          </p:cNvPicPr>
          <p:nvPr>
            <p:ph type="pic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346" r="4346"/>
          <a:stretch>
            <a:fillRect/>
          </a:stretch>
        </p:blipFill>
        <p:spPr>
          <a:xfrm>
            <a:off x="2051720" y="620688"/>
            <a:ext cx="5029200" cy="3657600"/>
          </a:xfrm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835696" y="4797152"/>
            <a:ext cx="5486400" cy="566738"/>
          </a:xfrm>
          <a:noFill/>
        </p:spPr>
        <p:txBody>
          <a:bodyPr>
            <a:normAutofit/>
          </a:bodyPr>
          <a:lstStyle/>
          <a:p>
            <a:r>
              <a:rPr lang="cs-CZ" dirty="0"/>
              <a:t>4</a:t>
            </a:r>
            <a:r>
              <a:rPr lang="cs-CZ" dirty="0" smtClean="0"/>
              <a:t>.Kdo je na obrázku a čím se proslavil?</a:t>
            </a:r>
            <a:endParaRPr lang="cs-CZ" i="1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2"/>
          </p:nvPr>
        </p:nvSpPr>
        <p:spPr>
          <a:xfrm>
            <a:off x="539552" y="5661248"/>
            <a:ext cx="6739136" cy="792088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342900" indent="-342900">
              <a:buAutoNum type="alphaLcParenR"/>
            </a:pPr>
            <a:r>
              <a:rPr lang="cs-CZ" dirty="0" smtClean="0"/>
              <a:t>Jan Hus – kazatel a reformátor</a:t>
            </a:r>
          </a:p>
          <a:p>
            <a:pPr marL="342900" indent="-342900">
              <a:buAutoNum type="alphaLcParenR"/>
            </a:pPr>
            <a:r>
              <a:rPr lang="cs-CZ" dirty="0" smtClean="0"/>
              <a:t>Václav Havel – prezident</a:t>
            </a:r>
          </a:p>
          <a:p>
            <a:pPr marL="342900" indent="-342900">
              <a:buAutoNum type="alphaLcParenR"/>
            </a:pPr>
            <a:r>
              <a:rPr lang="cs-CZ" dirty="0" smtClean="0"/>
              <a:t>Jan Žižka – vojenský hejtman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420888"/>
            <a:ext cx="1571625" cy="2295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76768736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829633" y="4725144"/>
            <a:ext cx="5486400" cy="566738"/>
          </a:xfrm>
          <a:noFill/>
        </p:spPr>
        <p:txBody>
          <a:bodyPr/>
          <a:lstStyle/>
          <a:p>
            <a:r>
              <a:rPr lang="cs-CZ" dirty="0"/>
              <a:t>5</a:t>
            </a:r>
            <a:r>
              <a:rPr lang="cs-CZ" dirty="0" smtClean="0"/>
              <a:t>. Ve kterém roce byl upálen Jan Hus?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683568" y="5301208"/>
            <a:ext cx="6661494" cy="144016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pPr marL="342900" indent="-342900">
              <a:buAutoNum type="alphaLcParenR"/>
            </a:pPr>
            <a:r>
              <a:rPr lang="cs-CZ" sz="2400" dirty="0" smtClean="0"/>
              <a:t>V roce 1550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V roce 1415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V roce 1815</a:t>
            </a:r>
            <a:endParaRPr lang="cs-CZ" sz="24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620688"/>
            <a:ext cx="5184576" cy="3852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20159153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r>
              <a:rPr lang="cs-CZ" sz="5400" b="1" dirty="0" smtClean="0">
                <a:solidFill>
                  <a:schemeClr val="bg1"/>
                </a:solidFill>
              </a:rPr>
              <a:t>POPIS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Tato prezentace obsahuje otázky </a:t>
            </a:r>
            <a:r>
              <a:rPr lang="cs-CZ" dirty="0" smtClean="0"/>
              <a:t>                       z </a:t>
            </a:r>
            <a:r>
              <a:rPr lang="cs-CZ" dirty="0" smtClean="0"/>
              <a:t>historických událostí doby husitské.</a:t>
            </a:r>
          </a:p>
        </p:txBody>
      </p:sp>
    </p:spTree>
    <p:extLst>
      <p:ext uri="{BB962C8B-B14F-4D97-AF65-F5344CB8AC3E}">
        <p14:creationId xmlns:p14="http://schemas.microsoft.com/office/powerpoint/2010/main" xmlns="" val="3864248444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pic>
        <p:nvPicPr>
          <p:cNvPr id="1030" name="Picture 6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539552" y="5059037"/>
            <a:ext cx="7486537" cy="14387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395536" y="1340768"/>
            <a:ext cx="8424936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upload.wikimedia.org/wikipedia/commons/thumb/b/b0/Jan_Hus_at_the_Stake.jpg/220px-Jan_Hus_at_the_Stake.jpg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</a:t>
            </a:r>
            <a:r>
              <a:rPr lang="cs-CZ" dirty="0">
                <a:hlinkClick r:id="rId5"/>
              </a:rPr>
              <a:t>://upload.wikimedia.org/wikipedia/commons/thumb/c/c8/Jan_%C5%BDi%C5%BEka_z_Kalicha.gif/165px-Jan_%</a:t>
            </a:r>
            <a:r>
              <a:rPr lang="cs-CZ" dirty="0" smtClean="0">
                <a:hlinkClick r:id="rId5"/>
              </a:rPr>
              <a:t>C5%BDi%C5%BEka_z_Kalicha.gif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</a:t>
            </a:r>
            <a:r>
              <a:rPr lang="cs-CZ" dirty="0">
                <a:hlinkClick r:id="rId6"/>
              </a:rPr>
              <a:t>://</a:t>
            </a:r>
            <a:r>
              <a:rPr lang="cs-CZ" dirty="0" smtClean="0">
                <a:hlinkClick r:id="rId6"/>
              </a:rPr>
              <a:t>upload.wikimedia.org/wikipedia/commons/thumb/b/ba/Jan_Zizka_Vitkov_Prague_CZ_007.jpg/220px-Jan_Zizka_Vitkov_Prague_CZ_007.jpg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</a:t>
            </a:r>
            <a:r>
              <a:rPr lang="cs-CZ" dirty="0">
                <a:hlinkClick r:id="rId7"/>
              </a:rPr>
              <a:t>://</a:t>
            </a:r>
            <a:r>
              <a:rPr lang="cs-CZ" dirty="0" smtClean="0">
                <a:hlinkClick r:id="rId7"/>
              </a:rPr>
              <a:t>officeimg.vo.msecnd.net/en-us/images/MB900149321.jpg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</a:t>
            </a:r>
            <a:r>
              <a:rPr lang="cs-CZ" dirty="0">
                <a:hlinkClick r:id="rId8"/>
              </a:rPr>
              <a:t>://</a:t>
            </a:r>
            <a:r>
              <a:rPr lang="cs-CZ" dirty="0" smtClean="0">
                <a:hlinkClick r:id="rId8"/>
              </a:rPr>
              <a:t>officeimg.vo.msecnd.net/en-us/images/MB900405454.jpg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Autorem tohoto materiálu, pokud není uvedeno </a:t>
            </a:r>
            <a:r>
              <a:rPr lang="cs-CZ" dirty="0" smtClean="0"/>
              <a:t>jinak,  </a:t>
            </a:r>
            <a:r>
              <a:rPr lang="cs-CZ" dirty="0" smtClean="0"/>
              <a:t>je Bc. Miroslav Barda.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7531633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3239</TotalTime>
  <Words>183</Words>
  <Application>Microsoft Office PowerPoint</Application>
  <PresentationFormat>Předvádění na obrazovce (4:3)</PresentationFormat>
  <Paragraphs>57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VY_ 32_ INOVACE _11_10_ husitství (test 2)</vt:lpstr>
      <vt:lpstr>Snímek 2</vt:lpstr>
      <vt:lpstr>3.a)  Voják na obrázku patří  ……?   B) SymboleM husitů byl ….?</vt:lpstr>
      <vt:lpstr>4.Kdo je na obrázku a čím se proslavil?</vt:lpstr>
      <vt:lpstr>5. Ve kterém roce byl upálen Jan Hus?</vt:lpstr>
      <vt:lpstr>POPIS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Husitství Bc. Miroslav Barda VY 32 INOVACE 01</dc:title>
  <dc:creator>pc</dc:creator>
  <cp:lastModifiedBy>Dum</cp:lastModifiedBy>
  <cp:revision>351</cp:revision>
  <dcterms:created xsi:type="dcterms:W3CDTF">2011-05-06T14:42:50Z</dcterms:created>
  <dcterms:modified xsi:type="dcterms:W3CDTF">2012-03-21T09:09:43Z</dcterms:modified>
</cp:coreProperties>
</file>