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3" r:id="rId4"/>
    <p:sldId id="256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09" autoAdjust="0"/>
    <p:restoredTop sz="94660"/>
  </p:normalViewPr>
  <p:slideViewPr>
    <p:cSldViewPr>
      <p:cViewPr>
        <p:scale>
          <a:sx n="76" d="100"/>
          <a:sy n="76" d="100"/>
        </p:scale>
        <p:origin x="-135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B0F0"/>
            </a:gs>
            <a:gs pos="50000">
              <a:srgbClr val="FFC000"/>
            </a:gs>
            <a:gs pos="100000">
              <a:srgbClr val="00B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6BE31-7B80-4F45-83CB-4AE2707F081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F8F58-7426-4AE5-AA7E-458FB6F6EC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knihy.cz/cze/system/img/stuff/005444.jpg" TargetMode="External"/><Relationship Id="rId2" Type="http://schemas.openxmlformats.org/officeDocument/2006/relationships/hyperlink" Target="http://upload.wikimedia.org/wikipedia/de/7/74/Viscum_alb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s.123rf.com/400wm/400/400/alvarocabrera/alvarocabrera1004/alvarocabrera100400006/6761759-sada-keltsk--symboly-ikony-vektoru-sada-n-vrh--tetov-n.jpg" TargetMode="External"/><Relationship Id="rId4" Type="http://schemas.openxmlformats.org/officeDocument/2006/relationships/hyperlink" Target="http://nd04.jxs.cz/851/262/848ce8dfcc_76661373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4519123"/>
              </p:ext>
            </p:extLst>
          </p:nvPr>
        </p:nvGraphicFramePr>
        <p:xfrm>
          <a:off x="642910" y="1397000"/>
          <a:ext cx="8001056" cy="3389322"/>
        </p:xfrm>
        <a:graphic>
          <a:graphicData uri="http://schemas.openxmlformats.org/drawingml/2006/table">
            <a:tbl>
              <a:tblPr/>
              <a:tblGrid>
                <a:gridCol w="1460949"/>
                <a:gridCol w="6540107"/>
              </a:tblGrid>
              <a:tr h="82512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50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září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5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76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Keltové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- 02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84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366" y="2857504"/>
            <a:ext cx="8229600" cy="114300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3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KELTOVÉ</a:t>
            </a:r>
            <a:endParaRPr lang="cs-CZ" sz="13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428596" y="4131238"/>
            <a:ext cx="82867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DUM - 02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knihy.cz/cze/system/img/stuff/00544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2457" y="428604"/>
            <a:ext cx="3133725" cy="42481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http://nd04.jxs.cz/851/262/848ce8dfcc_76661373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48187" y="357167"/>
            <a:ext cx="1895449" cy="1930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http://us.123rf.com/400wm/400/400/alvarocabrera/alvarocabrera1004/alvarocabrera100400006/6761759-sada-keltsk--symboly-ikony-vektoru-sada-n-vrh--tetov-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2357430"/>
            <a:ext cx="3309934" cy="3309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357158" y="4857760"/>
            <a:ext cx="442948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Odpověz správně na otázku a odkryj políčko.</a:t>
            </a:r>
          </a:p>
          <a:p>
            <a:endParaRPr lang="cs-CZ" b="1" dirty="0" smtClean="0"/>
          </a:p>
          <a:p>
            <a:r>
              <a:rPr lang="cs-CZ" b="1" dirty="0" smtClean="0"/>
              <a:t>Poznáš, co se skrývá na obrázku???</a:t>
            </a:r>
          </a:p>
          <a:p>
            <a:endParaRPr lang="cs-CZ" b="1" dirty="0" smtClean="0"/>
          </a:p>
          <a:p>
            <a:r>
              <a:rPr lang="cs-CZ" b="1" dirty="0" smtClean="0"/>
              <a:t>Pokud ano, zapiš do sešitu.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de/7/74/Viscum_albu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grpSp>
        <p:nvGrpSpPr>
          <p:cNvPr id="46" name="Skupina 45"/>
          <p:cNvGrpSpPr/>
          <p:nvPr/>
        </p:nvGrpSpPr>
        <p:grpSpPr>
          <a:xfrm>
            <a:off x="6084000" y="2357430"/>
            <a:ext cx="3060000" cy="2304000"/>
            <a:chOff x="6084000" y="2357430"/>
            <a:chExt cx="3060000" cy="2304000"/>
          </a:xfrm>
        </p:grpSpPr>
        <p:sp>
          <p:nvSpPr>
            <p:cNvPr id="23" name="Obdélník 22"/>
            <p:cNvSpPr/>
            <p:nvPr/>
          </p:nvSpPr>
          <p:spPr>
            <a:xfrm>
              <a:off x="608400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429388" y="2500306"/>
              <a:ext cx="235745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1. Kdy žili na našem území Keltové?</a:t>
              </a:r>
              <a:endParaRPr lang="cs-CZ" sz="2400" dirty="0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000364" y="-18570"/>
            <a:ext cx="3060000" cy="2376000"/>
            <a:chOff x="3071802" y="0"/>
            <a:chExt cx="3060000" cy="2376000"/>
          </a:xfrm>
        </p:grpSpPr>
        <p:sp>
          <p:nvSpPr>
            <p:cNvPr id="20" name="Obdélník 19"/>
            <p:cNvSpPr/>
            <p:nvPr/>
          </p:nvSpPr>
          <p:spPr>
            <a:xfrm>
              <a:off x="3071802" y="0"/>
              <a:ext cx="3060000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286116" y="132686"/>
              <a:ext cx="2643206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2. Podle koho byla naše země pojmenována latinským  názvem „BOHEMIA“??</a:t>
              </a:r>
              <a:endParaRPr lang="cs-CZ" sz="2400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0" y="2357430"/>
            <a:ext cx="3060000" cy="2304000"/>
            <a:chOff x="0" y="2357430"/>
            <a:chExt cx="3060000" cy="2304000"/>
          </a:xfrm>
        </p:grpSpPr>
        <p:sp>
          <p:nvSpPr>
            <p:cNvPr id="18" name="Obdélník 17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42844" y="2490140"/>
              <a:ext cx="278608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3. Jak se nazývají keltská sídliště opevněná mohutnými hradbami?</a:t>
              </a:r>
              <a:endParaRPr lang="cs-CZ" sz="24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1802" y="-18570"/>
            <a:ext cx="3060000" cy="2376000"/>
            <a:chOff x="0" y="0"/>
            <a:chExt cx="3060000" cy="2376000"/>
          </a:xfrm>
        </p:grpSpPr>
        <p:sp>
          <p:nvSpPr>
            <p:cNvPr id="5" name="Obdélník 4"/>
            <p:cNvSpPr/>
            <p:nvPr/>
          </p:nvSpPr>
          <p:spPr>
            <a:xfrm>
              <a:off x="0" y="0"/>
              <a:ext cx="3060000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285720" y="142852"/>
              <a:ext cx="250033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4. Znali </a:t>
              </a:r>
              <a:r>
                <a:rPr lang="cs-CZ" sz="2400" dirty="0"/>
                <a:t>K</a:t>
              </a:r>
              <a:r>
                <a:rPr lang="cs-CZ" sz="2400" dirty="0" smtClean="0"/>
                <a:t>eltové hrnčířský kruh?</a:t>
              </a:r>
              <a:endParaRPr lang="cs-CZ" sz="2400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3071802" y="2357430"/>
            <a:ext cx="3060000" cy="2304000"/>
            <a:chOff x="3071802" y="2357430"/>
            <a:chExt cx="3060000" cy="2304000"/>
          </a:xfrm>
        </p:grpSpPr>
        <p:sp>
          <p:nvSpPr>
            <p:cNvPr id="22" name="Obdélník 21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3357554" y="2500306"/>
              <a:ext cx="242889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5. Vyráběli </a:t>
              </a:r>
              <a:r>
                <a:rPr lang="cs-CZ" sz="2400" dirty="0"/>
                <a:t>K</a:t>
              </a:r>
              <a:r>
                <a:rPr lang="cs-CZ" sz="2400" dirty="0" smtClean="0"/>
                <a:t>eltové skleněné korále??</a:t>
              </a:r>
              <a:endParaRPr lang="cs-CZ" sz="2400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084000" y="4626000"/>
            <a:ext cx="3060000" cy="2232000"/>
            <a:chOff x="6084000" y="4626000"/>
            <a:chExt cx="3060000" cy="2232000"/>
          </a:xfrm>
        </p:grpSpPr>
        <p:sp>
          <p:nvSpPr>
            <p:cNvPr id="25" name="Obdélník 24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6286512" y="4714884"/>
              <a:ext cx="2714644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6</a:t>
              </a:r>
              <a:r>
                <a:rPr lang="cs-CZ" sz="2400" dirty="0" smtClean="0"/>
                <a:t>. Ze kterých zdrojů se dozvídáme o způsobu života keltských kmenů??</a:t>
              </a:r>
              <a:endParaRPr lang="cs-CZ" sz="2400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072198" y="-18570"/>
            <a:ext cx="3060000" cy="2376000"/>
            <a:chOff x="6072198" y="-18570"/>
            <a:chExt cx="3060000" cy="2376000"/>
          </a:xfrm>
        </p:grpSpPr>
        <p:sp>
          <p:nvSpPr>
            <p:cNvPr id="21" name="Obdélník 20"/>
            <p:cNvSpPr/>
            <p:nvPr/>
          </p:nvSpPr>
          <p:spPr>
            <a:xfrm>
              <a:off x="6072198" y="-18570"/>
              <a:ext cx="3060000" cy="2376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357950" y="142852"/>
              <a:ext cx="257176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/>
                <a:t>7</a:t>
              </a:r>
              <a:r>
                <a:rPr lang="cs-CZ" sz="2400" dirty="0" smtClean="0"/>
                <a:t>. Na kterém výrobku se setkáš s názvem „BOHEMIA“??	 </a:t>
              </a:r>
              <a:endParaRPr lang="cs-CZ" sz="24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0" y="4626000"/>
            <a:ext cx="3060000" cy="2232000"/>
            <a:chOff x="0" y="4626000"/>
            <a:chExt cx="3060000" cy="2232000"/>
          </a:xfrm>
        </p:grpSpPr>
        <p:sp>
          <p:nvSpPr>
            <p:cNvPr id="19" name="Obdélník 18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85720" y="4786322"/>
              <a:ext cx="228601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8. Co používali </a:t>
              </a:r>
              <a:r>
                <a:rPr lang="cs-CZ" sz="2400" dirty="0"/>
                <a:t>K</a:t>
              </a:r>
              <a:r>
                <a:rPr lang="cs-CZ" sz="2400" dirty="0" smtClean="0"/>
                <a:t>eltové při obchodování??</a:t>
              </a:r>
              <a:endParaRPr lang="cs-CZ" sz="2400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071802" y="4626000"/>
            <a:ext cx="3060000" cy="2232000"/>
            <a:chOff x="3071802" y="4626000"/>
            <a:chExt cx="3060000" cy="2232000"/>
          </a:xfrm>
        </p:grpSpPr>
        <p:sp>
          <p:nvSpPr>
            <p:cNvPr id="24" name="Obdélník 23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214678" y="4714884"/>
              <a:ext cx="264320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9. Které kmeny vytlačily Kelty           v průběhu 1. stol. našeho letopočtu??</a:t>
              </a:r>
              <a:endParaRPr lang="cs-CZ" sz="2400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3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KONTROLNÍ OTÁZKY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0701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obrázku je :     </a:t>
            </a:r>
            <a:r>
              <a:rPr lang="cs-CZ" sz="3600" b="1" dirty="0" smtClean="0"/>
              <a:t>_        _        _       _        _        </a:t>
            </a:r>
            <a:endParaRPr lang="cs-CZ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332656"/>
            <a:ext cx="7958525" cy="76944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Odpověz,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dostaneš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jedničku???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25574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Víš, co je to </a:t>
            </a:r>
            <a:r>
              <a:rPr lang="cs-CZ" sz="2400" dirty="0" smtClean="0"/>
              <a:t>JMELÍ?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93305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Kde JMELÍ  </a:t>
            </a:r>
            <a:r>
              <a:rPr lang="cs-CZ" sz="2400" dirty="0" smtClean="0"/>
              <a:t>roste?</a:t>
            </a:r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5271591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Co </a:t>
            </a:r>
            <a:r>
              <a:rPr lang="cs-CZ" sz="2400" smtClean="0"/>
              <a:t>JMELÍ </a:t>
            </a:r>
            <a:r>
              <a:rPr lang="cs-CZ" sz="2400" smtClean="0"/>
              <a:t>symbolizuje?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89672" y="5282044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PLODNOST a ŠTĚSTÍ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90176" y="3985900"/>
            <a:ext cx="4286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PARAZITUJE NA STROMECH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98352" y="254574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ROSTLINA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87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28794" y="785794"/>
            <a:ext cx="6329378" cy="114300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CITACE OBRAZOVÉHO MATERIÁLU</a:t>
            </a:r>
            <a:b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5852" y="2500306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JMELÍ </a:t>
            </a:r>
            <a:r>
              <a:rPr lang="cs-CZ" sz="1200" b="1" dirty="0" smtClean="0"/>
              <a:t>- </a:t>
            </a:r>
            <a:r>
              <a:rPr lang="cs-CZ" sz="1200" dirty="0" smtClean="0"/>
              <a:t>       </a:t>
            </a:r>
            <a:r>
              <a:rPr lang="cs-CZ" sz="1200" dirty="0" smtClean="0">
                <a:hlinkClick r:id="rId2"/>
              </a:rPr>
              <a:t>http</a:t>
            </a:r>
            <a:r>
              <a:rPr lang="cs-CZ" sz="1200" dirty="0" smtClean="0">
                <a:hlinkClick r:id="rId2"/>
              </a:rPr>
              <a:t>://upload.wikimedia.org/wikipedia/de/7/74/Viscum_album.jpg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2764392"/>
            <a:ext cx="72516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KELTSKÉ SYMBOLY </a:t>
            </a:r>
            <a:r>
              <a:rPr lang="cs-CZ" sz="1200" b="1" dirty="0" smtClean="0"/>
              <a:t>-      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 smtClean="0">
                <a:hlinkClick r:id="rId3"/>
              </a:rPr>
              <a:t>://www.pknihy.cz/cze/system/img/stuff/005444.jpg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9590" y="3071810"/>
            <a:ext cx="50827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KELTSKÝ </a:t>
            </a:r>
            <a:r>
              <a:rPr lang="cs-CZ" sz="1200" b="1" dirty="0" smtClean="0"/>
              <a:t>KRUH  -      </a:t>
            </a:r>
            <a:r>
              <a:rPr lang="cs-CZ" sz="1200" dirty="0" smtClean="0">
                <a:hlinkClick r:id="rId4"/>
              </a:rPr>
              <a:t>http://nd04.jxs.cz/851/262/848ce8dfcc_76661373_o2.jpg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1670" y="3357562"/>
            <a:ext cx="5357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5"/>
              </a:rPr>
              <a:t>http://us.123rf.com/400wm/400/400/</a:t>
            </a:r>
            <a:r>
              <a:rPr lang="cs-CZ" sz="1200" dirty="0" err="1" smtClean="0">
                <a:hlinkClick r:id="rId5"/>
              </a:rPr>
              <a:t>alvarocabrera</a:t>
            </a:r>
            <a:r>
              <a:rPr lang="cs-CZ" sz="1200" dirty="0" smtClean="0">
                <a:hlinkClick r:id="rId5"/>
              </a:rPr>
              <a:t>/alvarocabrera1004/alvarocabrera100400006/6761759-sada-</a:t>
            </a:r>
            <a:r>
              <a:rPr lang="cs-CZ" sz="1200" dirty="0" err="1" smtClean="0">
                <a:hlinkClick r:id="rId5"/>
              </a:rPr>
              <a:t>keltsk</a:t>
            </a:r>
            <a:r>
              <a:rPr lang="cs-CZ" sz="1200" dirty="0" smtClean="0">
                <a:hlinkClick r:id="rId5"/>
              </a:rPr>
              <a:t>--symboly-ikony-vektoru-sada-n-vrh--</a:t>
            </a:r>
            <a:r>
              <a:rPr lang="cs-CZ" sz="1200" dirty="0" err="1" smtClean="0">
                <a:hlinkClick r:id="rId5"/>
              </a:rPr>
              <a:t>tetov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n.jpg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0" y="3357562"/>
            <a:ext cx="20619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SADA KELTSKÝCH SYMBOLŮ - </a:t>
            </a:r>
            <a:endParaRPr lang="cs-CZ" sz="1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438</TotalTime>
  <Words>283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KELTOVÉ</vt:lpstr>
      <vt:lpstr>Prezentace aplikace PowerPoint</vt:lpstr>
      <vt:lpstr>Prezentace aplikace PowerPoint</vt:lpstr>
      <vt:lpstr>KONTROLNÍ OTÁZKY</vt:lpstr>
      <vt:lpstr>Prezentace aplikace PowerPoint</vt:lpstr>
      <vt:lpstr>CITACE OBRAZOVÉHO MATERIÁLU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Martin Králík</cp:lastModifiedBy>
  <cp:revision>40</cp:revision>
  <dcterms:created xsi:type="dcterms:W3CDTF">2011-09-18T13:07:44Z</dcterms:created>
  <dcterms:modified xsi:type="dcterms:W3CDTF">2012-03-21T13:36:55Z</dcterms:modified>
</cp:coreProperties>
</file>