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70" r:id="rId4"/>
    <p:sldId id="260" r:id="rId5"/>
    <p:sldId id="271" r:id="rId6"/>
    <p:sldId id="263" r:id="rId7"/>
    <p:sldId id="276" r:id="rId8"/>
    <p:sldId id="275" r:id="rId9"/>
    <p:sldId id="266" r:id="rId10"/>
    <p:sldId id="277" r:id="rId11"/>
    <p:sldId id="27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99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71" autoAdjust="0"/>
  </p:normalViewPr>
  <p:slideViewPr>
    <p:cSldViewPr>
      <p:cViewPr>
        <p:scale>
          <a:sx n="80" d="100"/>
          <a:sy n="80" d="100"/>
        </p:scale>
        <p:origin x="-522" y="3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88CFAF-F0BD-4455-BDD3-CA7D73915C29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6C4FEE-3559-4E91-86A0-7913590F1A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76231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79A267-DCE4-4168-80D5-BA1F7D32414C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77201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6323-77CF-4311-8E36-CA71BAF857F8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4B80B-7B51-48A3-B1B1-0FB803B619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076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6323-77CF-4311-8E36-CA71BAF857F8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4B80B-7B51-48A3-B1B1-0FB803B619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142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6323-77CF-4311-8E36-CA71BAF857F8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4B80B-7B51-48A3-B1B1-0FB803B619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286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6323-77CF-4311-8E36-CA71BAF857F8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4B80B-7B51-48A3-B1B1-0FB803B619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9862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6323-77CF-4311-8E36-CA71BAF857F8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4B80B-7B51-48A3-B1B1-0FB803B619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217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6323-77CF-4311-8E36-CA71BAF857F8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4B80B-7B51-48A3-B1B1-0FB803B619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9777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6323-77CF-4311-8E36-CA71BAF857F8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4B80B-7B51-48A3-B1B1-0FB803B619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8311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6323-77CF-4311-8E36-CA71BAF857F8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4B80B-7B51-48A3-B1B1-0FB803B619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122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6323-77CF-4311-8E36-CA71BAF857F8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4B80B-7B51-48A3-B1B1-0FB803B619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7436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6323-77CF-4311-8E36-CA71BAF857F8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4B80B-7B51-48A3-B1B1-0FB803B619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6831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6323-77CF-4311-8E36-CA71BAF857F8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4B80B-7B51-48A3-B1B1-0FB803B619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6170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106323-77CF-4311-8E36-CA71BAF857F8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C4B80B-7B51-48A3-B1B1-0FB803B619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58315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2.jpeg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png"/><Relationship Id="rId3" Type="http://schemas.openxmlformats.org/officeDocument/2006/relationships/image" Target="../media/image2.jpeg"/><Relationship Id="rId7" Type="http://schemas.openxmlformats.org/officeDocument/2006/relationships/image" Target="../media/image12.png"/><Relationship Id="rId12" Type="http://schemas.openxmlformats.org/officeDocument/2006/relationships/image" Target="../media/image19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11" Type="http://schemas.openxmlformats.org/officeDocument/2006/relationships/image" Target="../media/image18.png"/><Relationship Id="rId5" Type="http://schemas.openxmlformats.org/officeDocument/2006/relationships/image" Target="../media/image13.png"/><Relationship Id="rId10" Type="http://schemas.openxmlformats.org/officeDocument/2006/relationships/image" Target="../media/image17.png"/><Relationship Id="rId4" Type="http://schemas.openxmlformats.org/officeDocument/2006/relationships/image" Target="../media/image11.wmf"/><Relationship Id="rId9" Type="http://schemas.openxmlformats.org/officeDocument/2006/relationships/image" Target="../media/image16.png"/><Relationship Id="rId14" Type="http://schemas.openxmlformats.org/officeDocument/2006/relationships/image" Target="../media/image2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13" Type="http://schemas.openxmlformats.org/officeDocument/2006/relationships/image" Target="../media/image34.png"/><Relationship Id="rId3" Type="http://schemas.openxmlformats.org/officeDocument/2006/relationships/image" Target="../media/image2.jpeg"/><Relationship Id="rId7" Type="http://schemas.openxmlformats.org/officeDocument/2006/relationships/image" Target="../media/image28.png"/><Relationship Id="rId12" Type="http://schemas.openxmlformats.org/officeDocument/2006/relationships/image" Target="../media/image33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0" Type="http://schemas.openxmlformats.org/officeDocument/2006/relationships/image" Target="../media/image31.png"/><Relationship Id="rId4" Type="http://schemas.openxmlformats.org/officeDocument/2006/relationships/image" Target="../media/image25.png"/><Relationship Id="rId9" Type="http://schemas.openxmlformats.org/officeDocument/2006/relationships/image" Target="../media/image30.png"/><Relationship Id="rId14" Type="http://schemas.openxmlformats.org/officeDocument/2006/relationships/image" Target="../media/image3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11.wmf"/><Relationship Id="rId7" Type="http://schemas.openxmlformats.org/officeDocument/2006/relationships/image" Target="../media/image3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jpeg"/><Relationship Id="rId5" Type="http://schemas.openxmlformats.org/officeDocument/2006/relationships/image" Target="../media/image4.jpeg"/><Relationship Id="rId10" Type="http://schemas.openxmlformats.org/officeDocument/2006/relationships/image" Target="../media/image41.png"/><Relationship Id="rId4" Type="http://schemas.openxmlformats.org/officeDocument/2006/relationships/image" Target="../media/image37.png"/><Relationship Id="rId9" Type="http://schemas.openxmlformats.org/officeDocument/2006/relationships/image" Target="../media/image4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43.png"/><Relationship Id="rId7" Type="http://schemas.openxmlformats.org/officeDocument/2006/relationships/image" Target="../media/image45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png"/><Relationship Id="rId5" Type="http://schemas.openxmlformats.org/officeDocument/2006/relationships/image" Target="../media/image2.jpeg"/><Relationship Id="rId4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openxmlformats.org/officeDocument/2006/relationships/image" Target="../media/image4.jpeg"/><Relationship Id="rId7" Type="http://schemas.openxmlformats.org/officeDocument/2006/relationships/image" Target="../media/image50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10" Type="http://schemas.openxmlformats.org/officeDocument/2006/relationships/image" Target="../media/image53.png"/><Relationship Id="rId4" Type="http://schemas.openxmlformats.org/officeDocument/2006/relationships/image" Target="../media/image2.jpeg"/><Relationship Id="rId9" Type="http://schemas.openxmlformats.org/officeDocument/2006/relationships/image" Target="../media/image5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14623628"/>
              </p:ext>
            </p:extLst>
          </p:nvPr>
        </p:nvGraphicFramePr>
        <p:xfrm>
          <a:off x="2305050" y="190500"/>
          <a:ext cx="4527550" cy="6502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5" name="Dokument" r:id="rId4" imgW="5889940" imgH="8489358" progId="Word.Document.12">
                  <p:embed/>
                </p:oleObj>
              </mc:Choice>
              <mc:Fallback>
                <p:oleObj name="Dokument" r:id="rId4" imgW="5889940" imgH="848935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305050" y="190500"/>
                        <a:ext cx="4527550" cy="65024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34177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2378" y="1305072"/>
            <a:ext cx="273630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5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0051" y="609889"/>
            <a:ext cx="3096344" cy="4102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26532" y="694438"/>
            <a:ext cx="28521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KUŽELOSEČKY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99897" y="4797152"/>
            <a:ext cx="638059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Tečna</a:t>
            </a:r>
            <a:r>
              <a:rPr lang="cs-CZ" sz="7200" b="1" i="1" dirty="0" smtClean="0">
                <a:solidFill>
                  <a:srgbClr val="0000FF"/>
                </a:solidFill>
              </a:rPr>
              <a:t> hyperboly</a:t>
            </a:r>
            <a:endParaRPr lang="cs-CZ" sz="7200" b="1" i="1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0018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35004" y="5739099"/>
                <a:ext cx="3676956" cy="510461"/>
              </a:xfrm>
              <a:prstGeom prst="rect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400" b="1" i="1" smtClean="0">
                          <a:latin typeface="Cambria Math"/>
                        </a:rPr>
                        <m:t>𝒕</m:t>
                      </m:r>
                      <m:r>
                        <a:rPr lang="cs-CZ" sz="1400" b="1" i="1" smtClean="0">
                          <a:latin typeface="Cambria Math"/>
                        </a:rPr>
                        <m:t>:  </m:t>
                      </m:r>
                      <m:f>
                        <m:f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sz="14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cs-CZ" sz="1400" b="1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𝒙</m:t>
                                  </m:r>
                                </m:e>
                                <m:sub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𝟎</m:t>
                                  </m:r>
                                </m:sub>
                              </m:sSub>
                              <m:r>
                                <a:rPr lang="cs-CZ" sz="14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1400" b="1" i="1" smtClean="0">
                                  <a:latin typeface="Cambria Math"/>
                                </a:rPr>
                                <m:t>𝒎</m:t>
                              </m:r>
                            </m:e>
                          </m:d>
                          <m:d>
                            <m:dPr>
                              <m:ctrlPr>
                                <a:rPr lang="cs-CZ" sz="14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400" b="1" i="1" smtClean="0"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sz="14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1400" b="1" i="1" smtClean="0">
                                  <a:latin typeface="Cambria Math"/>
                                </a:rPr>
                                <m:t>𝒎</m:t>
                              </m:r>
                            </m:e>
                          </m:d>
                        </m:num>
                        <m:den>
                          <m:sSup>
                            <m:sSupPr>
                              <m:ctrlPr>
                                <a:rPr lang="cs-CZ" sz="1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sz="1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sz="1400" b="1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sz="14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cs-CZ" sz="1400" b="1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𝒚</m:t>
                                  </m:r>
                                </m:e>
                                <m:sub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𝟎</m:t>
                                  </m:r>
                                </m:sub>
                              </m:sSub>
                              <m:r>
                                <a:rPr lang="cs-CZ" sz="14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1400" b="1" i="1" smtClean="0">
                                  <a:latin typeface="Cambria Math"/>
                                </a:rPr>
                                <m:t>𝒏</m:t>
                              </m:r>
                            </m:e>
                          </m:d>
                          <m:d>
                            <m:dPr>
                              <m:ctrlPr>
                                <a:rPr lang="cs-CZ" sz="14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400" b="1" i="1" smtClean="0"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sz="14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1400" b="1" i="1" smtClean="0">
                                  <a:latin typeface="Cambria Math"/>
                                </a:rPr>
                                <m:t>𝒏</m:t>
                              </m:r>
                            </m:e>
                          </m:d>
                        </m:num>
                        <m:den>
                          <m:sSup>
                            <m:sSupPr>
                              <m:ctrlPr>
                                <a:rPr lang="cs-CZ" sz="1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sz="1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sz="1400" b="1" i="1" smtClean="0">
                          <a:latin typeface="Cambria Math"/>
                        </a:rPr>
                        <m:t>=</m:t>
                      </m:r>
                      <m:r>
                        <a:rPr lang="cs-CZ" sz="1400" b="1" i="1" smtClean="0"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1400" b="1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5004" y="5739099"/>
                <a:ext cx="3676956" cy="51046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107061" y="1412776"/>
                <a:ext cx="824456" cy="338554"/>
              </a:xfrm>
              <a:prstGeom prst="rect">
                <a:avLst/>
              </a:prstGeom>
              <a:ln>
                <a:solidFill>
                  <a:srgbClr val="C0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1" i="1" smtClean="0">
                          <a:latin typeface="Cambria Math"/>
                        </a:rPr>
                        <m:t>𝑬𝑭</m:t>
                      </m:r>
                      <m:r>
                        <a:rPr lang="cs-CZ" sz="1600" b="1" i="1">
                          <a:latin typeface="Cambria Math"/>
                          <a:ea typeface="Cambria Math"/>
                        </a:rPr>
                        <m:t>∥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𝒙</m:t>
                      </m:r>
                    </m:oMath>
                  </m:oMathPara>
                </a14:m>
                <a:endParaRPr lang="cs-CZ" sz="1600" b="1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07061" y="1412776"/>
                <a:ext cx="824456" cy="33855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>
                <a:solidFill>
                  <a:srgbClr val="C0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" name="Skupina 1"/>
          <p:cNvGrpSpPr/>
          <p:nvPr/>
        </p:nvGrpSpPr>
        <p:grpSpPr>
          <a:xfrm>
            <a:off x="395536" y="83470"/>
            <a:ext cx="8064896" cy="1050567"/>
            <a:chOff x="395536" y="83470"/>
            <a:chExt cx="8064896" cy="1050567"/>
          </a:xfrm>
        </p:grpSpPr>
        <p:sp>
          <p:nvSpPr>
            <p:cNvPr id="20" name="Nadpis 1"/>
            <p:cNvSpPr txBox="1">
              <a:spLocks/>
            </p:cNvSpPr>
            <p:nvPr/>
          </p:nvSpPr>
          <p:spPr>
            <a:xfrm>
              <a:off x="395536" y="83470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r>
                <a:rPr lang="cs-CZ" sz="3200" b="1" dirty="0" smtClean="0"/>
                <a:t>Tečna hyperboly</a:t>
              </a:r>
              <a:r>
                <a:rPr lang="cs-CZ" sz="3200" b="1" i="1" dirty="0" smtClean="0"/>
                <a:t> </a:t>
              </a:r>
            </a:p>
            <a:p>
              <a:pPr algn="l"/>
              <a:r>
                <a:rPr lang="cs-CZ" sz="2800" b="1" i="1" dirty="0" smtClean="0">
                  <a:solidFill>
                    <a:srgbClr val="0000FF"/>
                  </a:solidFill>
                </a:rPr>
                <a:t>určená bodem dotyku</a:t>
              </a:r>
              <a:r>
                <a:rPr lang="cs-CZ" sz="3200" b="1" i="1" dirty="0" smtClean="0"/>
                <a:t> </a:t>
              </a:r>
            </a:p>
          </p:txBody>
        </p:sp>
        <p:grpSp>
          <p:nvGrpSpPr>
            <p:cNvPr id="21" name="Skupina 20"/>
            <p:cNvGrpSpPr/>
            <p:nvPr/>
          </p:nvGrpSpPr>
          <p:grpSpPr>
            <a:xfrm>
              <a:off x="539552" y="179349"/>
              <a:ext cx="7920880" cy="954688"/>
              <a:chOff x="539552" y="179348"/>
              <a:chExt cx="7920880" cy="954688"/>
            </a:xfrm>
          </p:grpSpPr>
          <p:grpSp>
            <p:nvGrpSpPr>
              <p:cNvPr id="23" name="Skupina 22"/>
              <p:cNvGrpSpPr/>
              <p:nvPr/>
            </p:nvGrpSpPr>
            <p:grpSpPr>
              <a:xfrm>
                <a:off x="6691531" y="179348"/>
                <a:ext cx="976813" cy="653431"/>
                <a:chOff x="6691531" y="179348"/>
                <a:chExt cx="1616019" cy="936104"/>
              </a:xfrm>
            </p:grpSpPr>
            <p:pic>
              <p:nvPicPr>
                <p:cNvPr id="27" name="Picture 9"/>
                <p:cNvPicPr>
                  <a:picLocks noChangeAspect="1" noChangeArrowheads="1"/>
                </p:cNvPicPr>
                <p:nvPr/>
              </p:nvPicPr>
              <p:blipFill>
                <a:blip r:embed="rId4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691531" y="179348"/>
                  <a:ext cx="706415" cy="936000"/>
                </a:xfrm>
                <a:prstGeom prst="rect">
                  <a:avLst/>
                </a:prstGeom>
                <a:solidFill>
                  <a:srgbClr val="FFFF00"/>
                </a:solidFill>
                <a:ln>
                  <a:noFill/>
                </a:ln>
                <a:extLst/>
              </p:spPr>
            </p:pic>
            <p:pic>
              <p:nvPicPr>
                <p:cNvPr id="28" name="Picture 2" descr="Zobrazit podrobnosti"/>
                <p:cNvPicPr>
                  <a:picLocks noChangeAspect="1" noChangeArrowheads="1"/>
                </p:cNvPicPr>
                <p:nvPr/>
              </p:nvPicPr>
              <p:blipFill>
                <a:blip r:embed="rId5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371446" y="179348"/>
                  <a:ext cx="936104" cy="936104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sp>
            <p:nvSpPr>
              <p:cNvPr id="25" name="TextovéPole 24"/>
              <p:cNvSpPr txBox="1"/>
              <p:nvPr/>
            </p:nvSpPr>
            <p:spPr>
              <a:xfrm>
                <a:off x="6588224" y="764704"/>
                <a:ext cx="129541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solidFill>
                      <a:srgbClr val="0000FF"/>
                    </a:solidFill>
                  </a:rPr>
                  <a:t>kuželosečky</a:t>
                </a:r>
                <a:endParaRPr lang="cs-CZ" dirty="0">
                  <a:solidFill>
                    <a:srgbClr val="0000FF"/>
                  </a:solidFill>
                </a:endParaRPr>
              </a:p>
            </p:txBody>
          </p:sp>
          <p:cxnSp>
            <p:nvCxnSpPr>
              <p:cNvPr id="26" name="Přímá spojnice 25"/>
              <p:cNvCxnSpPr/>
              <p:nvPr/>
            </p:nvCxnSpPr>
            <p:spPr>
              <a:xfrm>
                <a:off x="539552" y="1124744"/>
                <a:ext cx="7920880" cy="0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71611"/>
            <a:ext cx="3604948" cy="361839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14"/>
              <p:cNvSpPr txBox="1"/>
              <p:nvPr/>
            </p:nvSpPr>
            <p:spPr>
              <a:xfrm>
                <a:off x="5991511" y="1431760"/>
                <a:ext cx="829266" cy="338554"/>
              </a:xfrm>
              <a:prstGeom prst="rect">
                <a:avLst/>
              </a:prstGeom>
              <a:ln>
                <a:solidFill>
                  <a:srgbClr val="C0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1" i="1" smtClean="0">
                          <a:latin typeface="Cambria Math"/>
                        </a:rPr>
                        <m:t>𝑬𝑭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∥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𝒚</m:t>
                      </m:r>
                    </m:oMath>
                  </m:oMathPara>
                </a14:m>
                <a:endParaRPr lang="cs-CZ" sz="1600" b="1" dirty="0"/>
              </a:p>
            </p:txBody>
          </p:sp>
        </mc:Choice>
        <mc:Fallback xmlns="">
          <p:sp>
            <p:nvSpPr>
              <p:cNvPr id="31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1511" y="1431760"/>
                <a:ext cx="829266" cy="33855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solidFill>
                  <a:srgbClr val="C0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2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0389" y="1871611"/>
            <a:ext cx="3636000" cy="359574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4664127" y="5739099"/>
                <a:ext cx="3796306" cy="510461"/>
              </a:xfrm>
              <a:prstGeom prst="rect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400" b="1" i="1" smtClean="0">
                          <a:latin typeface="Cambria Math"/>
                        </a:rPr>
                        <m:t>𝒕</m:t>
                      </m:r>
                      <m:r>
                        <a:rPr lang="cs-CZ" sz="1400" b="1" i="1" smtClean="0">
                          <a:latin typeface="Cambria Math"/>
                        </a:rPr>
                        <m:t>:  −</m:t>
                      </m:r>
                      <m:f>
                        <m:f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sz="14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cs-CZ" sz="1400" b="1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𝒙</m:t>
                                  </m:r>
                                </m:e>
                                <m:sub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𝟎</m:t>
                                  </m:r>
                                </m:sub>
                              </m:sSub>
                              <m:r>
                                <a:rPr lang="cs-CZ" sz="14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1400" b="1" i="1" smtClean="0">
                                  <a:latin typeface="Cambria Math"/>
                                </a:rPr>
                                <m:t>𝒎</m:t>
                              </m:r>
                            </m:e>
                          </m:d>
                          <m:d>
                            <m:dPr>
                              <m:ctrlPr>
                                <a:rPr lang="cs-CZ" sz="14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400" b="1" i="1" smtClean="0"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sz="14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1400" b="1" i="1" smtClean="0">
                                  <a:latin typeface="Cambria Math"/>
                                </a:rPr>
                                <m:t>𝒎</m:t>
                              </m:r>
                            </m:e>
                          </m:d>
                        </m:num>
                        <m:den>
                          <m:sSup>
                            <m:sSupPr>
                              <m:ctrlPr>
                                <a:rPr lang="cs-CZ" sz="1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sz="1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sz="14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sz="14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cs-CZ" sz="1400" b="1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𝒚</m:t>
                                  </m:r>
                                </m:e>
                                <m:sub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𝟎</m:t>
                                  </m:r>
                                </m:sub>
                              </m:sSub>
                              <m:r>
                                <a:rPr lang="cs-CZ" sz="14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1400" b="1" i="1" smtClean="0">
                                  <a:latin typeface="Cambria Math"/>
                                </a:rPr>
                                <m:t>𝒏</m:t>
                              </m:r>
                            </m:e>
                          </m:d>
                          <m:d>
                            <m:dPr>
                              <m:ctrlPr>
                                <a:rPr lang="cs-CZ" sz="14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400" b="1" i="1" smtClean="0"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sz="14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1400" b="1" i="1" smtClean="0">
                                  <a:latin typeface="Cambria Math"/>
                                </a:rPr>
                                <m:t>𝒏</m:t>
                              </m:r>
                            </m:e>
                          </m:d>
                        </m:num>
                        <m:den>
                          <m:sSup>
                            <m:sSupPr>
                              <m:ctrlPr>
                                <a:rPr lang="cs-CZ" sz="1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sz="14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sz="1400" b="1" i="1" smtClean="0">
                          <a:latin typeface="Cambria Math"/>
                        </a:rPr>
                        <m:t>=</m:t>
                      </m:r>
                      <m:r>
                        <a:rPr lang="cs-CZ" sz="1400" b="1" i="1" smtClean="0"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1400" b="1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64127" y="5739099"/>
                <a:ext cx="3796306" cy="51046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85271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75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9" grpId="0" animBg="1"/>
      <p:bldP spid="31" grpId="0" animBg="1"/>
      <p:bldP spid="3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83470"/>
            <a:ext cx="5976664" cy="72543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Tečna hyperboly</a:t>
            </a:r>
            <a:r>
              <a:rPr lang="cs-CZ" sz="3200" b="1" i="1" dirty="0" smtClean="0"/>
              <a:t> </a:t>
            </a:r>
          </a:p>
          <a:p>
            <a:pPr algn="l"/>
            <a:r>
              <a:rPr lang="cs-CZ" sz="2800" b="1" i="1" dirty="0" smtClean="0">
                <a:solidFill>
                  <a:srgbClr val="0000FF"/>
                </a:solidFill>
              </a:rPr>
              <a:t>určená bodem dotyku</a:t>
            </a:r>
            <a:r>
              <a:rPr lang="cs-CZ" sz="3200" b="1" i="1" dirty="0" smtClean="0"/>
              <a:t> 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395536" y="179349"/>
            <a:ext cx="7920880" cy="954688"/>
            <a:chOff x="395536" y="179348"/>
            <a:chExt cx="7920880" cy="954688"/>
          </a:xfrm>
        </p:grpSpPr>
        <p:grpSp>
          <p:nvGrpSpPr>
            <p:cNvPr id="4" name="Skupina 3"/>
            <p:cNvGrpSpPr/>
            <p:nvPr/>
          </p:nvGrpSpPr>
          <p:grpSpPr>
            <a:xfrm>
              <a:off x="6691531" y="179348"/>
              <a:ext cx="976813" cy="653431"/>
              <a:chOff x="6691531" y="179348"/>
              <a:chExt cx="1616019" cy="936104"/>
            </a:xfrm>
          </p:grpSpPr>
          <p:pic>
            <p:nvPicPr>
              <p:cNvPr id="7" name="Picture 9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91531" y="179348"/>
                <a:ext cx="706415" cy="93600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xtLst/>
            </p:spPr>
          </p:pic>
          <p:pic>
            <p:nvPicPr>
              <p:cNvPr id="8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71446" y="179348"/>
                <a:ext cx="936104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5" name="TextovéPole 4"/>
            <p:cNvSpPr txBox="1"/>
            <p:nvPr/>
          </p:nvSpPr>
          <p:spPr>
            <a:xfrm>
              <a:off x="6588224" y="764704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FF"/>
                  </a:solidFill>
                </a:rPr>
                <a:t>kuželosečky</a:t>
              </a:r>
              <a:endParaRPr lang="cs-CZ" dirty="0">
                <a:solidFill>
                  <a:srgbClr val="0000FF"/>
                </a:solidFill>
              </a:endParaRPr>
            </a:p>
          </p:txBody>
        </p:sp>
        <p:cxnSp>
          <p:nvCxnSpPr>
            <p:cNvPr id="6" name="Přímá spojnice 5"/>
            <p:cNvCxnSpPr/>
            <p:nvPr/>
          </p:nvCxnSpPr>
          <p:spPr>
            <a:xfrm>
              <a:off x="395536" y="1124744"/>
              <a:ext cx="79208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Skupina 11"/>
          <p:cNvGrpSpPr/>
          <p:nvPr/>
        </p:nvGrpSpPr>
        <p:grpSpPr>
          <a:xfrm>
            <a:off x="467544" y="1226537"/>
            <a:ext cx="6982940" cy="978327"/>
            <a:chOff x="395536" y="1226537"/>
            <a:chExt cx="6982940" cy="978327"/>
          </a:xfrm>
        </p:grpSpPr>
        <p:grpSp>
          <p:nvGrpSpPr>
            <p:cNvPr id="9" name="Skupina 8"/>
            <p:cNvGrpSpPr/>
            <p:nvPr/>
          </p:nvGrpSpPr>
          <p:grpSpPr>
            <a:xfrm>
              <a:off x="395536" y="1226537"/>
              <a:ext cx="3932551" cy="978327"/>
              <a:chOff x="395536" y="1226538"/>
              <a:chExt cx="3932551" cy="978326"/>
            </a:xfrm>
          </p:grpSpPr>
          <p:pic>
            <p:nvPicPr>
              <p:cNvPr id="10" name="Picture 6" descr="C:\Users\zdenek\AppData\Local\Microsoft\Windows\Temporary Internet Files\Content.IE5\EPURMY32\MC900198870[1].wmf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95536" y="1268760"/>
                <a:ext cx="915738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mc:AlternateContent xmlns:mc="http://schemas.openxmlformats.org/markup-compatibility/2006" xmlns:a14="http://schemas.microsoft.com/office/drawing/2010/main">
            <mc:Choice Requires="a14">
              <p:sp>
                <p:nvSpPr>
                  <p:cNvPr id="11" name="TextovéPole 10"/>
                  <p:cNvSpPr txBox="1"/>
                  <p:nvPr/>
                </p:nvSpPr>
                <p:spPr>
                  <a:xfrm>
                    <a:off x="1376958" y="1226538"/>
                    <a:ext cx="2951129" cy="923329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>
                    <a:defPPr>
                      <a:defRPr lang="cs-CZ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r>
                      <a:rPr lang="cs-CZ" b="1" u="sng" dirty="0" smtClean="0"/>
                      <a:t>Příklad 1</a:t>
                    </a:r>
                    <a:br>
                      <a:rPr lang="cs-CZ" b="1" u="sng" dirty="0" smtClean="0"/>
                    </a:br>
                    <a:r>
                      <a:rPr lang="cs-CZ" b="1" dirty="0" smtClean="0"/>
                      <a:t>Urči rovnici tečny hyperboly  </a:t>
                    </a:r>
                  </a:p>
                  <a:p>
                    <a:r>
                      <a:rPr lang="cs-CZ" b="1" dirty="0" smtClean="0"/>
                      <a:t>v jejích bodech  </a:t>
                    </a:r>
                    <a14:m>
                      <m:oMath xmlns:m="http://schemas.openxmlformats.org/officeDocument/2006/math">
                        <m:r>
                          <a:rPr lang="cs-CZ" b="1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𝑻</m:t>
                        </m:r>
                        <m:r>
                          <a:rPr lang="cs-CZ" b="1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=</m:t>
                        </m:r>
                        <m:d>
                          <m:dPr>
                            <m:begChr m:val="["/>
                            <m:endChr m:val="]"/>
                            <m:ctrlPr>
                              <a:rPr lang="cs-CZ" b="1" i="1" smtClean="0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1" i="1" smtClean="0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  <m:t>𝟏</m:t>
                            </m:r>
                            <m:r>
                              <a:rPr lang="cs-CZ" b="1" i="1" smtClean="0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  <m:t>;</m:t>
                            </m:r>
                            <m:r>
                              <a:rPr lang="cs-CZ" b="1" i="1" smtClean="0">
                                <a:solidFill>
                                  <a:srgbClr val="0000FF"/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</m:d>
                      </m:oMath>
                    </a14:m>
                    <a:r>
                      <a:rPr lang="cs-CZ" b="1" dirty="0" smtClean="0">
                        <a:latin typeface="Cambria Math"/>
                      </a:rPr>
                      <a:t>.</a:t>
                    </a:r>
                    <a:endParaRPr lang="cs-CZ" b="1" dirty="0" smtClean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Cambria Math"/>
                    </a:endParaRPr>
                  </a:p>
                </p:txBody>
              </p:sp>
            </mc:Choice>
            <mc:Fallback xmlns="">
              <p:sp>
                <p:nvSpPr>
                  <p:cNvPr id="11" name="TextovéPole 10"/>
                  <p:cNvSpPr txBox="1">
                    <a:spLocks noRot="1" noChangeAspect="1" noMove="1" noResize="1" noEditPoints="1" noAdjustHandles="1" noChangeArrowheads="1" noChangeShapeType="1" noTextEdit="1"/>
                  </p:cNvSpPr>
                  <p:nvPr/>
                </p:nvSpPr>
                <p:spPr>
                  <a:xfrm>
                    <a:off x="1376958" y="1226538"/>
                    <a:ext cx="2951129" cy="923329"/>
                  </a:xfrm>
                  <a:prstGeom prst="rect">
                    <a:avLst/>
                  </a:prstGeom>
                  <a:blipFill rotWithShape="1">
                    <a:blip r:embed="rId5"/>
                    <a:stretch>
                      <a:fillRect l="-1860" t="-3289" r="-826" b="-9211"/>
                    </a:stretch>
                  </a:blipFill>
                </p:spPr>
                <p:txBody>
                  <a:bodyPr/>
                  <a:lstStyle/>
                  <a:p>
                    <a:r>
                      <a:rPr lang="cs-CZ">
                        <a:noFill/>
                      </a:rPr>
                      <a:t> </a:t>
                    </a:r>
                  </a:p>
                </p:txBody>
              </p:sp>
            </mc:Fallback>
          </mc:AlternateContent>
        </p:grp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3" name="Obdélník 12"/>
                <p:cNvSpPr/>
                <p:nvPr/>
              </p:nvSpPr>
              <p:spPr>
                <a:xfrm>
                  <a:off x="4211960" y="1331663"/>
                  <a:ext cx="3166516" cy="670825"/>
                </a:xfrm>
                <a:prstGeom prst="rect">
                  <a:avLst/>
                </a:prstGeom>
              </p:spPr>
              <p:txBody>
                <a:bodyPr wrap="square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𝒉</m:t>
                        </m:r>
                        <m:r>
                          <a:rPr lang="cs-CZ" b="1" i="1">
                            <a:solidFill>
                              <a:srgbClr val="C00000"/>
                            </a:solidFill>
                            <a:latin typeface="Cambria Math"/>
                          </a:rPr>
                          <m:t>:   </m:t>
                        </m:r>
                        <m:sSup>
                          <m:sSupPr>
                            <m:ctrlP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b="1" i="1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b="1" i="1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  <m:r>
                                  <a:rPr lang="cs-CZ" b="1" i="1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+</m:t>
                                </m:r>
                                <m:r>
                                  <a:rPr lang="cs-CZ" b="1" i="1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𝟏</m:t>
                                </m:r>
                              </m:e>
                            </m:d>
                          </m:e>
                          <m:sup>
                            <m: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−</m:t>
                        </m:r>
                        <m:f>
                          <m:fPr>
                            <m:ctrlP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sSup>
                              <m:sSupPr>
                                <m:ctrlPr>
                                  <a:rPr lang="cs-CZ" b="1" i="1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ctrlPr>
                                      <a:rPr lang="cs-CZ" b="1" i="1" smtClean="0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</m:ctrlPr>
                                  </m:dPr>
                                  <m:e>
                                    <m:r>
                                      <a:rPr lang="cs-CZ" b="1" i="1" smtClean="0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  <m:t>𝒚</m:t>
                                    </m:r>
                                    <m:r>
                                      <a:rPr lang="cs-CZ" b="1" i="1" smtClean="0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  <m:t>−</m:t>
                                    </m:r>
                                    <m:r>
                                      <a:rPr lang="cs-CZ" b="1" i="1" smtClean="0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  <m:t>𝟏</m:t>
                                    </m:r>
                                  </m:e>
                                </m:d>
                              </m:e>
                              <m:sup>
                                <m:r>
                                  <a:rPr lang="cs-CZ" b="1" i="1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sup>
                            </m:sSup>
                          </m:num>
                          <m:den>
                            <m: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𝟑</m:t>
                            </m:r>
                          </m:den>
                        </m:f>
                        <m:r>
                          <a:rPr lang="cs-CZ" b="0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=1</m:t>
                        </m:r>
                      </m:oMath>
                    </m:oMathPara>
                  </a14:m>
                  <a:endParaRPr lang="cs-CZ" dirty="0"/>
                </a:p>
              </p:txBody>
            </p:sp>
          </mc:Choice>
          <mc:Fallback xmlns="">
            <p:sp>
              <p:nvSpPr>
                <p:cNvPr id="13" name="Obdélník 12"/>
                <p:cNvSpPr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211960" y="1331663"/>
                  <a:ext cx="3166516" cy="670825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18" name="TextovéPole 17"/>
          <p:cNvSpPr txBox="1"/>
          <p:nvPr/>
        </p:nvSpPr>
        <p:spPr>
          <a:xfrm>
            <a:off x="395536" y="2555612"/>
            <a:ext cx="1736757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/>
              <a:t>b</a:t>
            </a:r>
            <a:r>
              <a:rPr lang="cs-CZ" b="1" dirty="0" smtClean="0"/>
              <a:t>ody dotyku: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Obdélník 18"/>
              <p:cNvSpPr/>
              <p:nvPr/>
            </p:nvSpPr>
            <p:spPr>
              <a:xfrm>
                <a:off x="395536" y="2984409"/>
                <a:ext cx="2433487" cy="1596719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600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16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6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𝟏</m:t>
                              </m:r>
                              <m:r>
                                <a:rPr lang="cs-CZ" sz="16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16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</m:e>
                        <m:sup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16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16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1600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𝒚</m:t>
                                  </m:r>
                                  <m:r>
                                    <a:rPr lang="cs-CZ" sz="16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sz="16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sz="16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1600" b="1" i="0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1600" b="1" i="0" smtClean="0">
                          <a:solidFill>
                            <a:schemeClr val="tx1"/>
                          </a:solidFill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1600" b="1" dirty="0" smtClean="0">
                  <a:solidFill>
                    <a:schemeClr val="tx1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𝟒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16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16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16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𝒚</m:t>
                                  </m:r>
                                  <m:r>
                                    <a:rPr lang="cs-CZ" sz="16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sz="16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sz="16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1600" b="1" i="0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1600" b="1" i="0" smtClean="0">
                          <a:solidFill>
                            <a:schemeClr val="tx1"/>
                          </a:solidFill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1600" b="1" dirty="0" smtClean="0">
                  <a:solidFill>
                    <a:schemeClr val="tx1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16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6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sz="16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16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</m:e>
                        <m:sup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𝟗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1600" b="1" dirty="0" smtClean="0">
                  <a:solidFill>
                    <a:schemeClr val="tx1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𝟖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16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1600" b="1" dirty="0" smtClean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9" name="Obdélník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984409"/>
                <a:ext cx="2433487" cy="1596719"/>
              </a:xfrm>
              <a:prstGeom prst="rect">
                <a:avLst/>
              </a:prstGeom>
              <a:blipFill rotWithShape="1">
                <a:blip r:embed="rId7"/>
                <a:stretch>
                  <a:fillRect b="-38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Obdélník 19"/>
              <p:cNvSpPr/>
              <p:nvPr/>
            </p:nvSpPr>
            <p:spPr>
              <a:xfrm>
                <a:off x="4788024" y="2986500"/>
                <a:ext cx="1946943" cy="338554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>
                <a:solidFill>
                  <a:schemeClr val="tx1"/>
                </a:solidFill>
              </a:ln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𝒚</m:t>
                          </m:r>
                          <m:r>
                            <a:rPr lang="cs-CZ" sz="16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e>
                      </m:d>
                      <m:d>
                        <m:dPr>
                          <m:ctrlPr>
                            <a:rPr lang="cs-CZ" sz="16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𝒚</m:t>
                          </m:r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𝟒</m:t>
                          </m:r>
                        </m:e>
                      </m:d>
                      <m:r>
                        <a:rPr lang="cs-CZ" sz="1600" b="1" i="1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1600" b="1" i="1">
                          <a:solidFill>
                            <a:schemeClr val="tx1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16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0" name="Obdélník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8024" y="2986500"/>
                <a:ext cx="1946943" cy="338554"/>
              </a:xfrm>
              <a:prstGeom prst="rect">
                <a:avLst/>
              </a:prstGeom>
              <a:blipFill rotWithShape="1">
                <a:blip r:embed="rId8"/>
                <a:stretch>
                  <a:fillRect b="-1754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3275856" y="3954542"/>
                <a:ext cx="2448272" cy="338554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600" b="1" i="1" smtClean="0">
                              <a:effectLst/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600" b="1" i="1" smtClean="0">
                              <a:effectLst/>
                              <a:latin typeface="Cambria Math"/>
                            </a:rPr>
                            <m:t>𝒚</m:t>
                          </m:r>
                        </m:e>
                        <m:sub>
                          <m:r>
                            <a:rPr lang="cs-CZ" sz="1600" b="1" i="1" smtClean="0">
                              <a:effectLst/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1600" b="1" i="1" smtClean="0">
                          <a:effectLst/>
                          <a:latin typeface="Cambria Math"/>
                        </a:rPr>
                        <m:t>=−</m:t>
                      </m:r>
                      <m:r>
                        <a:rPr lang="cs-CZ" sz="1600" b="1" i="1" smtClean="0">
                          <a:effectLst/>
                          <a:latin typeface="Cambria Math"/>
                        </a:rPr>
                        <m:t>𝟐</m:t>
                      </m:r>
                      <m:r>
                        <a:rPr lang="cs-CZ" sz="1600" b="1" i="1" smtClean="0">
                          <a:effectLst/>
                          <a:latin typeface="Cambria Math"/>
                          <a:ea typeface="Cambria Math"/>
                        </a:rPr>
                        <m:t>⟹</m:t>
                      </m:r>
                      <m:sSub>
                        <m:sSubPr>
                          <m:ctrlPr>
                            <a:rPr lang="cs-CZ" sz="1600" b="1" i="1" smtClean="0">
                              <a:solidFill>
                                <a:srgbClr val="C00000"/>
                              </a:solidFill>
                              <a:effectLst/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effectLst/>
                              <a:latin typeface="Cambria Math"/>
                              <a:ea typeface="Cambria Math"/>
                            </a:rPr>
                            <m:t>𝑻</m:t>
                          </m:r>
                        </m:e>
                        <m:sub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effectLst/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1600" b="1" i="1" smtClean="0">
                          <a:solidFill>
                            <a:srgbClr val="C00000"/>
                          </a:solidFill>
                          <a:effectLst/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1600" b="1" i="1" smtClean="0">
                              <a:solidFill>
                                <a:srgbClr val="C00000"/>
                              </a:solidFill>
                              <a:effectLst/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effectLst/>
                              <a:latin typeface="Cambria Math"/>
                              <a:ea typeface="Cambria Math"/>
                            </a:rPr>
                            <m:t>𝟏</m:t>
                          </m:r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effectLst/>
                              <a:latin typeface="Cambria Math"/>
                              <a:ea typeface="Cambria Math"/>
                            </a:rPr>
                            <m:t>;−</m:t>
                          </m:r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effectLst/>
                              <a:latin typeface="Cambria Math"/>
                              <a:ea typeface="Cambria Math"/>
                            </a:rPr>
                            <m:t>𝟐</m:t>
                          </m:r>
                        </m:e>
                      </m:d>
                    </m:oMath>
                  </m:oMathPara>
                </a14:m>
                <a:endParaRPr lang="cs-CZ" sz="1600" b="1" dirty="0">
                  <a:effectLst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5856" y="3954542"/>
                <a:ext cx="2448272" cy="33855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6033293" y="3954542"/>
                <a:ext cx="2170470" cy="338554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600" b="1" i="1" smtClean="0">
                              <a:effectLst/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600" b="1" i="1" smtClean="0">
                              <a:effectLst/>
                              <a:latin typeface="Cambria Math"/>
                            </a:rPr>
                            <m:t>𝒚</m:t>
                          </m:r>
                        </m:e>
                        <m:sub>
                          <m:r>
                            <a:rPr lang="cs-CZ" sz="1600" b="1" i="1" smtClean="0">
                              <a:effectLst/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1600" b="1" i="1" smtClean="0">
                          <a:effectLst/>
                          <a:latin typeface="Cambria Math"/>
                        </a:rPr>
                        <m:t>=</m:t>
                      </m:r>
                      <m:r>
                        <a:rPr lang="cs-CZ" sz="1600" b="1" i="1" smtClean="0">
                          <a:effectLst/>
                          <a:latin typeface="Cambria Math"/>
                        </a:rPr>
                        <m:t>𝟒</m:t>
                      </m:r>
                      <m:r>
                        <a:rPr lang="cs-CZ" sz="1600" b="1" i="1" smtClean="0">
                          <a:effectLst/>
                          <a:latin typeface="Cambria Math"/>
                          <a:ea typeface="Cambria Math"/>
                        </a:rPr>
                        <m:t>⟹</m:t>
                      </m:r>
                      <m:sSub>
                        <m:sSubPr>
                          <m:ctrlPr>
                            <a:rPr lang="cs-CZ" sz="1600" b="1" i="1" smtClean="0">
                              <a:solidFill>
                                <a:srgbClr val="C00000"/>
                              </a:solidFill>
                              <a:effectLst/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effectLst/>
                              <a:latin typeface="Cambria Math"/>
                              <a:ea typeface="Cambria Math"/>
                            </a:rPr>
                            <m:t>𝑻</m:t>
                          </m:r>
                        </m:e>
                        <m:sub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effectLst/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1600" b="1" i="1" smtClean="0">
                          <a:solidFill>
                            <a:srgbClr val="C00000"/>
                          </a:solidFill>
                          <a:effectLst/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1600" b="1" i="1" smtClean="0">
                              <a:solidFill>
                                <a:srgbClr val="C00000"/>
                              </a:solidFill>
                              <a:effectLst/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effectLst/>
                              <a:latin typeface="Cambria Math"/>
                              <a:ea typeface="Cambria Math"/>
                            </a:rPr>
                            <m:t>𝟏</m:t>
                          </m:r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effectLst/>
                              <a:latin typeface="Cambria Math"/>
                              <a:ea typeface="Cambria Math"/>
                            </a:rPr>
                            <m:t>;</m:t>
                          </m:r>
                          <m:r>
                            <a:rPr lang="cs-CZ" sz="1600" b="1" i="1" smtClean="0">
                              <a:solidFill>
                                <a:srgbClr val="C00000"/>
                              </a:solidFill>
                              <a:effectLst/>
                              <a:latin typeface="Cambria Math"/>
                              <a:ea typeface="Cambria Math"/>
                            </a:rPr>
                            <m:t>𝟒</m:t>
                          </m:r>
                        </m:e>
                      </m:d>
                    </m:oMath>
                  </m:oMathPara>
                </a14:m>
                <a:endParaRPr lang="cs-CZ" sz="1600" b="1" dirty="0">
                  <a:effectLst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33293" y="3954542"/>
                <a:ext cx="2170470" cy="338554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Obdélník 25"/>
              <p:cNvSpPr/>
              <p:nvPr/>
            </p:nvSpPr>
            <p:spPr>
              <a:xfrm>
                <a:off x="395536" y="5156907"/>
                <a:ext cx="4028860" cy="570221"/>
              </a:xfrm>
              <a:prstGeom prst="rect">
                <a:avLst/>
              </a:prstGeom>
              <a:solidFill>
                <a:schemeClr val="bg2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600" b="1" i="1" smtClean="0">
                              <a:latin typeface="Cambria Math"/>
                            </a:rPr>
                            <m:t>𝒕</m:t>
                          </m:r>
                        </m:e>
                        <m:sub>
                          <m:r>
                            <a:rPr lang="cs-CZ" sz="1600" b="1" i="1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1600" b="1" i="1" smtClean="0">
                          <a:latin typeface="Cambria Math"/>
                        </a:rPr>
                        <m:t>:  </m:t>
                      </m:r>
                      <m:f>
                        <m:f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600" b="1" i="1" smtClean="0">
                                  <a:latin typeface="Cambria Math"/>
                                </a:rPr>
                                <m:t>𝟏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  <m:d>
                            <m:d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600" b="1" i="1" smtClean="0"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</m:num>
                        <m:den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𝟏</m:t>
                          </m:r>
                        </m:den>
                      </m:f>
                      <m:r>
                        <a:rPr lang="cs-CZ" sz="1600" b="1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6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𝟐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  <m:d>
                            <m:d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600" b="1" i="1" smtClean="0"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</m:num>
                        <m:den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1600" b="1" i="1" smtClean="0">
                          <a:latin typeface="Cambria Math"/>
                        </a:rPr>
                        <m:t>=</m:t>
                      </m:r>
                      <m:r>
                        <a:rPr lang="cs-CZ" sz="1600" b="1" i="1" smtClean="0"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1600" b="1" dirty="0" smtClean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26" name="Obdélník 2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156907"/>
                <a:ext cx="4028860" cy="570221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Obdélník 26"/>
              <p:cNvSpPr/>
              <p:nvPr/>
            </p:nvSpPr>
            <p:spPr>
              <a:xfrm>
                <a:off x="395536" y="5968212"/>
                <a:ext cx="3874972" cy="570221"/>
              </a:xfrm>
              <a:prstGeom prst="rect">
                <a:avLst/>
              </a:prstGeom>
              <a:solidFill>
                <a:schemeClr val="bg2"/>
              </a:solidFill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600" b="1" i="1" smtClean="0">
                              <a:latin typeface="Cambria Math"/>
                            </a:rPr>
                            <m:t>𝒕</m:t>
                          </m:r>
                        </m:e>
                        <m:sub>
                          <m:r>
                            <a:rPr lang="cs-CZ" sz="1600" b="1" i="1" smtClean="0"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1600" b="1" i="1" smtClean="0">
                          <a:latin typeface="Cambria Math"/>
                        </a:rPr>
                        <m:t>:  </m:t>
                      </m:r>
                      <m:f>
                        <m:f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600" b="1" i="1" smtClean="0">
                                  <a:latin typeface="Cambria Math"/>
                                </a:rPr>
                                <m:t>𝟏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  <m:d>
                            <m:d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600" b="1" i="1" smtClean="0"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</m:num>
                        <m:den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𝟏</m:t>
                          </m:r>
                        </m:den>
                      </m:f>
                      <m:r>
                        <a:rPr lang="cs-CZ" sz="1600" b="1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1600" b="1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600" b="1" i="1" smtClean="0">
                                  <a:latin typeface="Cambria Math"/>
                                </a:rPr>
                                <m:t>𝟒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  <m:d>
                            <m:dPr>
                              <m:ctrlPr>
                                <a:rPr lang="cs-CZ" sz="1600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1600" b="1" i="1" smtClean="0"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1600" b="1" i="1" smtClean="0"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</m:num>
                        <m:den>
                          <m:r>
                            <a:rPr lang="cs-CZ" sz="16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1600" b="1" i="1" smtClean="0">
                          <a:latin typeface="Cambria Math"/>
                        </a:rPr>
                        <m:t>=</m:t>
                      </m:r>
                      <m:r>
                        <a:rPr lang="cs-CZ" sz="1600" b="1" i="1" smtClean="0"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1600" b="1" dirty="0" smtClean="0"/>
              </a:p>
            </p:txBody>
          </p:sp>
        </mc:Choice>
        <mc:Fallback xmlns="">
          <p:sp>
            <p:nvSpPr>
              <p:cNvPr id="27" name="Obdélník 2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5968212"/>
                <a:ext cx="3874972" cy="570221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bdélník 14"/>
              <p:cNvSpPr/>
              <p:nvPr/>
            </p:nvSpPr>
            <p:spPr>
              <a:xfrm>
                <a:off x="5580112" y="5244262"/>
                <a:ext cx="1769972" cy="369332"/>
              </a:xfrm>
              <a:prstGeom prst="rect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𝒕</m:t>
                          </m:r>
                        </m:e>
                        <m:sub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:  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0112" y="5244262"/>
                <a:ext cx="1769972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Obdélník 15"/>
              <p:cNvSpPr/>
              <p:nvPr/>
            </p:nvSpPr>
            <p:spPr>
              <a:xfrm>
                <a:off x="5580112" y="6055567"/>
                <a:ext cx="2183546" cy="369332"/>
              </a:xfrm>
              <a:prstGeom prst="rect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𝒕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:  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0112" y="6055567"/>
                <a:ext cx="2183546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395536" y="4725144"/>
            <a:ext cx="1054519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/>
              <a:t>t</a:t>
            </a:r>
            <a:r>
              <a:rPr lang="cs-CZ" b="1" dirty="0" smtClean="0"/>
              <a:t>ečny:</a:t>
            </a:r>
            <a:endParaRPr lang="cs-CZ" b="1" dirty="0"/>
          </a:p>
        </p:txBody>
      </p:sp>
      <p:sp>
        <p:nvSpPr>
          <p:cNvPr id="28" name="Šipka dolů 27"/>
          <p:cNvSpPr/>
          <p:nvPr/>
        </p:nvSpPr>
        <p:spPr>
          <a:xfrm rot="5400000" flipV="1">
            <a:off x="4828832" y="5187094"/>
            <a:ext cx="206353" cy="576000"/>
          </a:xfrm>
          <a:prstGeom prst="downArrow">
            <a:avLst>
              <a:gd name="adj1" fmla="val 26521"/>
              <a:gd name="adj2" fmla="val 85220"/>
            </a:avLst>
          </a:prstGeom>
          <a:solidFill>
            <a:srgbClr val="4DFC2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29" name="Šipka dolů 28"/>
          <p:cNvSpPr/>
          <p:nvPr/>
        </p:nvSpPr>
        <p:spPr>
          <a:xfrm rot="5400000" flipV="1">
            <a:off x="4828832" y="6062159"/>
            <a:ext cx="206353" cy="576000"/>
          </a:xfrm>
          <a:prstGeom prst="downArrow">
            <a:avLst>
              <a:gd name="adj1" fmla="val 26521"/>
              <a:gd name="adj2" fmla="val 85220"/>
            </a:avLst>
          </a:prstGeom>
          <a:solidFill>
            <a:srgbClr val="4DFC2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30" name="Šipka dolů 29"/>
          <p:cNvSpPr/>
          <p:nvPr/>
        </p:nvSpPr>
        <p:spPr>
          <a:xfrm rot="13500000" flipV="1">
            <a:off x="4673420" y="3316185"/>
            <a:ext cx="206353" cy="576000"/>
          </a:xfrm>
          <a:prstGeom prst="downArrow">
            <a:avLst>
              <a:gd name="adj1" fmla="val 26521"/>
              <a:gd name="adj2" fmla="val 85220"/>
            </a:avLst>
          </a:prstGeom>
          <a:solidFill>
            <a:srgbClr val="4DFC2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31" name="Šipka dolů 30"/>
          <p:cNvSpPr/>
          <p:nvPr/>
        </p:nvSpPr>
        <p:spPr>
          <a:xfrm rot="8100000" flipV="1">
            <a:off x="6568483" y="3316185"/>
            <a:ext cx="206353" cy="576000"/>
          </a:xfrm>
          <a:prstGeom prst="downArrow">
            <a:avLst>
              <a:gd name="adj1" fmla="val 26521"/>
              <a:gd name="adj2" fmla="val 85220"/>
            </a:avLst>
          </a:prstGeom>
          <a:solidFill>
            <a:srgbClr val="4DFC2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>
                <a:solidFill>
                  <a:schemeClr val="tx1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3430764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5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25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5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500"/>
                            </p:stCondLst>
                            <p:childTnLst>
                              <p:par>
                                <p:cTn id="7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00"/>
                            </p:stCondLst>
                            <p:childTnLst>
                              <p:par>
                                <p:cTn id="8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1000"/>
                            </p:stCondLst>
                            <p:childTnLst>
                              <p:par>
                                <p:cTn id="9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uiExpand="1" build="p" animBg="1"/>
      <p:bldP spid="20" grpId="0" animBg="1"/>
      <p:bldP spid="24" grpId="0" animBg="1"/>
      <p:bldP spid="25" grpId="0" animBg="1"/>
      <p:bldP spid="26" grpId="0" animBg="1"/>
      <p:bldP spid="27" grpId="0" animBg="1"/>
      <p:bldP spid="15" grpId="0" animBg="1"/>
      <p:bldP spid="16" grpId="0" animBg="1"/>
      <p:bldP spid="17" grpId="0" animBg="1"/>
      <p:bldP spid="28" grpId="0" animBg="1"/>
      <p:bldP spid="29" grpId="0" animBg="1"/>
      <p:bldP spid="30" grpId="0" animBg="1"/>
      <p:bldP spid="3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83470"/>
            <a:ext cx="5976664" cy="72543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Tečna hyperboly</a:t>
            </a:r>
            <a:r>
              <a:rPr lang="cs-CZ" sz="3200" b="1" i="1" dirty="0" smtClean="0"/>
              <a:t> </a:t>
            </a:r>
          </a:p>
          <a:p>
            <a:pPr algn="l"/>
            <a:r>
              <a:rPr lang="cs-CZ" sz="2800" b="1" i="1" dirty="0" smtClean="0">
                <a:solidFill>
                  <a:srgbClr val="0000FF"/>
                </a:solidFill>
              </a:rPr>
              <a:t>určená bodem dotyku</a:t>
            </a:r>
            <a:r>
              <a:rPr lang="cs-CZ" sz="3200" b="1" i="1" dirty="0" smtClean="0"/>
              <a:t> 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395536" y="179349"/>
            <a:ext cx="7920880" cy="954688"/>
            <a:chOff x="395536" y="179348"/>
            <a:chExt cx="7920880" cy="954688"/>
          </a:xfrm>
        </p:grpSpPr>
        <p:grpSp>
          <p:nvGrpSpPr>
            <p:cNvPr id="4" name="Skupina 3"/>
            <p:cNvGrpSpPr/>
            <p:nvPr/>
          </p:nvGrpSpPr>
          <p:grpSpPr>
            <a:xfrm>
              <a:off x="6691531" y="179348"/>
              <a:ext cx="976813" cy="653431"/>
              <a:chOff x="6691531" y="179348"/>
              <a:chExt cx="1616019" cy="936104"/>
            </a:xfrm>
          </p:grpSpPr>
          <p:pic>
            <p:nvPicPr>
              <p:cNvPr id="7" name="Picture 9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91531" y="179348"/>
                <a:ext cx="706415" cy="93600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xtLst/>
            </p:spPr>
          </p:pic>
          <p:pic>
            <p:nvPicPr>
              <p:cNvPr id="8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71446" y="179348"/>
                <a:ext cx="936104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5" name="TextovéPole 4"/>
            <p:cNvSpPr txBox="1"/>
            <p:nvPr/>
          </p:nvSpPr>
          <p:spPr>
            <a:xfrm>
              <a:off x="6588224" y="764704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FF"/>
                  </a:solidFill>
                </a:rPr>
                <a:t>kuželosečky</a:t>
              </a:r>
              <a:endParaRPr lang="cs-CZ" dirty="0">
                <a:solidFill>
                  <a:srgbClr val="0000FF"/>
                </a:solidFill>
              </a:endParaRPr>
            </a:p>
          </p:txBody>
        </p:sp>
        <p:cxnSp>
          <p:nvCxnSpPr>
            <p:cNvPr id="6" name="Přímá spojnice 5"/>
            <p:cNvCxnSpPr/>
            <p:nvPr/>
          </p:nvCxnSpPr>
          <p:spPr>
            <a:xfrm>
              <a:off x="395536" y="1124744"/>
              <a:ext cx="79208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extovéPole 8"/>
          <p:cNvSpPr txBox="1"/>
          <p:nvPr/>
        </p:nvSpPr>
        <p:spPr>
          <a:xfrm>
            <a:off x="539552" y="1428746"/>
            <a:ext cx="487543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Znázornění výsledků </a:t>
            </a:r>
            <a:r>
              <a:rPr lang="cs-CZ" sz="1600" b="1" i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příkladu </a:t>
            </a:r>
            <a:r>
              <a:rPr lang="cs-CZ" sz="1600" b="1" i="1" u="sng" dirty="0">
                <a:solidFill>
                  <a:schemeClr val="tx1">
                    <a:lumMod val="95000"/>
                    <a:lumOff val="5000"/>
                  </a:schemeClr>
                </a:solidFill>
              </a:rPr>
              <a:t>1</a:t>
            </a:r>
            <a:r>
              <a:rPr lang="cs-CZ" sz="16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</a:t>
            </a:r>
            <a:r>
              <a:rPr lang="cs-CZ" sz="16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 programu GeoGebra: </a:t>
            </a:r>
            <a:endParaRPr lang="cs-CZ" sz="1600" b="1" i="1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11" y="2132856"/>
            <a:ext cx="7782907" cy="4145086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2735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83470"/>
            <a:ext cx="5976664" cy="72543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Tečna hyperboly</a:t>
            </a:r>
            <a:r>
              <a:rPr lang="cs-CZ" sz="3200" b="1" i="1" dirty="0" smtClean="0"/>
              <a:t> </a:t>
            </a:r>
          </a:p>
          <a:p>
            <a:pPr algn="l"/>
            <a:r>
              <a:rPr lang="cs-CZ" sz="2800" b="1" i="1" dirty="0" smtClean="0">
                <a:solidFill>
                  <a:srgbClr val="0000FF"/>
                </a:solidFill>
              </a:rPr>
              <a:t>vnějším bodem </a:t>
            </a:r>
            <a:r>
              <a:rPr lang="cs-CZ" sz="3200" b="1" i="1" dirty="0" smtClean="0"/>
              <a:t> 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395536" y="179349"/>
            <a:ext cx="7920880" cy="954688"/>
            <a:chOff x="395536" y="179348"/>
            <a:chExt cx="7920880" cy="954688"/>
          </a:xfrm>
        </p:grpSpPr>
        <p:grpSp>
          <p:nvGrpSpPr>
            <p:cNvPr id="4" name="Skupina 3"/>
            <p:cNvGrpSpPr/>
            <p:nvPr/>
          </p:nvGrpSpPr>
          <p:grpSpPr>
            <a:xfrm>
              <a:off x="6691531" y="179348"/>
              <a:ext cx="976813" cy="653431"/>
              <a:chOff x="6691531" y="179348"/>
              <a:chExt cx="1616019" cy="936104"/>
            </a:xfrm>
          </p:grpSpPr>
          <p:pic>
            <p:nvPicPr>
              <p:cNvPr id="7" name="Picture 9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91531" y="179348"/>
                <a:ext cx="706415" cy="93600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xtLst/>
            </p:spPr>
          </p:pic>
          <p:pic>
            <p:nvPicPr>
              <p:cNvPr id="8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71446" y="179348"/>
                <a:ext cx="936104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5" name="TextovéPole 4"/>
            <p:cNvSpPr txBox="1"/>
            <p:nvPr/>
          </p:nvSpPr>
          <p:spPr>
            <a:xfrm>
              <a:off x="6588224" y="764704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FF"/>
                  </a:solidFill>
                </a:rPr>
                <a:t>kuželosečky</a:t>
              </a:r>
              <a:endParaRPr lang="cs-CZ" dirty="0">
                <a:solidFill>
                  <a:srgbClr val="0000FF"/>
                </a:solidFill>
              </a:endParaRPr>
            </a:p>
          </p:txBody>
        </p:sp>
        <p:cxnSp>
          <p:nvCxnSpPr>
            <p:cNvPr id="6" name="Přímá spojnice 5"/>
            <p:cNvCxnSpPr/>
            <p:nvPr/>
          </p:nvCxnSpPr>
          <p:spPr>
            <a:xfrm>
              <a:off x="395536" y="1124744"/>
              <a:ext cx="79208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Skupina 8"/>
          <p:cNvGrpSpPr/>
          <p:nvPr/>
        </p:nvGrpSpPr>
        <p:grpSpPr>
          <a:xfrm>
            <a:off x="395536" y="1268759"/>
            <a:ext cx="6101816" cy="936105"/>
            <a:chOff x="395536" y="1268759"/>
            <a:chExt cx="6101816" cy="936105"/>
          </a:xfrm>
        </p:grpSpPr>
        <p:pic>
          <p:nvPicPr>
            <p:cNvPr id="12" name="Picture 6" descr="C:\Users\zdenek\AppData\Local\Microsoft\Windows\Temporary Internet Files\Content.IE5\EPURMY32\MC900198870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536" y="1268759"/>
              <a:ext cx="915738" cy="9361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mc:AlternateContent xmlns:mc="http://schemas.openxmlformats.org/markup-compatibility/2006">
          <mc:Choice xmlns:a14="http://schemas.microsoft.com/office/drawing/2010/main" Requires="a14">
            <p:sp>
              <p:nvSpPr>
                <p:cNvPr id="16" name="TextovéPole 15"/>
                <p:cNvSpPr txBox="1"/>
                <p:nvPr/>
              </p:nvSpPr>
              <p:spPr>
                <a:xfrm>
                  <a:off x="1475656" y="1268760"/>
                  <a:ext cx="5021696" cy="932178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b="1" u="sng" dirty="0" smtClean="0"/>
                    <a:t>Příklad 2 </a:t>
                  </a:r>
                  <a:r>
                    <a:rPr lang="cs-CZ" b="1" dirty="0" smtClean="0"/>
                    <a:t> </a:t>
                  </a:r>
                  <a:r>
                    <a:rPr lang="cs-CZ" dirty="0" smtClean="0"/>
                    <a:t>Bodem</a:t>
                  </a:r>
                  <a:r>
                    <a:rPr lang="cs-CZ" b="1" dirty="0" smtClean="0"/>
                    <a:t> </a:t>
                  </a:r>
                  <a14:m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𝑷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;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e>
                      </m:d>
                    </m:oMath>
                  </a14:m>
                  <a:r>
                    <a:rPr lang="cs-CZ" b="1" dirty="0" smtClean="0"/>
                    <a:t> </a:t>
                  </a:r>
                  <a:r>
                    <a:rPr lang="cs-CZ" dirty="0" smtClean="0"/>
                    <a:t>veď tečny k hyperbole </a:t>
                  </a:r>
                </a:p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                  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𝒉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:−</m:t>
                        </m:r>
                        <m:f>
                          <m:fPr>
                            <m:ctrlP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sSup>
                              <m:sSupPr>
                                <m:ctrlPr>
                                  <a:rPr lang="cs-CZ" b="1" i="1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ctrlPr>
                                      <a:rPr lang="cs-CZ" b="1" i="1" smtClean="0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</m:ctrlPr>
                                  </m:dPr>
                                  <m:e>
                                    <m:r>
                                      <a:rPr lang="cs-CZ" b="1" i="1" smtClean="0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  <m:t>𝒙</m:t>
                                    </m:r>
                                    <m:r>
                                      <a:rPr lang="cs-CZ" b="1" i="1" smtClean="0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  <m:t>−</m:t>
                                    </m:r>
                                    <m:r>
                                      <a:rPr lang="cs-CZ" b="1" i="1" smtClean="0">
                                        <a:solidFill>
                                          <a:srgbClr val="C00000"/>
                                        </a:solidFill>
                                        <a:latin typeface="Cambria Math"/>
                                      </a:rPr>
                                      <m:t>𝟑</m:t>
                                    </m:r>
                                  </m:e>
                                </m:d>
                              </m:e>
                              <m:sup>
                                <m:r>
                                  <a:rPr lang="cs-CZ" b="1" i="1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sup>
                            </m:sSup>
                          </m:num>
                          <m:den>
                            <m: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𝟑</m:t>
                            </m:r>
                          </m:den>
                        </m:f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b="1" i="1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b="1" i="1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𝒚</m:t>
                                </m:r>
                                <m:r>
                                  <a:rPr lang="cs-CZ" b="1" i="1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cs-CZ" b="1" i="1" smtClean="0">
                                    <a:solidFill>
                                      <a:srgbClr val="C00000"/>
                                    </a:solidFill>
                                    <a:latin typeface="Cambria Math"/>
                                  </a:rPr>
                                  <m:t>𝟏</m:t>
                                </m:r>
                              </m:e>
                            </m:d>
                          </m:e>
                          <m:sup>
                            <m: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=</m:t>
                        </m:r>
                        <m: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𝟏</m:t>
                        </m:r>
                      </m:oMath>
                    </m:oMathPara>
                  </a14:m>
                  <a:endParaRPr lang="cs-CZ" b="1" dirty="0" smtClean="0"/>
                </a:p>
              </p:txBody>
            </p:sp>
          </mc:Choice>
          <mc:Fallback>
            <p:sp>
              <p:nvSpPr>
                <p:cNvPr id="16" name="TextovéPole 1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475656" y="1268760"/>
                  <a:ext cx="5021696" cy="932178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 l="-971" t="-3268" r="-121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17" name="TextovéPole 16"/>
          <p:cNvSpPr txBox="1"/>
          <p:nvPr/>
        </p:nvSpPr>
        <p:spPr>
          <a:xfrm>
            <a:off x="395536" y="2411596"/>
            <a:ext cx="2363211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ř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ešení užitím poláry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9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2688" y="2979227"/>
            <a:ext cx="6479632" cy="32580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85602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83470"/>
            <a:ext cx="5976664" cy="72543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Tečna hyperboly</a:t>
            </a:r>
            <a:r>
              <a:rPr lang="cs-CZ" sz="3200" b="1" i="1" dirty="0" smtClean="0"/>
              <a:t> </a:t>
            </a:r>
          </a:p>
          <a:p>
            <a:pPr algn="l"/>
            <a:r>
              <a:rPr lang="cs-CZ" sz="2800" b="1" i="1" dirty="0" smtClean="0">
                <a:solidFill>
                  <a:srgbClr val="0000FF"/>
                </a:solidFill>
              </a:rPr>
              <a:t>vnějším bodem </a:t>
            </a:r>
            <a:r>
              <a:rPr lang="cs-CZ" sz="3200" b="1" i="1" dirty="0" smtClean="0"/>
              <a:t> 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395536" y="179349"/>
            <a:ext cx="7920880" cy="954688"/>
            <a:chOff x="395536" y="179348"/>
            <a:chExt cx="7920880" cy="954688"/>
          </a:xfrm>
        </p:grpSpPr>
        <p:grpSp>
          <p:nvGrpSpPr>
            <p:cNvPr id="4" name="Skupina 3"/>
            <p:cNvGrpSpPr/>
            <p:nvPr/>
          </p:nvGrpSpPr>
          <p:grpSpPr>
            <a:xfrm>
              <a:off x="6691531" y="179348"/>
              <a:ext cx="976813" cy="653431"/>
              <a:chOff x="6691531" y="179348"/>
              <a:chExt cx="1616019" cy="936104"/>
            </a:xfrm>
          </p:grpSpPr>
          <p:pic>
            <p:nvPicPr>
              <p:cNvPr id="7" name="Picture 9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91531" y="179348"/>
                <a:ext cx="706415" cy="93600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xtLst/>
            </p:spPr>
          </p:pic>
          <p:pic>
            <p:nvPicPr>
              <p:cNvPr id="8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71446" y="179348"/>
                <a:ext cx="936104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5" name="TextovéPole 4"/>
            <p:cNvSpPr txBox="1"/>
            <p:nvPr/>
          </p:nvSpPr>
          <p:spPr>
            <a:xfrm>
              <a:off x="6588224" y="764704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FF"/>
                  </a:solidFill>
                </a:rPr>
                <a:t>kuželosečky</a:t>
              </a:r>
              <a:endParaRPr lang="cs-CZ" dirty="0">
                <a:solidFill>
                  <a:srgbClr val="0000FF"/>
                </a:solidFill>
              </a:endParaRPr>
            </a:p>
          </p:txBody>
        </p:sp>
        <p:cxnSp>
          <p:nvCxnSpPr>
            <p:cNvPr id="6" name="Přímá spojnice 5"/>
            <p:cNvCxnSpPr/>
            <p:nvPr/>
          </p:nvCxnSpPr>
          <p:spPr>
            <a:xfrm>
              <a:off x="395536" y="1124744"/>
              <a:ext cx="79208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TextovéPole 12"/>
          <p:cNvSpPr txBox="1"/>
          <p:nvPr/>
        </p:nvSpPr>
        <p:spPr>
          <a:xfrm>
            <a:off x="395536" y="1268760"/>
            <a:ext cx="1900585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rovnice poláry: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95536" y="1691516"/>
                <a:ext cx="4815742" cy="1687770"/>
              </a:xfrm>
              <a:prstGeom prst="rect">
                <a:avLst/>
              </a:prstGeom>
              <a:solidFill>
                <a:schemeClr val="bg2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𝒑</m:t>
                      </m:r>
                      <m:r>
                        <a:rPr lang="cs-CZ" b="1" i="1" smtClean="0">
                          <a:latin typeface="Cambria Math"/>
                        </a:rPr>
                        <m:t>:−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cs-CZ" b="1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𝒙</m:t>
                                  </m:r>
                                </m:e>
                                <m:sub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𝟎</m:t>
                                  </m:r>
                                </m:sub>
                              </m:sSub>
                              <m:r>
                                <a:rPr lang="cs-CZ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𝒎</m:t>
                              </m:r>
                            </m:e>
                          </m:d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𝒎</m:t>
                              </m:r>
                            </m:e>
                          </m:d>
                        </m:num>
                        <m:den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cs-CZ" b="1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𝒚</m:t>
                                  </m:r>
                                </m:e>
                                <m:sub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𝟎</m:t>
                                  </m:r>
                                </m:sub>
                              </m:sSub>
                              <m:r>
                                <a:rPr lang="cs-CZ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𝒏</m:t>
                              </m:r>
                            </m:e>
                          </m:d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𝒏</m:t>
                              </m:r>
                            </m:e>
                          </m:d>
                        </m:num>
                        <m:den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𝟑</m:t>
                              </m:r>
                            </m:e>
                          </m:d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𝟑</m:t>
                              </m:r>
                            </m:e>
                          </m:d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b="1" i="0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𝟏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𝟏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⟹        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𝒑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: 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𝟔</m:t>
                      </m:r>
                    </m:oMath>
                  </m:oMathPara>
                </a14:m>
                <a:endParaRPr lang="cs-CZ" b="1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691516"/>
                <a:ext cx="4815742" cy="168777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323528" y="3645024"/>
            <a:ext cx="1736757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body dotyku: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24892" y="4301835"/>
                <a:ext cx="2989986" cy="1215397"/>
              </a:xfrm>
              <a:prstGeom prst="rect">
                <a:avLst/>
              </a:prstGeom>
              <a:solidFill>
                <a:schemeClr val="bg2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1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1" i="1" smtClean="0">
                                      <a:solidFill>
                                        <a:srgbClr val="0000FF"/>
                                      </a:solidFill>
                                      <a:latin typeface="Cambria Math"/>
                                    </a:rPr>
                                    <m:t>𝟔</m:t>
                                  </m:r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𝟑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𝒚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</a:rPr>
                        <m:t>𝟒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𝒚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e>
                      </m:d>
                      <m:d>
                        <m:d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𝒚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4892" y="4301835"/>
                <a:ext cx="2989986" cy="1215397"/>
              </a:xfrm>
              <a:prstGeom prst="rect">
                <a:avLst/>
              </a:prstGeom>
              <a:blipFill rotWithShape="1">
                <a:blip r:embed="rId5"/>
                <a:stretch>
                  <a:fillRect b="-15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67544" y="5642664"/>
                <a:ext cx="2765051" cy="369332"/>
              </a:xfrm>
              <a:prstGeom prst="rect">
                <a:avLst/>
              </a:prstGeom>
              <a:solidFill>
                <a:schemeClr val="bg2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</a:rPr>
                            <m:t>𝒚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</a:rPr>
                        <m:t>=−</m:t>
                      </m:r>
                      <m:r>
                        <a:rPr lang="cs-CZ" b="1" i="1" smtClean="0">
                          <a:latin typeface="Cambria Math"/>
                        </a:rPr>
                        <m:t>𝟏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⟹</m:t>
                      </m:r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𝑻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𝟔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;−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e>
                      </m:d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5642664"/>
                <a:ext cx="2765051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96291" y="6084004"/>
                <a:ext cx="2548070" cy="369332"/>
              </a:xfrm>
              <a:prstGeom prst="rect">
                <a:avLst/>
              </a:prstGeom>
              <a:solidFill>
                <a:schemeClr val="bg2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</a:rPr>
                            <m:t>𝒚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𝟑</m:t>
                      </m:r>
                      <m:r>
                        <a:rPr lang="cs-CZ" b="1" i="1" smtClean="0">
                          <a:latin typeface="Cambria Math"/>
                        </a:rPr>
                        <m:t>   ⟹</m:t>
                      </m:r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𝑻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𝟔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;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𝟑</m:t>
                          </m:r>
                        </m:e>
                      </m:d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291" y="6084004"/>
                <a:ext cx="2548070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49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5652120" y="2204864"/>
                <a:ext cx="2257220" cy="4029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𝒕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:  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𝑿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𝑷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𝒌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acc>
                        <m:accPr>
                          <m:chr m:val="⃗"/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acc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𝑷</m:t>
                          </m:r>
                          <m:sSub>
                            <m:sSubPr>
                              <m:ctrlP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  <a:ea typeface="Cambria Math"/>
                                </a:rPr>
                                <m:t>𝑻</m:t>
                              </m:r>
                            </m:e>
                            <m:sub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  <a:ea typeface="Cambria Math"/>
                                </a:rPr>
                                <m:t>𝟏</m:t>
                              </m:r>
                            </m:sub>
                          </m:sSub>
                        </m:e>
                      </m:acc>
                    </m:oMath>
                  </m:oMathPara>
                </a14:m>
                <a:endParaRPr lang="cs-CZ" b="1" dirty="0" smtClean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120" y="2204864"/>
                <a:ext cx="2257220" cy="40293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5652120" y="2564904"/>
                <a:ext cx="1936749" cy="983795"/>
              </a:xfrm>
              <a:prstGeom prst="rect">
                <a:avLst/>
              </a:prstGeom>
              <a:solidFill>
                <a:schemeClr val="bg2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</a:rPr>
                        <m:t>𝟒</m:t>
                      </m:r>
                      <m:r>
                        <a:rPr lang="cs-CZ" b="1" i="1" smtClean="0">
                          <a:latin typeface="Cambria Math"/>
                        </a:rPr>
                        <m:t>𝒌</m:t>
                      </m:r>
                    </m:oMath>
                  </m:oMathPara>
                </a14:m>
                <a:endParaRPr lang="cs-CZ" b="1" i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bar>
                        <m:bar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barPr>
                        <m:e>
                          <m:r>
                            <a:rPr lang="cs-CZ" b="1" i="1">
                              <a:latin typeface="Cambria Math"/>
                            </a:rPr>
                            <m:t>𝒚</m:t>
                          </m:r>
                          <m:r>
                            <a:rPr lang="cs-CZ" b="1" i="1">
                              <a:latin typeface="Cambria Math"/>
                            </a:rPr>
                            <m:t>=</m:t>
                          </m:r>
                          <m:r>
                            <a:rPr lang="cs-CZ" b="1" i="1">
                              <a:latin typeface="Cambria Math"/>
                            </a:rPr>
                            <m:t>𝟏</m:t>
                          </m:r>
                          <m:r>
                            <a:rPr lang="cs-CZ" b="1" i="1">
                              <a:latin typeface="Cambria Math"/>
                            </a:rPr>
                            <m:t>−</m:t>
                          </m:r>
                          <m:r>
                            <a:rPr lang="cs-CZ" b="1" i="1">
                              <a:latin typeface="Cambria Math"/>
                            </a:rPr>
                            <m:t>𝟐</m:t>
                          </m:r>
                          <m:r>
                            <a:rPr lang="cs-CZ" b="1" i="1">
                              <a:latin typeface="Cambria Math"/>
                            </a:rPr>
                            <m:t>𝒌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   /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  <m:r>
                            <m:rPr>
                              <m:nor/>
                            </m:rPr>
                            <a:rPr lang="cs-CZ" b="1" i="1" dirty="0"/>
                            <m:t> </m:t>
                          </m:r>
                        </m:e>
                      </m:bar>
                    </m:oMath>
                  </m:oMathPara>
                </a14:m>
                <a:endParaRPr lang="cs-CZ" b="1" i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𝟒</m:t>
                      </m:r>
                    </m:oMath>
                  </m:oMathPara>
                </a14:m>
                <a:endParaRPr lang="cs-CZ" b="1" i="1" dirty="0" smtClean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120" y="2564904"/>
                <a:ext cx="1936749" cy="983795"/>
              </a:xfrm>
              <a:prstGeom prst="rect">
                <a:avLst/>
              </a:prstGeom>
              <a:blipFill rotWithShape="1">
                <a:blip r:embed="rId9"/>
                <a:stretch>
                  <a:fillRect b="-43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5652120" y="3645024"/>
                <a:ext cx="2234843" cy="369332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𝒕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:   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𝟒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120" y="3645024"/>
                <a:ext cx="2234843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TextovéPole 27"/>
          <p:cNvSpPr txBox="1"/>
          <p:nvPr/>
        </p:nvSpPr>
        <p:spPr>
          <a:xfrm>
            <a:off x="5652120" y="1691516"/>
            <a:ext cx="1819794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rovnice tečen: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5652120" y="4427820"/>
                <a:ext cx="2311722" cy="4029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𝒕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:  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𝑿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𝑷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𝒌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acc>
                        <m:accPr>
                          <m:chr m:val="⃗"/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acc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𝑷</m:t>
                          </m:r>
                          <m:sSub>
                            <m:sSubPr>
                              <m:ctrlP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  <a:ea typeface="Cambria Math"/>
                                </a:rPr>
                                <m:t>𝑻</m:t>
                              </m:r>
                            </m:e>
                            <m:sub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b>
                          </m:sSub>
                        </m:e>
                      </m:acc>
                    </m:oMath>
                  </m:oMathPara>
                </a14:m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120" y="4427820"/>
                <a:ext cx="2311722" cy="402931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5652120" y="4792442"/>
                <a:ext cx="2302233" cy="985526"/>
              </a:xfrm>
              <a:prstGeom prst="rect">
                <a:avLst/>
              </a:prstGeom>
              <a:solidFill>
                <a:schemeClr val="bg2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</a:rPr>
                        <m:t>𝟒</m:t>
                      </m:r>
                      <m:r>
                        <a:rPr lang="cs-CZ" b="1" i="1" smtClean="0">
                          <a:latin typeface="Cambria Math"/>
                        </a:rPr>
                        <m:t>𝒌</m:t>
                      </m:r>
                    </m:oMath>
                  </m:oMathPara>
                </a14:m>
                <a:endParaRPr lang="cs-CZ" b="1" i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bar>
                        <m:bar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barPr>
                        <m:e>
                          <m:r>
                            <a:rPr lang="cs-CZ" b="1" i="1">
                              <a:latin typeface="Cambria Math"/>
                            </a:rPr>
                            <m:t>𝒚</m:t>
                          </m:r>
                          <m:r>
                            <a:rPr lang="cs-CZ" b="1" i="1">
                              <a:latin typeface="Cambria Math"/>
                            </a:rPr>
                            <m:t>=</m:t>
                          </m:r>
                          <m:r>
                            <a:rPr lang="cs-CZ" b="1" i="1">
                              <a:latin typeface="Cambria Math"/>
                            </a:rPr>
                            <m:t>𝟏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1" i="1">
                              <a:latin typeface="Cambria Math"/>
                            </a:rPr>
                            <m:t>𝟐</m:t>
                          </m:r>
                          <m:r>
                            <a:rPr lang="cs-CZ" b="1" i="1">
                              <a:latin typeface="Cambria Math"/>
                            </a:rPr>
                            <m:t>𝒌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   /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∙(−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)</m:t>
                          </m:r>
                          <m:r>
                            <m:rPr>
                              <m:nor/>
                            </m:rPr>
                            <a:rPr lang="cs-CZ" b="1" i="1" dirty="0"/>
                            <m:t> </m:t>
                          </m:r>
                        </m:e>
                      </m:bar>
                    </m:oMath>
                  </m:oMathPara>
                </a14:m>
                <a:endParaRPr lang="cs-CZ" b="1" i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i="1" dirty="0" smtClean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120" y="4792442"/>
                <a:ext cx="2302233" cy="985526"/>
              </a:xfrm>
              <a:prstGeom prst="rect">
                <a:avLst/>
              </a:prstGeom>
              <a:blipFill rotWithShape="1">
                <a:blip r:embed="rId12"/>
                <a:stretch>
                  <a:fillRect b="-37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5652120" y="5881040"/>
                <a:ext cx="1875770" cy="369332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𝒕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:   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120" y="5881040"/>
                <a:ext cx="1875770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2060285" y="3647819"/>
                <a:ext cx="187493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𝒉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∩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𝒑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  <a:ea typeface="Cambria Math"/>
                                </a:rPr>
                                <m:t>𝑻</m:t>
                              </m:r>
                            </m:e>
                            <m:sub>
                              <m: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  <a:ea typeface="Cambria Math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b="1" i="1">
                              <a:solidFill>
                                <a:srgbClr val="C00000"/>
                              </a:solidFill>
                              <a:latin typeface="Cambria Math"/>
                              <a:ea typeface="Cambria Math"/>
                            </a:rPr>
                            <m:t>;</m:t>
                          </m:r>
                          <m:sSub>
                            <m:sSubPr>
                              <m:ctrlP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  <a:ea typeface="Cambria Math"/>
                                </a:rPr>
                                <m:t>𝑻</m:t>
                              </m:r>
                            </m:e>
                            <m:sub>
                              <m:r>
                                <a:rPr lang="cs-CZ" b="1" i="1">
                                  <a:solidFill>
                                    <a:srgbClr val="C00000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60285" y="3647819"/>
                <a:ext cx="1874937" cy="369332"/>
              </a:xfrm>
              <a:prstGeom prst="rect">
                <a:avLst/>
              </a:prstGeom>
              <a:blipFill rotWithShape="1">
                <a:blip r:embed="rId14"/>
                <a:stretch>
                  <a:fillRect b="-49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03778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500"/>
                            </p:stCondLst>
                            <p:childTnLst>
                              <p:par>
                                <p:cTn id="4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000"/>
                            </p:stCondLst>
                            <p:childTnLst>
                              <p:par>
                                <p:cTn id="7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500"/>
                            </p:stCondLst>
                            <p:childTnLst>
                              <p:par>
                                <p:cTn id="7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500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000"/>
                            </p:stCondLst>
                            <p:childTnLst>
                              <p:par>
                                <p:cTn id="8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500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2500"/>
                            </p:stCondLst>
                            <p:childTnLst>
                              <p:par>
                                <p:cTn id="87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4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000"/>
                            </p:stCondLst>
                            <p:childTnLst>
                              <p:par>
                                <p:cTn id="9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8" dur="5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2000"/>
                            </p:stCondLst>
                            <p:childTnLst>
                              <p:par>
                                <p:cTn id="10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6" dur="500"/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2500"/>
                            </p:stCondLst>
                            <p:childTnLst>
                              <p:par>
                                <p:cTn id="10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0" dur="500"/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12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uiExpand="1" build="p" animBg="1"/>
      <p:bldP spid="15" grpId="0" animBg="1"/>
      <p:bldP spid="18" grpId="0" uiExpand="1" build="p" animBg="1"/>
      <p:bldP spid="20" grpId="0" animBg="1"/>
      <p:bldP spid="21" grpId="0" animBg="1"/>
      <p:bldP spid="25" grpId="0"/>
      <p:bldP spid="26" grpId="0" uiExpand="1" build="p" animBg="1"/>
      <p:bldP spid="27" grpId="0" animBg="1"/>
      <p:bldP spid="28" grpId="0" animBg="1"/>
      <p:bldP spid="29" grpId="0" build="p"/>
      <p:bldP spid="30" grpId="0" uiExpand="1" build="p" animBg="1"/>
      <p:bldP spid="31" grpId="0" animBg="1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83470"/>
            <a:ext cx="5976664" cy="72543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Tečna hyperboly</a:t>
            </a:r>
            <a:r>
              <a:rPr lang="cs-CZ" sz="3200" b="1" i="1" dirty="0" smtClean="0"/>
              <a:t> </a:t>
            </a:r>
          </a:p>
          <a:p>
            <a:pPr algn="l"/>
            <a:r>
              <a:rPr lang="cs-CZ" sz="2800" b="1" i="1" dirty="0" smtClean="0">
                <a:solidFill>
                  <a:srgbClr val="0000FF"/>
                </a:solidFill>
              </a:rPr>
              <a:t>vnějším bodem </a:t>
            </a:r>
            <a:r>
              <a:rPr lang="cs-CZ" sz="3200" b="1" i="1" dirty="0" smtClean="0"/>
              <a:t> 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395536" y="179349"/>
            <a:ext cx="7920880" cy="954688"/>
            <a:chOff x="395536" y="179348"/>
            <a:chExt cx="7920880" cy="954688"/>
          </a:xfrm>
        </p:grpSpPr>
        <p:grpSp>
          <p:nvGrpSpPr>
            <p:cNvPr id="4" name="Skupina 3"/>
            <p:cNvGrpSpPr/>
            <p:nvPr/>
          </p:nvGrpSpPr>
          <p:grpSpPr>
            <a:xfrm>
              <a:off x="6691531" y="179348"/>
              <a:ext cx="976813" cy="653431"/>
              <a:chOff x="6691531" y="179348"/>
              <a:chExt cx="1616019" cy="936104"/>
            </a:xfrm>
          </p:grpSpPr>
          <p:pic>
            <p:nvPicPr>
              <p:cNvPr id="7" name="Picture 9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91531" y="179348"/>
                <a:ext cx="706415" cy="93600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xtLst/>
            </p:spPr>
          </p:pic>
          <p:pic>
            <p:nvPicPr>
              <p:cNvPr id="8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71446" y="179348"/>
                <a:ext cx="936104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5" name="TextovéPole 4"/>
            <p:cNvSpPr txBox="1"/>
            <p:nvPr/>
          </p:nvSpPr>
          <p:spPr>
            <a:xfrm>
              <a:off x="6588224" y="764704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FF"/>
                  </a:solidFill>
                </a:rPr>
                <a:t>kuželosečky</a:t>
              </a:r>
              <a:endParaRPr lang="cs-CZ" dirty="0">
                <a:solidFill>
                  <a:srgbClr val="0000FF"/>
                </a:solidFill>
              </a:endParaRPr>
            </a:p>
          </p:txBody>
        </p:sp>
        <p:cxnSp>
          <p:nvCxnSpPr>
            <p:cNvPr id="6" name="Přímá spojnice 5"/>
            <p:cNvCxnSpPr/>
            <p:nvPr/>
          </p:nvCxnSpPr>
          <p:spPr>
            <a:xfrm>
              <a:off x="395536" y="1124744"/>
              <a:ext cx="79208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064833"/>
            <a:ext cx="7848872" cy="4244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27584" y="1428746"/>
            <a:ext cx="48193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Znázornění výsledků </a:t>
            </a:r>
            <a:r>
              <a:rPr lang="cs-CZ" sz="1600" b="1" i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příkladu </a:t>
            </a:r>
            <a:r>
              <a:rPr lang="cs-CZ" sz="1600" b="1" i="1" u="sng" dirty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r>
              <a:rPr lang="cs-CZ" sz="16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v </a:t>
            </a:r>
            <a:r>
              <a:rPr lang="cs-CZ" sz="16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programu GeoGebra </a:t>
            </a:r>
            <a:endParaRPr lang="cs-CZ" sz="1600" b="1" i="1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1001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Skupina 9"/>
          <p:cNvGrpSpPr/>
          <p:nvPr/>
        </p:nvGrpSpPr>
        <p:grpSpPr>
          <a:xfrm>
            <a:off x="395536" y="1226537"/>
            <a:ext cx="7454541" cy="978327"/>
            <a:chOff x="395536" y="1226538"/>
            <a:chExt cx="7454541" cy="978326"/>
          </a:xfrm>
        </p:grpSpPr>
        <p:pic>
          <p:nvPicPr>
            <p:cNvPr id="11" name="Picture 6" descr="C:\Users\zdenek\AppData\Local\Microsoft\Windows\Temporary Internet Files\Content.IE5\EPURMY32\MC900198870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536" y="1268760"/>
              <a:ext cx="915738" cy="9361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2" name="TextovéPole 11"/>
                <p:cNvSpPr txBox="1"/>
                <p:nvPr/>
              </p:nvSpPr>
              <p:spPr>
                <a:xfrm>
                  <a:off x="1376958" y="1226538"/>
                  <a:ext cx="6473119" cy="92954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>
                  <a:defPPr>
                    <a:defRPr lang="cs-CZ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cs-CZ" b="1" u="sng" dirty="0" smtClean="0"/>
                    <a:t>Příklad 3</a:t>
                  </a:r>
                  <a:br>
                    <a:rPr lang="cs-CZ" b="1" u="sng" dirty="0" smtClean="0"/>
                  </a:br>
                  <a:r>
                    <a:rPr lang="cs-CZ" dirty="0" smtClean="0"/>
                    <a:t>Urči rovnice tečen hyperboly  </a:t>
                  </a:r>
                  <a14:m>
                    <m:oMath xmlns:m="http://schemas.openxmlformats.org/officeDocument/2006/math">
                      <m:r>
                        <a:rPr lang="cs-CZ" b="1" i="1" dirty="0" smtClean="0">
                          <a:solidFill>
                            <a:srgbClr val="C00000"/>
                          </a:solidFill>
                          <a:latin typeface="Cambria Math"/>
                        </a:rPr>
                        <m:t>𝒉</m:t>
                      </m:r>
                      <m:r>
                        <a:rPr lang="cs-CZ" b="1" i="1">
                          <a:solidFill>
                            <a:srgbClr val="C00000"/>
                          </a:solidFill>
                          <a:latin typeface="Cambria Math"/>
                        </a:rPr>
                        <m:t>: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𝟑</m:t>
                          </m:r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𝒙</m:t>
                              </m:r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C0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𝟔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𝟏𝟎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</m:oMath>
                  </a14:m>
                  <a:r>
                    <a:rPr lang="cs-CZ" b="1" dirty="0" smtClean="0">
                      <a:solidFill>
                        <a:srgbClr val="C00000"/>
                      </a:solidFill>
                    </a:rPr>
                    <a:t> </a:t>
                  </a:r>
                  <a:br>
                    <a:rPr lang="cs-CZ" b="1" dirty="0" smtClean="0">
                      <a:solidFill>
                        <a:srgbClr val="C00000"/>
                      </a:solidFill>
                    </a:rPr>
                  </a:br>
                  <a:r>
                    <a:rPr lang="cs-CZ" dirty="0" smtClean="0"/>
                    <a:t>rovnoběžných s přímkou</a:t>
                  </a:r>
                  <a:r>
                    <a:rPr lang="cs-CZ" b="1" dirty="0" smtClean="0"/>
                    <a:t> </a:t>
                  </a:r>
                  <a14:m>
                    <m:oMath xmlns:m="http://schemas.openxmlformats.org/officeDocument/2006/math">
                      <m:r>
                        <a:rPr lang="cs-CZ" b="1" i="1" dirty="0" smtClean="0">
                          <a:solidFill>
                            <a:srgbClr val="C00000"/>
                          </a:solidFill>
                          <a:latin typeface="Cambria Math"/>
                        </a:rPr>
                        <m:t>𝒓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: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𝟑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</m:oMath>
                  </a14:m>
                  <a:r>
                    <a:rPr lang="cs-CZ" b="1" dirty="0" smtClean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Cambria Math"/>
                    </a:rPr>
                    <a:t>.</a:t>
                  </a:r>
                  <a:r>
                    <a:rPr lang="cs-CZ" b="1" i="1" dirty="0" smtClean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Cambria Math"/>
                    </a:rPr>
                    <a:t>  </a:t>
                  </a:r>
                  <a:r>
                    <a:rPr lang="cs-CZ" dirty="0" smtClean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latin typeface="+mj-lt"/>
                    </a:rPr>
                    <a:t>Stanov body dotyku.</a:t>
                  </a:r>
                  <a:endParaRPr lang="cs-CZ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 Math"/>
                  </a:endParaRPr>
                </a:p>
              </p:txBody>
            </p:sp>
          </mc:Choice>
          <mc:Fallback xmlns="">
            <p:sp>
              <p:nvSpPr>
                <p:cNvPr id="12" name="TextovéPole 1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376958" y="1226538"/>
                  <a:ext cx="6473119" cy="929549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 l="-847" t="-3268" b="-9150"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23" name="Nadpis 1"/>
          <p:cNvSpPr txBox="1">
            <a:spLocks/>
          </p:cNvSpPr>
          <p:nvPr/>
        </p:nvSpPr>
        <p:spPr>
          <a:xfrm>
            <a:off x="395536" y="83470"/>
            <a:ext cx="5976664" cy="72543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Tečna hyperboly</a:t>
            </a:r>
            <a:r>
              <a:rPr lang="cs-CZ" sz="3200" b="1" i="1" dirty="0" smtClean="0"/>
              <a:t> </a:t>
            </a:r>
          </a:p>
          <a:p>
            <a:pPr algn="l"/>
            <a:r>
              <a:rPr lang="cs-CZ" sz="2800" b="1" i="1" dirty="0" smtClean="0">
                <a:solidFill>
                  <a:srgbClr val="0000FF"/>
                </a:solidFill>
              </a:rPr>
              <a:t>určená směrem</a:t>
            </a:r>
            <a:r>
              <a:rPr lang="cs-CZ" sz="3200" b="1" i="1" dirty="0" smtClean="0"/>
              <a:t> </a:t>
            </a:r>
          </a:p>
        </p:txBody>
      </p:sp>
      <p:grpSp>
        <p:nvGrpSpPr>
          <p:cNvPr id="26" name="Skupina 25"/>
          <p:cNvGrpSpPr/>
          <p:nvPr/>
        </p:nvGrpSpPr>
        <p:grpSpPr>
          <a:xfrm>
            <a:off x="395536" y="179349"/>
            <a:ext cx="7920880" cy="954688"/>
            <a:chOff x="395536" y="179348"/>
            <a:chExt cx="7920880" cy="954688"/>
          </a:xfrm>
        </p:grpSpPr>
        <p:grpSp>
          <p:nvGrpSpPr>
            <p:cNvPr id="27" name="Skupina 26"/>
            <p:cNvGrpSpPr/>
            <p:nvPr/>
          </p:nvGrpSpPr>
          <p:grpSpPr>
            <a:xfrm>
              <a:off x="6691531" y="179348"/>
              <a:ext cx="976813" cy="653431"/>
              <a:chOff x="6691531" y="179348"/>
              <a:chExt cx="1616019" cy="936104"/>
            </a:xfrm>
          </p:grpSpPr>
          <p:pic>
            <p:nvPicPr>
              <p:cNvPr id="30" name="Picture 9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91531" y="179348"/>
                <a:ext cx="706415" cy="93600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xtLst/>
            </p:spPr>
          </p:pic>
          <p:pic>
            <p:nvPicPr>
              <p:cNvPr id="31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71446" y="179348"/>
                <a:ext cx="936104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28" name="TextovéPole 27"/>
            <p:cNvSpPr txBox="1"/>
            <p:nvPr/>
          </p:nvSpPr>
          <p:spPr>
            <a:xfrm>
              <a:off x="6588224" y="764704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FF"/>
                  </a:solidFill>
                </a:rPr>
                <a:t>kuželosečky</a:t>
              </a:r>
              <a:endParaRPr lang="cs-CZ" dirty="0">
                <a:solidFill>
                  <a:srgbClr val="0000FF"/>
                </a:solidFill>
              </a:endParaRPr>
            </a:p>
          </p:txBody>
        </p:sp>
        <p:cxnSp>
          <p:nvCxnSpPr>
            <p:cNvPr id="29" name="Přímá spojnice 28"/>
            <p:cNvCxnSpPr/>
            <p:nvPr/>
          </p:nvCxnSpPr>
          <p:spPr>
            <a:xfrm>
              <a:off x="395536" y="1124744"/>
              <a:ext cx="79208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376389" y="2771636"/>
                <a:ext cx="5259581" cy="1846018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𝒕</m:t>
                      </m:r>
                      <m:r>
                        <a:rPr lang="cs-CZ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:  </m:t>
                      </m:r>
                      <m:r>
                        <a:rPr lang="cs-CZ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𝒄</m:t>
                      </m:r>
                      <m:r>
                        <a:rPr lang="cs-CZ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𝟎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⟹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𝒄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        </m:t>
                      </m:r>
                    </m:oMath>
                  </m:oMathPara>
                </a14:m>
                <a:endParaRPr lang="cs-CZ" b="1" i="1" dirty="0" smtClean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bar>
                        <m:barPr>
                          <m:ctrlPr>
                            <a:rPr lang="cs-CZ" b="1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</m:ctrlPr>
                        </m:barPr>
                        <m:e>
                          <m:r>
                            <a:rPr lang="cs-CZ" b="1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𝒉</m:t>
                          </m:r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:  </m:t>
                          </m:r>
                          <m:sSup>
                            <m:sSupPr>
                              <m:ctrlP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𝟑</m:t>
                              </m:r>
                              <m:sSup>
                                <m:sSupPr>
                                  <m:ctrlPr>
                                    <a:rPr lang="cs-CZ" b="1" i="1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b="1" i="1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𝒙</m:t>
                                  </m:r>
                                </m:e>
                                <m:sup>
                                  <m:r>
                                    <a:rPr lang="cs-CZ" b="1" i="1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p>
                              </m:sSup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p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𝟔</m:t>
                          </m:r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𝒙</m:t>
                          </m:r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𝒚</m:t>
                          </m:r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𝟏𝟎</m:t>
                          </m:r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=</m:t>
                          </m:r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𝟎</m:t>
                          </m:r>
                        </m:e>
                      </m:bar>
                    </m:oMath>
                  </m:oMathPara>
                </a14:m>
                <a:endParaRPr lang="cs-CZ" b="1" dirty="0"/>
              </a:p>
              <a:p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𝟑</m:t>
                    </m:r>
                    <m:sSup>
                      <m:sSupPr>
                        <m:ctrlPr>
                          <a:rPr lang="cs-CZ" b="1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</a:rPr>
                          <m:t>𝒙</m:t>
                        </m:r>
                      </m:e>
                      <m:sup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1" i="1" smtClean="0">
                                <a:latin typeface="Cambria Math"/>
                              </a:rPr>
                              <m:t>𝟐</m:t>
                            </m:r>
                            <m:r>
                              <a:rPr lang="cs-CZ" b="1" i="1" smtClean="0">
                                <a:latin typeface="Cambria Math"/>
                              </a:rPr>
                              <m:t>𝒙</m:t>
                            </m:r>
                            <m:r>
                              <a:rPr lang="cs-CZ" b="1" i="1" smtClean="0">
                                <a:latin typeface="Cambria Math"/>
                              </a:rPr>
                              <m:t>+</m:t>
                            </m:r>
                            <m:r>
                              <a:rPr lang="cs-CZ" b="1" i="1" smtClean="0">
                                <a:latin typeface="Cambria Math"/>
                              </a:rPr>
                              <m:t>𝒄</m:t>
                            </m:r>
                          </m:e>
                        </m:d>
                      </m:e>
                      <m:sup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𝟔</m:t>
                    </m:r>
                    <m:r>
                      <a:rPr lang="cs-CZ" b="1" i="1" smtClean="0">
                        <a:latin typeface="Cambria Math"/>
                      </a:rPr>
                      <m:t>𝒙</m:t>
                    </m:r>
                    <m:r>
                      <a:rPr lang="cs-CZ" b="1" i="1" smtClean="0">
                        <a:latin typeface="Cambria Math"/>
                      </a:rPr>
                      <m:t>+</m:t>
                    </m:r>
                    <m:r>
                      <a:rPr lang="cs-CZ" b="1" i="1" smtClean="0">
                        <a:latin typeface="Cambria Math"/>
                      </a:rPr>
                      <m:t>𝟐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  <m:r>
                          <a:rPr lang="cs-CZ" b="1" i="1" smtClean="0">
                            <a:latin typeface="Cambria Math"/>
                          </a:rPr>
                          <m:t>𝒙</m:t>
                        </m:r>
                        <m:r>
                          <a:rPr lang="cs-CZ" b="1" i="1" smtClean="0">
                            <a:latin typeface="Cambria Math"/>
                          </a:rPr>
                          <m:t>+</m:t>
                        </m:r>
                        <m:r>
                          <a:rPr lang="cs-CZ" b="1" i="1" smtClean="0">
                            <a:latin typeface="Cambria Math"/>
                          </a:rPr>
                          <m:t>𝒄</m:t>
                        </m:r>
                      </m:e>
                    </m:d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𝟏𝟎</m:t>
                    </m:r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𝟎</m:t>
                    </m:r>
                  </m:oMath>
                </a14:m>
                <a:r>
                  <a:rPr lang="cs-CZ" b="1" dirty="0"/>
                  <a:t> </a:t>
                </a:r>
                <a:endParaRPr lang="cs-CZ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𝟑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0" smtClean="0">
                          <a:solidFill>
                            <a:schemeClr val="tx1"/>
                          </a:solidFill>
                          <a:latin typeface="Cambria Math"/>
                        </a:rPr>
                        <m:t>𝟒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𝟒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𝒄𝒙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𝒄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𝟔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𝟒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𝒄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𝟏𝟎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𝟎</m:t>
                      </m:r>
                      <m:r>
                        <a:rPr lang="cs-CZ" b="1" i="0" smtClean="0">
                          <a:solidFill>
                            <a:schemeClr val="tx1"/>
                          </a:solidFill>
                          <a:latin typeface="Cambria Math"/>
                        </a:rPr>
                        <m:t>    </m:t>
                      </m:r>
                    </m:oMath>
                  </m:oMathPara>
                </a14:m>
                <a:endParaRPr lang="cs-CZ" b="1" i="0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⋮</m:t>
                      </m:r>
                    </m:oMath>
                  </m:oMathPara>
                </a14:m>
                <a:endParaRPr lang="cs-CZ" b="1" dirty="0" smtClean="0">
                  <a:solidFill>
                    <a:schemeClr val="tx1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𝒙</m:t>
                      </m:r>
                      <m:d>
                        <m:d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𝟒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𝒄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e>
                      </m:d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𝒄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𝒄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𝟏𝟎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𝟎</m:t>
                      </m:r>
                      <m:r>
                        <a:rPr lang="cs-CZ" b="1" i="0" smtClean="0">
                          <a:solidFill>
                            <a:schemeClr val="tx1"/>
                          </a:solidFill>
                          <a:latin typeface="Cambria Math"/>
                        </a:rPr>
                        <m:t>   </m:t>
                      </m:r>
                      <m:r>
                        <a:rPr lang="cs-CZ" b="1" smtClean="0">
                          <a:solidFill>
                            <a:srgbClr val="FF0000"/>
                          </a:solidFill>
                          <a:latin typeface="Cambria Math"/>
                        </a:rPr>
                        <m:t>(∗)</m:t>
                      </m:r>
                    </m:oMath>
                  </m:oMathPara>
                </a14:m>
                <a:endParaRPr lang="cs-CZ" b="1" dirty="0" smtClean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6389" y="2771636"/>
                <a:ext cx="5259581" cy="1846018"/>
              </a:xfrm>
              <a:prstGeom prst="rect">
                <a:avLst/>
              </a:prstGeom>
              <a:blipFill rotWithShape="1">
                <a:blip r:embed="rId7"/>
                <a:stretch>
                  <a:fillRect b="-198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76389" y="4787860"/>
                <a:ext cx="4115166" cy="124220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𝑫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𝒄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e>
                          </m:d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</a:rPr>
                        <m:t>𝟒</m:t>
                      </m:r>
                      <m:d>
                        <m:d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𝒄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𝒄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𝟏𝟎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⋮</m:t>
                      </m:r>
                    </m:oMath>
                  </m:oMathPara>
                </a14:m>
                <a:endParaRPr lang="cs-CZ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𝒄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latin typeface="Cambria Math"/>
                        </a:rPr>
                        <m:t>𝒄</m:t>
                      </m:r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</a:rPr>
                        <m:t>𝟑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𝒄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𝟑</m:t>
                          </m:r>
                        </m:e>
                      </m:d>
                      <m:d>
                        <m:d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𝒄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𝟏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𝟎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⟹</m:t>
                      </m:r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𝒄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𝟑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, </m:t>
                      </m:r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𝒄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𝟏</m:t>
                      </m:r>
                    </m:oMath>
                  </m:oMathPara>
                </a14:m>
                <a:endParaRPr lang="cs-CZ" b="1" dirty="0" smtClean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6389" y="4787860"/>
                <a:ext cx="4115166" cy="124220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635970" y="4941168"/>
                <a:ext cx="2234843" cy="369332"/>
              </a:xfrm>
              <a:prstGeom prst="rect">
                <a:avLst/>
              </a:prstGeom>
              <a:ln>
                <a:solidFill>
                  <a:srgbClr val="C0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𝒕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:   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𝟑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35970" y="4941168"/>
                <a:ext cx="2234843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>
                <a:solidFill>
                  <a:srgbClr val="C0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649525" y="5589240"/>
                <a:ext cx="2234843" cy="369332"/>
              </a:xfrm>
              <a:prstGeom prst="rect">
                <a:avLst/>
              </a:prstGeom>
              <a:ln>
                <a:solidFill>
                  <a:srgbClr val="C0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𝒕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:   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49525" y="5589240"/>
                <a:ext cx="2234843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ln>
                <a:solidFill>
                  <a:srgbClr val="C0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ovéPole 18"/>
          <p:cNvSpPr txBox="1"/>
          <p:nvPr/>
        </p:nvSpPr>
        <p:spPr>
          <a:xfrm>
            <a:off x="467544" y="2348880"/>
            <a:ext cx="1866665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rovnice tečen: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5096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00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500"/>
                            </p:stCondLst>
                            <p:childTnLst>
                              <p:par>
                                <p:cTn id="6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 uiExpand="1" build="p"/>
      <p:bldP spid="8" grpId="0" animBg="1"/>
      <p:bldP spid="18" grpId="0" animBg="1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540921" y="2492896"/>
                <a:ext cx="5285358" cy="1554336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bar>
                        <m:bar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barPr>
                        <m:e>
                          <m:sSub>
                            <m:sSub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𝑻</m:t>
                              </m:r>
                            </m:e>
                            <m:sub>
                              <m:r>
                                <a:rPr lang="cs-CZ" b="1" i="1" smtClean="0"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b="1" i="1">
                              <a:latin typeface="Cambria Math"/>
                            </a:rPr>
                            <m:t>=</m:t>
                          </m:r>
                          <m:sSub>
                            <m:sSub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𝒕</m:t>
                              </m:r>
                            </m:e>
                            <m:sub>
                              <m:r>
                                <a:rPr lang="cs-CZ" b="1" i="1" smtClean="0">
                                  <a:latin typeface="Cambria Math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b="1" i="1">
                              <a:latin typeface="Cambria Math"/>
                              <a:ea typeface="Cambria Math"/>
                            </a:rPr>
                            <m:t>∩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𝒉</m:t>
                          </m:r>
                        </m:e>
                      </m:bar>
                    </m:oMath>
                  </m:oMathPara>
                </a14:m>
                <a:endParaRPr lang="cs-CZ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b="1" i="1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>
                          <a:latin typeface="Cambria Math"/>
                        </a:rPr>
                        <m:t>+</m:t>
                      </m:r>
                      <m:r>
                        <a:rPr lang="cs-CZ" b="1" i="1">
                          <a:latin typeface="Cambria Math"/>
                        </a:rPr>
                        <m:t>𝒙</m:t>
                      </m:r>
                      <m:d>
                        <m:dPr>
                          <m:ctrlPr>
                            <a:rPr lang="cs-CZ" b="1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>
                              <a:latin typeface="Cambria Math"/>
                            </a:rPr>
                            <m:t>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(−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)+</m:t>
                          </m:r>
                          <m:r>
                            <a:rPr lang="cs-CZ" b="1" i="1">
                              <a:latin typeface="Cambria Math"/>
                            </a:rPr>
                            <m:t>𝟐</m:t>
                          </m:r>
                        </m:e>
                      </m:d>
                      <m:r>
                        <a:rPr lang="cs-CZ" b="1" i="1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1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(−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)</m:t>
                          </m:r>
                        </m:e>
                        <m:sup>
                          <m:r>
                            <a:rPr lang="cs-CZ" b="1" i="1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>
                          <a:latin typeface="Cambria Math"/>
                        </a:rPr>
                        <m:t>−</m:t>
                      </m:r>
                      <m:r>
                        <a:rPr lang="cs-CZ" b="1" i="1">
                          <a:latin typeface="Cambria Math"/>
                        </a:rPr>
                        <m:t>𝟐</m:t>
                      </m:r>
                      <m:d>
                        <m:d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</m:e>
                      </m:d>
                      <m:r>
                        <a:rPr lang="cs-CZ" b="1" i="1">
                          <a:latin typeface="Cambria Math"/>
                        </a:rPr>
                        <m:t>+</m:t>
                      </m:r>
                      <m:r>
                        <a:rPr lang="cs-CZ" b="1" i="1">
                          <a:latin typeface="Cambria Math"/>
                        </a:rPr>
                        <m:t>𝟏𝟎</m:t>
                      </m:r>
                      <m:r>
                        <a:rPr lang="cs-CZ" b="1" i="1">
                          <a:latin typeface="Cambria Math"/>
                        </a:rPr>
                        <m:t>=</m:t>
                      </m:r>
                      <m:r>
                        <a:rPr lang="cs-CZ" b="1" i="1">
                          <a:latin typeface="Cambria Math"/>
                        </a:rPr>
                        <m:t>𝟎</m:t>
                      </m:r>
                      <m:r>
                        <a:rPr lang="cs-CZ" b="1" i="1" smtClean="0">
                          <a:latin typeface="Cambria Math"/>
                        </a:rPr>
                        <m:t>   </m:t>
                      </m:r>
                      <m:r>
                        <a:rPr lang="cs-CZ" b="1">
                          <a:solidFill>
                            <a:srgbClr val="FF0000"/>
                          </a:solidFill>
                          <a:latin typeface="Cambria Math"/>
                        </a:rPr>
                        <m:t>(∗)</m:t>
                      </m:r>
                    </m:oMath>
                  </m:oMathPara>
                </a14:m>
                <a:endParaRPr lang="cs-CZ" b="1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𝟏𝟎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𝟐𝟓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 smtClean="0">
                  <a:solidFill>
                    <a:srgbClr val="FF0000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𝟓</m:t>
                              </m:r>
                            </m:e>
                          </m:d>
                        </m:e>
                        <m:sup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 smtClean="0">
                  <a:solidFill>
                    <a:schemeClr val="tx1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𝟓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⟹</m:t>
                      </m:r>
                      <m:r>
                        <a:rPr lang="cs-CZ" b="1" i="0" smtClean="0">
                          <a:latin typeface="Cambria Math"/>
                          <a:ea typeface="Cambria Math"/>
                        </a:rPr>
                        <m:t>𝐲</m:t>
                      </m:r>
                      <m:r>
                        <a:rPr lang="cs-CZ" b="1" i="0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0" smtClean="0"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0" smtClean="0">
                          <a:latin typeface="Cambria Math"/>
                          <a:ea typeface="Cambria Math"/>
                        </a:rPr>
                        <m:t>𝟓</m:t>
                      </m:r>
                      <m:r>
                        <a:rPr lang="cs-CZ" b="1" i="0" smtClean="0"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b="1" i="0" smtClean="0">
                          <a:latin typeface="Cambria Math"/>
                          <a:ea typeface="Cambria Math"/>
                        </a:rPr>
                        <m:t>𝟑</m:t>
                      </m:r>
                      <m:r>
                        <a:rPr lang="cs-CZ" b="1" i="0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0" smtClean="0">
                          <a:latin typeface="Cambria Math"/>
                          <a:ea typeface="Cambria Math"/>
                        </a:rPr>
                        <m:t>𝟕</m:t>
                      </m:r>
                    </m:oMath>
                  </m:oMathPara>
                </a14:m>
                <a:endParaRPr lang="cs-CZ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921" y="2492896"/>
                <a:ext cx="5285358" cy="1554336"/>
              </a:xfrm>
              <a:prstGeom prst="rect">
                <a:avLst/>
              </a:prstGeom>
              <a:blipFill rotWithShape="1">
                <a:blip r:embed="rId2"/>
                <a:stretch>
                  <a:fillRect b="-7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540921" y="4068470"/>
                <a:ext cx="1330429" cy="369332"/>
              </a:xfrm>
              <a:prstGeom prst="rect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𝑻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𝟓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;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𝟕</m:t>
                          </m:r>
                        </m:e>
                      </m:d>
                    </m:oMath>
                  </m:oMathPara>
                </a14:m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921" y="4068470"/>
                <a:ext cx="1330429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539552" y="1556792"/>
            <a:ext cx="1736757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body dotyku: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395536" y="83470"/>
            <a:ext cx="5976664" cy="72543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Tečna hyperboly</a:t>
            </a:r>
            <a:r>
              <a:rPr lang="cs-CZ" sz="3200" b="1" i="1" dirty="0" smtClean="0"/>
              <a:t> </a:t>
            </a:r>
          </a:p>
          <a:p>
            <a:pPr algn="l"/>
            <a:r>
              <a:rPr lang="cs-CZ" sz="2800" b="1" i="1" dirty="0" smtClean="0">
                <a:solidFill>
                  <a:srgbClr val="0000FF"/>
                </a:solidFill>
              </a:rPr>
              <a:t>určená směrem</a:t>
            </a:r>
            <a:r>
              <a:rPr lang="cs-CZ" sz="3200" b="1" i="1" dirty="0" smtClean="0"/>
              <a:t> </a:t>
            </a:r>
          </a:p>
        </p:txBody>
      </p:sp>
      <p:grpSp>
        <p:nvGrpSpPr>
          <p:cNvPr id="13" name="Skupina 12"/>
          <p:cNvGrpSpPr/>
          <p:nvPr/>
        </p:nvGrpSpPr>
        <p:grpSpPr>
          <a:xfrm>
            <a:off x="395536" y="179349"/>
            <a:ext cx="7920880" cy="954688"/>
            <a:chOff x="395536" y="179348"/>
            <a:chExt cx="7920880" cy="954688"/>
          </a:xfrm>
        </p:grpSpPr>
        <p:grpSp>
          <p:nvGrpSpPr>
            <p:cNvPr id="14" name="Skupina 13"/>
            <p:cNvGrpSpPr/>
            <p:nvPr/>
          </p:nvGrpSpPr>
          <p:grpSpPr>
            <a:xfrm>
              <a:off x="6691531" y="179348"/>
              <a:ext cx="976813" cy="653431"/>
              <a:chOff x="6691531" y="179348"/>
              <a:chExt cx="1616019" cy="936104"/>
            </a:xfrm>
          </p:grpSpPr>
          <p:pic>
            <p:nvPicPr>
              <p:cNvPr id="17" name="Picture 9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91531" y="179348"/>
                <a:ext cx="706415" cy="93600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xtLst/>
            </p:spPr>
          </p:pic>
          <p:pic>
            <p:nvPicPr>
              <p:cNvPr id="18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71446" y="179348"/>
                <a:ext cx="936104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15" name="TextovéPole 14"/>
            <p:cNvSpPr txBox="1"/>
            <p:nvPr/>
          </p:nvSpPr>
          <p:spPr>
            <a:xfrm>
              <a:off x="6588224" y="764704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FF"/>
                  </a:solidFill>
                </a:rPr>
                <a:t>kuželosečky</a:t>
              </a:r>
              <a:endParaRPr lang="cs-CZ" dirty="0">
                <a:solidFill>
                  <a:srgbClr val="0000FF"/>
                </a:solidFill>
              </a:endParaRPr>
            </a:p>
          </p:txBody>
        </p:sp>
        <p:cxnSp>
          <p:nvCxnSpPr>
            <p:cNvPr id="16" name="Přímá spojnice 15"/>
            <p:cNvCxnSpPr/>
            <p:nvPr/>
          </p:nvCxnSpPr>
          <p:spPr>
            <a:xfrm>
              <a:off x="395536" y="1124744"/>
              <a:ext cx="79208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Obdélník 18"/>
              <p:cNvSpPr/>
              <p:nvPr/>
            </p:nvSpPr>
            <p:spPr>
              <a:xfrm>
                <a:off x="540921" y="1926124"/>
                <a:ext cx="4232954" cy="37555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b="1" i="1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>
                          <a:latin typeface="Cambria Math"/>
                        </a:rPr>
                        <m:t>+</m:t>
                      </m:r>
                      <m:r>
                        <a:rPr lang="cs-CZ" b="1" i="1">
                          <a:latin typeface="Cambria Math"/>
                        </a:rPr>
                        <m:t>𝒙</m:t>
                      </m:r>
                      <m:d>
                        <m:dPr>
                          <m:ctrlPr>
                            <a:rPr lang="cs-CZ" b="1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>
                              <a:latin typeface="Cambria Math"/>
                            </a:rPr>
                            <m:t>𝟒</m:t>
                          </m:r>
                          <m:r>
                            <a:rPr lang="cs-CZ" b="1" i="1">
                              <a:latin typeface="Cambria Math"/>
                            </a:rPr>
                            <m:t>𝒄</m:t>
                          </m:r>
                          <m:r>
                            <a:rPr lang="cs-CZ" b="1" i="1">
                              <a:latin typeface="Cambria Math"/>
                            </a:rPr>
                            <m:t>+</m:t>
                          </m:r>
                          <m:r>
                            <a:rPr lang="cs-CZ" b="1" i="1">
                              <a:latin typeface="Cambria Math"/>
                            </a:rPr>
                            <m:t>𝟐</m:t>
                          </m:r>
                        </m:e>
                      </m:d>
                      <m:r>
                        <a:rPr lang="cs-CZ" b="1" i="1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1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>
                              <a:latin typeface="Cambria Math"/>
                            </a:rPr>
                            <m:t>𝒄</m:t>
                          </m:r>
                        </m:e>
                        <m:sup>
                          <m:r>
                            <a:rPr lang="cs-CZ" b="1" i="1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>
                          <a:latin typeface="Cambria Math"/>
                        </a:rPr>
                        <m:t>−</m:t>
                      </m:r>
                      <m:r>
                        <a:rPr lang="cs-CZ" b="1" i="1">
                          <a:latin typeface="Cambria Math"/>
                        </a:rPr>
                        <m:t>𝟐</m:t>
                      </m:r>
                      <m:r>
                        <a:rPr lang="cs-CZ" b="1" i="1">
                          <a:latin typeface="Cambria Math"/>
                        </a:rPr>
                        <m:t>𝒄</m:t>
                      </m:r>
                      <m:r>
                        <a:rPr lang="cs-CZ" b="1" i="1">
                          <a:latin typeface="Cambria Math"/>
                        </a:rPr>
                        <m:t>+</m:t>
                      </m:r>
                      <m:r>
                        <a:rPr lang="cs-CZ" b="1" i="1">
                          <a:latin typeface="Cambria Math"/>
                        </a:rPr>
                        <m:t>𝟏𝟎</m:t>
                      </m:r>
                      <m:r>
                        <a:rPr lang="cs-CZ" b="1" i="1">
                          <a:latin typeface="Cambria Math"/>
                        </a:rPr>
                        <m:t>=</m:t>
                      </m:r>
                      <m:r>
                        <a:rPr lang="cs-CZ" b="1" i="1">
                          <a:latin typeface="Cambria Math"/>
                        </a:rPr>
                        <m:t>𝟎</m:t>
                      </m:r>
                      <m:r>
                        <a:rPr lang="cs-CZ" b="1">
                          <a:latin typeface="Cambria Math"/>
                        </a:rPr>
                        <m:t>   </m:t>
                      </m:r>
                      <m:r>
                        <a:rPr lang="cs-CZ" b="1">
                          <a:solidFill>
                            <a:srgbClr val="FF0000"/>
                          </a:solidFill>
                          <a:latin typeface="Cambria Math"/>
                        </a:rPr>
                        <m:t>(∗)</m:t>
                      </m:r>
                    </m:oMath>
                  </m:oMathPara>
                </a14:m>
                <a:endParaRPr lang="cs-CZ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9" name="Obdélník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921" y="1926124"/>
                <a:ext cx="4232954" cy="375552"/>
              </a:xfrm>
              <a:prstGeom prst="rect">
                <a:avLst/>
              </a:prstGeom>
              <a:blipFill rotWithShape="1">
                <a:blip r:embed="rId6"/>
                <a:stretch>
                  <a:fillRect b="-112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67544" y="4653136"/>
                <a:ext cx="4612866" cy="1554336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bar>
                        <m:bar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barPr>
                        <m:e>
                          <m:sSub>
                            <m:sSub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𝑻</m:t>
                              </m:r>
                            </m:e>
                            <m:sub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  <m:r>
                            <a:rPr lang="cs-CZ" b="1" i="1">
                              <a:latin typeface="Cambria Math"/>
                            </a:rPr>
                            <m:t>=</m:t>
                          </m:r>
                          <m:sSub>
                            <m:sSub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𝒕</m:t>
                              </m:r>
                            </m:e>
                            <m:sub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  <m:r>
                            <a:rPr lang="cs-CZ" b="1" i="1">
                              <a:latin typeface="Cambria Math"/>
                              <a:ea typeface="Cambria Math"/>
                            </a:rPr>
                            <m:t>∩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𝒉</m:t>
                          </m:r>
                        </m:e>
                      </m:bar>
                    </m:oMath>
                  </m:oMathPara>
                </a14:m>
                <a:endParaRPr lang="cs-CZ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b="1" i="1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>
                          <a:latin typeface="Cambria Math"/>
                        </a:rPr>
                        <m:t>+</m:t>
                      </m:r>
                      <m:r>
                        <a:rPr lang="cs-CZ" b="1" i="1">
                          <a:latin typeface="Cambria Math"/>
                        </a:rPr>
                        <m:t>𝒙</m:t>
                      </m:r>
                      <m:d>
                        <m:dPr>
                          <m:ctrlPr>
                            <a:rPr lang="cs-CZ" b="1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>
                              <a:latin typeface="Cambria Math"/>
                            </a:rPr>
                            <m:t>𝟒</m:t>
                          </m:r>
                          <m:r>
                            <a:rPr lang="cs-CZ" b="1" i="1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𝟏</m:t>
                          </m:r>
                          <m:r>
                            <a:rPr lang="cs-CZ" b="1" i="1">
                              <a:latin typeface="Cambria Math"/>
                            </a:rPr>
                            <m:t>+</m:t>
                          </m:r>
                          <m:r>
                            <a:rPr lang="cs-CZ" b="1" i="1">
                              <a:latin typeface="Cambria Math"/>
                            </a:rPr>
                            <m:t>𝟐</m:t>
                          </m:r>
                        </m:e>
                      </m:d>
                      <m:r>
                        <a:rPr lang="cs-CZ" b="1" i="1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1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e>
                        <m:sup>
                          <m:r>
                            <a:rPr lang="cs-CZ" b="1" i="1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>
                          <a:latin typeface="Cambria Math"/>
                        </a:rPr>
                        <m:t>−</m:t>
                      </m:r>
                      <m:r>
                        <a:rPr lang="cs-CZ" b="1" i="1">
                          <a:latin typeface="Cambria Math"/>
                        </a:rPr>
                        <m:t>𝟐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𝟏</m:t>
                      </m:r>
                      <m:r>
                        <a:rPr lang="cs-CZ" b="1" i="1">
                          <a:latin typeface="Cambria Math"/>
                        </a:rPr>
                        <m:t>+</m:t>
                      </m:r>
                      <m:r>
                        <a:rPr lang="cs-CZ" b="1" i="1">
                          <a:latin typeface="Cambria Math"/>
                        </a:rPr>
                        <m:t>𝟏𝟎</m:t>
                      </m:r>
                      <m:r>
                        <a:rPr lang="cs-CZ" b="1" i="1">
                          <a:latin typeface="Cambria Math"/>
                        </a:rPr>
                        <m:t>=</m:t>
                      </m:r>
                      <m:r>
                        <a:rPr lang="cs-CZ" b="1" i="1">
                          <a:latin typeface="Cambria Math"/>
                        </a:rPr>
                        <m:t>𝟎</m:t>
                      </m:r>
                      <m:r>
                        <a:rPr lang="cs-CZ" b="1" i="0" smtClean="0">
                          <a:latin typeface="Cambria Math"/>
                        </a:rPr>
                        <m:t>   </m:t>
                      </m:r>
                      <m:r>
                        <a:rPr lang="cs-CZ" b="1">
                          <a:solidFill>
                            <a:srgbClr val="FF0000"/>
                          </a:solidFill>
                          <a:latin typeface="Cambria Math"/>
                        </a:rPr>
                        <m:t>(∗)</m:t>
                      </m:r>
                    </m:oMath>
                  </m:oMathPara>
                </a14:m>
                <a:endParaRPr lang="cs-CZ" b="1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𝟔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𝟗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 smtClean="0">
                  <a:solidFill>
                    <a:srgbClr val="FF0000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𝟑</m:t>
                              </m:r>
                            </m:e>
                          </m:d>
                        </m:e>
                        <m:sup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 smtClean="0">
                  <a:solidFill>
                    <a:schemeClr val="tx1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=−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𝟑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⟹</m:t>
                      </m:r>
                      <m:r>
                        <a:rPr lang="cs-CZ" b="1" i="0" smtClean="0">
                          <a:latin typeface="Cambria Math"/>
                          <a:ea typeface="Cambria Math"/>
                        </a:rPr>
                        <m:t>𝐲</m:t>
                      </m:r>
                      <m:r>
                        <a:rPr lang="cs-CZ" b="1" i="0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0" smtClean="0"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1" i="0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1" i="0" smtClean="0">
                              <a:latin typeface="Cambria Math"/>
                              <a:ea typeface="Cambria Math"/>
                            </a:rPr>
                            <m:t>𝟑</m:t>
                          </m:r>
                        </m:e>
                      </m:d>
                      <m:r>
                        <a:rPr lang="cs-CZ" b="1" i="0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b="1" i="0" smtClean="0">
                          <a:latin typeface="Cambria Math"/>
                          <a:ea typeface="Cambria Math"/>
                        </a:rPr>
                        <m:t>𝟏</m:t>
                      </m:r>
                      <m:r>
                        <a:rPr lang="cs-CZ" b="1" i="0" smtClean="0">
                          <a:latin typeface="Cambria Math"/>
                          <a:ea typeface="Cambria Math"/>
                        </a:rPr>
                        <m:t>=−</m:t>
                      </m:r>
                      <m:r>
                        <a:rPr lang="cs-CZ" b="1" i="0" smtClean="0">
                          <a:latin typeface="Cambria Math"/>
                          <a:ea typeface="Cambria Math"/>
                        </a:rPr>
                        <m:t>𝟓</m:t>
                      </m:r>
                    </m:oMath>
                  </m:oMathPara>
                </a14:m>
                <a:endParaRPr lang="cs-CZ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4653136"/>
                <a:ext cx="4612866" cy="1554336"/>
              </a:xfrm>
              <a:prstGeom prst="rect">
                <a:avLst/>
              </a:prstGeom>
              <a:blipFill rotWithShape="1">
                <a:blip r:embed="rId7"/>
                <a:stretch>
                  <a:fillRect b="-7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67544" y="6228710"/>
                <a:ext cx="1731179" cy="369332"/>
              </a:xfrm>
              <a:prstGeom prst="rect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𝑻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solidFill>
                            <a:srgbClr val="C0000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𝟑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;−</m:t>
                          </m:r>
                          <m:r>
                            <a:rPr lang="cs-CZ" b="1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𝟓</m:t>
                          </m:r>
                        </m:e>
                      </m:d>
                    </m:oMath>
                  </m:oMathPara>
                </a14:m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6228710"/>
                <a:ext cx="1731179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28709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1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0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10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1000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000"/>
                            </p:stCondLst>
                            <p:childTnLst>
                              <p:par>
                                <p:cTn id="5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1000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000"/>
                            </p:stCondLst>
                            <p:childTnLst>
                              <p:par>
                                <p:cTn id="5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1000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0"/>
                            </p:stCondLst>
                            <p:childTnLst>
                              <p:par>
                                <p:cTn id="6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1000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6000"/>
                            </p:stCondLst>
                            <p:childTnLst>
                              <p:par>
                                <p:cTn id="6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 animBg="1"/>
      <p:bldP spid="3" grpId="0" animBg="1"/>
      <p:bldP spid="4" grpId="0" animBg="1"/>
      <p:bldP spid="19" grpId="0"/>
      <p:bldP spid="20" grpId="0" uiExpand="1" build="p" animBg="1"/>
      <p:bldP spid="2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928882"/>
            <a:ext cx="6797947" cy="46684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395536" y="83470"/>
            <a:ext cx="5976664" cy="72543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Tečna hyperboly</a:t>
            </a:r>
            <a:r>
              <a:rPr lang="cs-CZ" sz="3200" b="1" i="1" dirty="0" smtClean="0"/>
              <a:t> </a:t>
            </a:r>
          </a:p>
          <a:p>
            <a:pPr algn="l"/>
            <a:r>
              <a:rPr lang="cs-CZ" sz="2800" b="1" i="1" dirty="0" smtClean="0">
                <a:solidFill>
                  <a:srgbClr val="0000FF"/>
                </a:solidFill>
              </a:rPr>
              <a:t>určená směrem </a:t>
            </a:r>
            <a:r>
              <a:rPr lang="cs-CZ" sz="3200" b="1" i="1" dirty="0" smtClean="0"/>
              <a:t> </a:t>
            </a:r>
          </a:p>
        </p:txBody>
      </p:sp>
      <p:grpSp>
        <p:nvGrpSpPr>
          <p:cNvPr id="4" name="Skupina 3"/>
          <p:cNvGrpSpPr/>
          <p:nvPr/>
        </p:nvGrpSpPr>
        <p:grpSpPr>
          <a:xfrm>
            <a:off x="395536" y="179349"/>
            <a:ext cx="7920880" cy="954688"/>
            <a:chOff x="395536" y="179348"/>
            <a:chExt cx="7920880" cy="954688"/>
          </a:xfrm>
        </p:grpSpPr>
        <p:grpSp>
          <p:nvGrpSpPr>
            <p:cNvPr id="5" name="Skupina 4"/>
            <p:cNvGrpSpPr/>
            <p:nvPr/>
          </p:nvGrpSpPr>
          <p:grpSpPr>
            <a:xfrm>
              <a:off x="6691531" y="179348"/>
              <a:ext cx="976813" cy="653431"/>
              <a:chOff x="6691531" y="179348"/>
              <a:chExt cx="1616019" cy="936104"/>
            </a:xfrm>
          </p:grpSpPr>
          <p:pic>
            <p:nvPicPr>
              <p:cNvPr id="8" name="Picture 9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91531" y="179348"/>
                <a:ext cx="706415" cy="936000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xtLst/>
            </p:spPr>
          </p:pic>
          <p:pic>
            <p:nvPicPr>
              <p:cNvPr id="9" name="Picture 2" descr="Zobrazit podrobnosti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71446" y="179348"/>
                <a:ext cx="936104" cy="9361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6" name="TextovéPole 5"/>
            <p:cNvSpPr txBox="1"/>
            <p:nvPr/>
          </p:nvSpPr>
          <p:spPr>
            <a:xfrm>
              <a:off x="6588224" y="764704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FF"/>
                  </a:solidFill>
                </a:rPr>
                <a:t>kuželosečky</a:t>
              </a:r>
              <a:endParaRPr lang="cs-CZ" dirty="0">
                <a:solidFill>
                  <a:srgbClr val="0000FF"/>
                </a:solidFill>
              </a:endParaRPr>
            </a:p>
          </p:txBody>
        </p:sp>
        <p:cxnSp>
          <p:nvCxnSpPr>
            <p:cNvPr id="7" name="Přímá spojnice 6"/>
            <p:cNvCxnSpPr/>
            <p:nvPr/>
          </p:nvCxnSpPr>
          <p:spPr>
            <a:xfrm>
              <a:off x="395536" y="1124744"/>
              <a:ext cx="792088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TextovéPole 9"/>
          <p:cNvSpPr txBox="1"/>
          <p:nvPr/>
        </p:nvSpPr>
        <p:spPr>
          <a:xfrm>
            <a:off x="827584" y="1428746"/>
            <a:ext cx="48193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Znázornění výsledků </a:t>
            </a:r>
            <a:r>
              <a:rPr lang="cs-CZ" sz="1600" b="1" i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příkladu </a:t>
            </a:r>
            <a:r>
              <a:rPr lang="cs-CZ" sz="1600" b="1" i="1" u="sng" dirty="0">
                <a:solidFill>
                  <a:schemeClr val="tx1">
                    <a:lumMod val="95000"/>
                    <a:lumOff val="5000"/>
                  </a:schemeClr>
                </a:solidFill>
              </a:rPr>
              <a:t>3</a:t>
            </a:r>
            <a:r>
              <a:rPr lang="cs-CZ" sz="16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16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v </a:t>
            </a:r>
            <a:r>
              <a:rPr lang="cs-CZ" sz="16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programu GeoGebra </a:t>
            </a:r>
            <a:endParaRPr lang="cs-CZ" sz="1600" b="1" i="1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V="1">
            <a:off x="3644522" y="1700808"/>
            <a:ext cx="2448272" cy="4896544"/>
          </a:xfrm>
          <a:prstGeom prst="line">
            <a:avLst/>
          </a:prstGeom>
          <a:ln w="1905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450733" y="2348921"/>
            <a:ext cx="440684" cy="6964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00FF"/>
                </a:solidFill>
              </a:rPr>
              <a:t>+</a:t>
            </a:r>
            <a:endParaRPr lang="cs-CZ" sz="2800" dirty="0">
              <a:solidFill>
                <a:srgbClr val="0000FF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 flipV="1">
            <a:off x="3026014" y="1853208"/>
            <a:ext cx="2448272" cy="4896544"/>
          </a:xfrm>
          <a:prstGeom prst="line">
            <a:avLst/>
          </a:prstGeom>
          <a:ln w="1905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3241368" y="5679312"/>
            <a:ext cx="440684" cy="6964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00FF"/>
                </a:solidFill>
              </a:rPr>
              <a:t>+</a:t>
            </a:r>
            <a:endParaRPr lang="cs-CZ" sz="2800" dirty="0">
              <a:solidFill>
                <a:srgbClr val="0000FF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5076056" y="3933056"/>
                <a:ext cx="2828403" cy="3125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1" i="1" dirty="0" smtClean="0">
                          <a:solidFill>
                            <a:srgbClr val="990000"/>
                          </a:solidFill>
                          <a:latin typeface="Cambria Math"/>
                        </a:rPr>
                        <m:t>𝒉</m:t>
                      </m:r>
                      <m:r>
                        <a:rPr lang="cs-CZ" sz="1400" b="1" i="1">
                          <a:solidFill>
                            <a:srgbClr val="990000"/>
                          </a:solidFill>
                          <a:latin typeface="Cambria Math"/>
                        </a:rPr>
                        <m:t>:  </m:t>
                      </m:r>
                      <m:sSup>
                        <m:sSupPr>
                          <m:ctrlPr>
                            <a:rPr lang="cs-CZ" sz="1400" b="1" i="1">
                              <a:solidFill>
                                <a:srgbClr val="99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>
                              <a:solidFill>
                                <a:srgbClr val="990000"/>
                              </a:solidFill>
                              <a:latin typeface="Cambria Math"/>
                            </a:rPr>
                            <m:t>𝟑</m:t>
                          </m:r>
                          <m:sSup>
                            <m:sSupPr>
                              <m:ctrlPr>
                                <a:rPr lang="cs-CZ" sz="1400" b="1" i="1">
                                  <a:solidFill>
                                    <a:srgbClr val="99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1400" b="1" i="1">
                                  <a:solidFill>
                                    <a:srgbClr val="990000"/>
                                  </a:solidFill>
                                  <a:latin typeface="Cambria Math"/>
                                </a:rPr>
                                <m:t>𝒙</m:t>
                              </m:r>
                            </m:e>
                            <m:sup>
                              <m:r>
                                <a:rPr lang="cs-CZ" sz="1400" b="1" i="1">
                                  <a:solidFill>
                                    <a:srgbClr val="99000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1400" b="1" i="1">
                              <a:solidFill>
                                <a:srgbClr val="99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1400" b="1" i="1">
                              <a:solidFill>
                                <a:srgbClr val="990000"/>
                              </a:solidFill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sz="1400" b="1" i="1">
                              <a:solidFill>
                                <a:srgbClr val="9900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400" b="1" i="1">
                          <a:solidFill>
                            <a:srgbClr val="99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1400" b="1" i="1">
                          <a:solidFill>
                            <a:srgbClr val="990000"/>
                          </a:solidFill>
                          <a:latin typeface="Cambria Math"/>
                        </a:rPr>
                        <m:t>𝟔</m:t>
                      </m:r>
                      <m:r>
                        <a:rPr lang="cs-CZ" sz="1400" b="1" i="1">
                          <a:solidFill>
                            <a:srgbClr val="99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sz="1400" b="1" i="1">
                          <a:solidFill>
                            <a:srgbClr val="99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1400" b="1" i="1">
                          <a:solidFill>
                            <a:srgbClr val="99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1400" b="1" i="1">
                          <a:solidFill>
                            <a:srgbClr val="99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sz="1400" b="1" i="1">
                          <a:solidFill>
                            <a:srgbClr val="99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1400" b="1" i="1">
                          <a:solidFill>
                            <a:srgbClr val="990000"/>
                          </a:solidFill>
                          <a:latin typeface="Cambria Math"/>
                        </a:rPr>
                        <m:t>𝟏𝟎</m:t>
                      </m:r>
                      <m:r>
                        <a:rPr lang="cs-CZ" sz="1400" b="1" i="1">
                          <a:solidFill>
                            <a:srgbClr val="99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1400" b="1" i="1">
                          <a:solidFill>
                            <a:srgbClr val="990000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1400" dirty="0">
                  <a:solidFill>
                    <a:srgbClr val="990000"/>
                  </a:solidFill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3933056"/>
                <a:ext cx="2828403" cy="312586"/>
              </a:xfrm>
              <a:prstGeom prst="rect">
                <a:avLst/>
              </a:prstGeom>
              <a:blipFill rotWithShape="1">
                <a:blip r:embed="rId5"/>
                <a:stretch>
                  <a:fillRect b="-58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Obdélník 17"/>
              <p:cNvSpPr/>
              <p:nvPr/>
            </p:nvSpPr>
            <p:spPr>
              <a:xfrm>
                <a:off x="2051720" y="4869160"/>
                <a:ext cx="1596014" cy="30777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1" i="1" dirty="0" smtClean="0">
                          <a:solidFill>
                            <a:srgbClr val="FF0000"/>
                          </a:solidFill>
                          <a:latin typeface="Cambria Math"/>
                        </a:rPr>
                        <m:t>𝒓</m:t>
                      </m:r>
                      <m:r>
                        <a:rPr lang="cs-CZ" sz="1400" b="1" i="1">
                          <a:solidFill>
                            <a:srgbClr val="FF0000"/>
                          </a:solidFill>
                          <a:latin typeface="Cambria Math"/>
                        </a:rPr>
                        <m:t>:</m:t>
                      </m:r>
                      <m:r>
                        <a:rPr lang="cs-CZ" sz="1400" b="1" i="1">
                          <a:solidFill>
                            <a:srgbClr val="FF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1400" b="1" i="1">
                          <a:solidFill>
                            <a:srgbClr val="FF0000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sz="1400" b="1" i="1">
                          <a:solidFill>
                            <a:srgbClr val="FF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1400" b="1" i="1">
                          <a:solidFill>
                            <a:srgbClr val="FF0000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sz="1400" b="1" i="1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1400" b="1" i="1">
                          <a:solidFill>
                            <a:srgbClr val="FF0000"/>
                          </a:solidFill>
                          <a:latin typeface="Cambria Math"/>
                        </a:rPr>
                        <m:t>𝟑</m:t>
                      </m:r>
                      <m:r>
                        <a:rPr lang="cs-CZ" sz="1400" b="1" i="1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1400" b="1" i="1">
                          <a:solidFill>
                            <a:srgbClr val="FF0000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14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51720" y="4869160"/>
                <a:ext cx="1596014" cy="307777"/>
              </a:xfrm>
              <a:prstGeom prst="rect">
                <a:avLst/>
              </a:prstGeom>
              <a:blipFill rotWithShape="1">
                <a:blip r:embed="rId6"/>
                <a:stretch>
                  <a:fillRect b="-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Obdélník 18"/>
              <p:cNvSpPr/>
              <p:nvPr/>
            </p:nvSpPr>
            <p:spPr>
              <a:xfrm>
                <a:off x="6082964" y="2018341"/>
                <a:ext cx="2009717" cy="33855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𝒕</m:t>
                          </m:r>
                        </m:e>
                        <m:sub>
                          <m: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1600" b="1" i="1">
                          <a:solidFill>
                            <a:srgbClr val="0000FF"/>
                          </a:solidFill>
                          <a:latin typeface="Cambria Math"/>
                        </a:rPr>
                        <m:t>:   </m:t>
                      </m:r>
                      <m:r>
                        <a:rPr lang="cs-CZ" sz="1600" b="1" i="1">
                          <a:solidFill>
                            <a:srgbClr val="0000FF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1600" b="1" i="1">
                          <a:solidFill>
                            <a:srgbClr val="0000FF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sz="1600" b="1" i="1">
                          <a:solidFill>
                            <a:srgbClr val="0000FF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1600" b="1" i="1">
                          <a:solidFill>
                            <a:srgbClr val="0000FF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sz="1600" b="1" i="1">
                          <a:solidFill>
                            <a:srgbClr val="0000FF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1600" b="1" i="1">
                          <a:solidFill>
                            <a:srgbClr val="0000FF"/>
                          </a:solidFill>
                          <a:latin typeface="Cambria Math"/>
                        </a:rPr>
                        <m:t>𝟑</m:t>
                      </m:r>
                      <m:r>
                        <a:rPr lang="cs-CZ" sz="1600" b="1" i="1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1600" b="1" i="1">
                          <a:solidFill>
                            <a:srgbClr val="0000FF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1600" b="1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19" name="Obdélník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82964" y="2018341"/>
                <a:ext cx="2009717" cy="338554"/>
              </a:xfrm>
              <a:prstGeom prst="rect">
                <a:avLst/>
              </a:prstGeom>
              <a:blipFill rotWithShape="1">
                <a:blip r:embed="rId7"/>
                <a:stretch>
                  <a:fillRect b="-17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Obdélník 19"/>
              <p:cNvSpPr/>
              <p:nvPr/>
            </p:nvSpPr>
            <p:spPr>
              <a:xfrm>
                <a:off x="1115616" y="6402814"/>
                <a:ext cx="2009716" cy="33855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𝒕</m:t>
                          </m:r>
                        </m:e>
                        <m:sub>
                          <m:r>
                            <a:rPr lang="cs-CZ" sz="1600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1600" b="1" i="1">
                          <a:solidFill>
                            <a:srgbClr val="0000FF"/>
                          </a:solidFill>
                          <a:latin typeface="Cambria Math"/>
                        </a:rPr>
                        <m:t>:   </m:t>
                      </m:r>
                      <m:r>
                        <a:rPr lang="cs-CZ" sz="1600" b="1" i="1">
                          <a:solidFill>
                            <a:srgbClr val="0000FF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1600" b="1" i="1">
                          <a:solidFill>
                            <a:srgbClr val="0000FF"/>
                          </a:solidFill>
                          <a:latin typeface="Cambria Math"/>
                        </a:rPr>
                        <m:t>𝒙</m:t>
                      </m:r>
                      <m:r>
                        <a:rPr lang="cs-CZ" sz="1600" b="1" i="1">
                          <a:solidFill>
                            <a:srgbClr val="0000FF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1600" b="1" i="1">
                          <a:solidFill>
                            <a:srgbClr val="0000FF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sz="1600" b="1" i="1">
                          <a:solidFill>
                            <a:srgbClr val="0000FF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1600" b="1" i="1">
                          <a:solidFill>
                            <a:srgbClr val="0000FF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1600" b="1" i="1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1600" b="1" i="1">
                          <a:solidFill>
                            <a:srgbClr val="0000FF"/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1600" b="1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20" name="Obdélník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5616" y="6402814"/>
                <a:ext cx="2009716" cy="338554"/>
              </a:xfrm>
              <a:prstGeom prst="rect">
                <a:avLst/>
              </a:prstGeom>
              <a:blipFill rotWithShape="1">
                <a:blip r:embed="rId8"/>
                <a:stretch>
                  <a:fillRect b="-17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Obdélník 20"/>
              <p:cNvSpPr/>
              <p:nvPr/>
            </p:nvSpPr>
            <p:spPr>
              <a:xfrm>
                <a:off x="5724128" y="2564904"/>
                <a:ext cx="1330429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𝑻</m:t>
                          </m:r>
                        </m:e>
                        <m:sub>
                          <m: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𝟓</m:t>
                          </m:r>
                          <m: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;</m:t>
                          </m:r>
                          <m: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𝟕</m:t>
                          </m:r>
                        </m:e>
                      </m:d>
                    </m:oMath>
                  </m:oMathPara>
                </a14:m>
                <a:endParaRPr lang="cs-CZ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21" name="Obdélník 2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4128" y="2564904"/>
                <a:ext cx="1330429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Obdélník 21"/>
              <p:cNvSpPr/>
              <p:nvPr/>
            </p:nvSpPr>
            <p:spPr>
              <a:xfrm>
                <a:off x="1547664" y="5589240"/>
                <a:ext cx="1676677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𝑻</m:t>
                          </m:r>
                        </m:e>
                        <m:sub>
                          <m: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𝟑</m:t>
                          </m:r>
                          <m: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;−</m:t>
                          </m:r>
                          <m: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𝟓</m:t>
                          </m:r>
                        </m:e>
                      </m:d>
                    </m:oMath>
                  </m:oMathPara>
                </a14:m>
                <a:endParaRPr lang="cs-CZ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22" name="Obdélník 2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7664" y="5589240"/>
                <a:ext cx="1676677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extovéPole 23"/>
          <p:cNvSpPr txBox="1"/>
          <p:nvPr/>
        </p:nvSpPr>
        <p:spPr>
          <a:xfrm>
            <a:off x="8244408" y="6381328"/>
            <a:ext cx="588623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END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3695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250"/>
                            </p:stCondLst>
                            <p:childTnLst>
                              <p:par>
                                <p:cTn id="32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250"/>
                            </p:stCondLst>
                            <p:childTnLst>
                              <p:par>
                                <p:cTn id="57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250"/>
                            </p:stCondLst>
                            <p:childTnLst>
                              <p:par>
                                <p:cTn id="70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500"/>
                            </p:stCondLst>
                            <p:childTnLst>
                              <p:par>
                                <p:cTn id="76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3500"/>
                            </p:stCondLst>
                            <p:childTnLst>
                              <p:par>
                                <p:cTn id="82" presetID="27" presetClass="emph" presetSubtype="0" repeatCount="indefinite" fill="remove" grpId="1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83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4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5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4" grpId="0"/>
      <p:bldP spid="17" grpId="0"/>
      <p:bldP spid="15" grpId="0"/>
      <p:bldP spid="18" grpId="0"/>
      <p:bldP spid="19" grpId="0"/>
      <p:bldP spid="20" grpId="0"/>
      <p:bldP spid="21" grpId="0"/>
      <p:bldP spid="22" grpId="0"/>
      <p:bldP spid="24" grpId="0" animBg="1"/>
      <p:bldP spid="24" grpId="1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1810</TotalTime>
  <Words>1145</Words>
  <Application>Microsoft Office PowerPoint</Application>
  <PresentationFormat>Předvádění na obrazovce (4:3)</PresentationFormat>
  <Paragraphs>115</Paragraphs>
  <Slides>11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73</cp:revision>
  <dcterms:created xsi:type="dcterms:W3CDTF">2013-11-26T16:07:00Z</dcterms:created>
  <dcterms:modified xsi:type="dcterms:W3CDTF">2013-12-01T15:17:06Z</dcterms:modified>
</cp:coreProperties>
</file>