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9"/>
  </p:notesMasterIdLst>
  <p:sldIdLst>
    <p:sldId id="256" r:id="rId2"/>
    <p:sldId id="320" r:id="rId3"/>
    <p:sldId id="352" r:id="rId4"/>
    <p:sldId id="353" r:id="rId5"/>
    <p:sldId id="354" r:id="rId6"/>
    <p:sldId id="355" r:id="rId7"/>
    <p:sldId id="356" r:id="rId8"/>
    <p:sldId id="357" r:id="rId9"/>
    <p:sldId id="332" r:id="rId10"/>
    <p:sldId id="358" r:id="rId11"/>
    <p:sldId id="359" r:id="rId12"/>
    <p:sldId id="360" r:id="rId13"/>
    <p:sldId id="361" r:id="rId14"/>
    <p:sldId id="324" r:id="rId15"/>
    <p:sldId id="325" r:id="rId16"/>
    <p:sldId id="362" r:id="rId17"/>
    <p:sldId id="323" r:id="rId18"/>
    <p:sldId id="302" r:id="rId19"/>
    <p:sldId id="303" r:id="rId20"/>
    <p:sldId id="304" r:id="rId21"/>
    <p:sldId id="305" r:id="rId22"/>
    <p:sldId id="306" r:id="rId23"/>
    <p:sldId id="307" r:id="rId24"/>
    <p:sldId id="318" r:id="rId25"/>
    <p:sldId id="363" r:id="rId26"/>
    <p:sldId id="365" r:id="rId27"/>
    <p:sldId id="351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9" d="100"/>
          <a:sy n="59" d="100"/>
        </p:scale>
        <p:origin x="-600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VY_32_INOVACE_Volný čas-V cirkuse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VY_32_INOVACE_Volný čas-V cirkuse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18075" y="19050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918075" y="4076700"/>
            <a:ext cx="3927475" cy="20193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B43F79-DC7E-4163-95CC-64B7354688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65222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3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wmf"/><Relationship Id="rId5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gi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gif"/><Relationship Id="rId3" Type="http://schemas.openxmlformats.org/officeDocument/2006/relationships/image" Target="../media/image22.wmf"/><Relationship Id="rId7" Type="http://schemas.openxmlformats.org/officeDocument/2006/relationships/image" Target="../media/image23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24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26.jpeg"/><Relationship Id="rId7" Type="http://schemas.openxmlformats.org/officeDocument/2006/relationships/image" Target="../media/image30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png"/><Relationship Id="rId9" Type="http://schemas.openxmlformats.org/officeDocument/2006/relationships/image" Target="../media/image3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4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youtube.com/watch?v=BvfoGgoVmh4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3.wmf"/><Relationship Id="rId3" Type="http://schemas.openxmlformats.org/officeDocument/2006/relationships/image" Target="../media/image33.wmf"/><Relationship Id="rId7" Type="http://schemas.openxmlformats.org/officeDocument/2006/relationships/image" Target="../media/image41.wmf"/><Relationship Id="rId12" Type="http://schemas.openxmlformats.org/officeDocument/2006/relationships/image" Target="../media/image42.png"/><Relationship Id="rId17" Type="http://schemas.openxmlformats.org/officeDocument/2006/relationships/image" Target="../media/image24.wmf"/><Relationship Id="rId2" Type="http://schemas.openxmlformats.org/officeDocument/2006/relationships/image" Target="../media/image5.wmf"/><Relationship Id="rId16" Type="http://schemas.openxmlformats.org/officeDocument/2006/relationships/image" Target="../media/image4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11" Type="http://schemas.openxmlformats.org/officeDocument/2006/relationships/image" Target="../media/image12.wmf"/><Relationship Id="rId5" Type="http://schemas.openxmlformats.org/officeDocument/2006/relationships/image" Target="../media/image18.wmf"/><Relationship Id="rId15" Type="http://schemas.openxmlformats.org/officeDocument/2006/relationships/image" Target="../media/image19.gif"/><Relationship Id="rId10" Type="http://schemas.openxmlformats.org/officeDocument/2006/relationships/image" Target="../media/image8.wmf"/><Relationship Id="rId4" Type="http://schemas.openxmlformats.org/officeDocument/2006/relationships/image" Target="../media/image22.wmf"/><Relationship Id="rId9" Type="http://schemas.openxmlformats.org/officeDocument/2006/relationships/image" Target="../media/image7.wmf"/><Relationship Id="rId14" Type="http://schemas.openxmlformats.org/officeDocument/2006/relationships/image" Target="../media/image23.w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3.wmf"/><Relationship Id="rId3" Type="http://schemas.openxmlformats.org/officeDocument/2006/relationships/image" Target="../media/image33.wmf"/><Relationship Id="rId7" Type="http://schemas.openxmlformats.org/officeDocument/2006/relationships/image" Target="../media/image41.wmf"/><Relationship Id="rId12" Type="http://schemas.openxmlformats.org/officeDocument/2006/relationships/image" Target="../media/image42.png"/><Relationship Id="rId17" Type="http://schemas.openxmlformats.org/officeDocument/2006/relationships/image" Target="../media/image24.wmf"/><Relationship Id="rId2" Type="http://schemas.openxmlformats.org/officeDocument/2006/relationships/image" Target="../media/image5.wmf"/><Relationship Id="rId16" Type="http://schemas.openxmlformats.org/officeDocument/2006/relationships/image" Target="../media/image4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wmf"/><Relationship Id="rId11" Type="http://schemas.openxmlformats.org/officeDocument/2006/relationships/image" Target="../media/image12.wmf"/><Relationship Id="rId5" Type="http://schemas.openxmlformats.org/officeDocument/2006/relationships/image" Target="../media/image18.wmf"/><Relationship Id="rId15" Type="http://schemas.openxmlformats.org/officeDocument/2006/relationships/image" Target="../media/image19.gif"/><Relationship Id="rId10" Type="http://schemas.openxmlformats.org/officeDocument/2006/relationships/image" Target="../media/image8.wmf"/><Relationship Id="rId4" Type="http://schemas.openxmlformats.org/officeDocument/2006/relationships/image" Target="../media/image22.wmf"/><Relationship Id="rId9" Type="http://schemas.openxmlformats.org/officeDocument/2006/relationships/image" Target="../media/image7.wmf"/><Relationship Id="rId14" Type="http://schemas.openxmlformats.org/officeDocument/2006/relationships/image" Target="../media/image2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hyperlink" Target="http://www.youtube.com/watch?v=BvfoGgoVmh4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8888300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568952" cy="5013176"/>
          </a:xfrm>
        </p:spPr>
        <p:txBody>
          <a:bodyPr>
            <a:no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Popis Materiál slouží k procvičení a prohloubení učiva Prvouky s využitím mezipředmětových vztahů – </a:t>
            </a:r>
            <a:r>
              <a:rPr lang="cs-CZ" sz="1800" dirty="0" smtClean="0"/>
              <a:t>ČJ – abeceda, slova protikladná, slova s citovým zabarvením, přímá řeč, MA – slovní úlohy, závorky. 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/>
              <a:t>č. </a:t>
            </a:r>
            <a:r>
              <a:rPr lang="cs-CZ" sz="1800" dirty="0" smtClean="0"/>
              <a:t>3</a:t>
            </a:r>
            <a:r>
              <a:rPr lang="cs-CZ" sz="1800" dirty="0"/>
              <a:t> </a:t>
            </a:r>
            <a:r>
              <a:rPr lang="cs-CZ" sz="1800" dirty="0" smtClean="0"/>
              <a:t>až 7 je </a:t>
            </a:r>
            <a:r>
              <a:rPr lang="cs-CZ" sz="1800" dirty="0"/>
              <a:t>výkladový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č. </a:t>
            </a:r>
            <a:r>
              <a:rPr lang="cs-CZ" sz="1800" dirty="0"/>
              <a:t>8</a:t>
            </a:r>
            <a:r>
              <a:rPr lang="cs-CZ" sz="1800" dirty="0" smtClean="0"/>
              <a:t> až 13  MA – slovní úlohy</a:t>
            </a:r>
          </a:p>
          <a:p>
            <a:pPr marL="301943" lvl="1" indent="0">
              <a:buNone/>
            </a:pPr>
            <a:r>
              <a:rPr lang="cs-CZ" sz="1800" dirty="0" smtClean="0"/>
              <a:t>Snímek č. 14, 15, 16, 18 - 23 – ČJ – dvojhlásky, podstatná jména, slovesa</a:t>
            </a:r>
          </a:p>
          <a:p>
            <a:pPr marL="301943" lvl="1" indent="0">
              <a:buNone/>
            </a:pPr>
            <a:r>
              <a:rPr lang="cs-CZ" sz="1800" dirty="0" smtClean="0"/>
              <a:t>Snímek č. 24, 25 - pexeso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Snímek č. 23 – pod obrázky je vložen odkaz na písničku – J. Nohavica – Ukolébavka pro Kubu a Lenku.</a:t>
            </a:r>
            <a:endParaRPr lang="cs-CZ" sz="1800" dirty="0"/>
          </a:p>
          <a:p>
            <a:pPr marL="301943" lvl="1" indent="0">
              <a:buNone/>
            </a:pPr>
            <a:r>
              <a:rPr lang="cs-CZ" sz="1800" dirty="0" smtClean="0"/>
              <a:t>Materiál </a:t>
            </a:r>
            <a:r>
              <a:rPr lang="cs-CZ" sz="1800" dirty="0"/>
              <a:t>obsahuje  </a:t>
            </a:r>
            <a:r>
              <a:rPr lang="cs-CZ" sz="1800" dirty="0" smtClean="0"/>
              <a:t>27 </a:t>
            </a:r>
            <a:r>
              <a:rPr lang="cs-CZ" sz="1800" dirty="0"/>
              <a:t>stránek a</a:t>
            </a:r>
            <a:r>
              <a:rPr lang="cs-CZ" sz="1800" b="1" dirty="0"/>
              <a:t> </a:t>
            </a:r>
            <a:r>
              <a:rPr lang="cs-CZ" sz="1800" dirty="0"/>
              <a:t>je určen k interaktivní výuce.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488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364088" y="116632"/>
            <a:ext cx="3553470" cy="3819500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1" name="Picture 7" descr="C:\Users\rej\AppData\Local\Microsoft\Windows\Temporary Internet Files\Content.IE5\UVFRFD43\MC900434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563" y="-459432"/>
            <a:ext cx="5976664" cy="81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marL="347663" lvl="1" indent="0">
              <a:buNone/>
            </a:pPr>
            <a:r>
              <a:rPr lang="cs-CZ" sz="2800" b="1" u="sng" dirty="0" smtClean="0">
                <a:solidFill>
                  <a:schemeClr val="tx1"/>
                </a:solidFill>
              </a:rPr>
              <a:t>Dnes má svátek Emílie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Pondělí 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Úterý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Středa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Čtvrtek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Pátek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Sobota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Neděle – </a:t>
            </a:r>
            <a:r>
              <a:rPr lang="cs-CZ" sz="2400" b="1" dirty="0" smtClean="0">
                <a:solidFill>
                  <a:srgbClr val="C00000"/>
                </a:solidFill>
              </a:rPr>
              <a:t>CIRKUS !!!!!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B43F79-DC7E-4163-95CC-64B7354688F1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pic>
        <p:nvPicPr>
          <p:cNvPr id="1032" name="Picture 8" descr="C:\Users\rej\AppData\Local\Microsoft\Windows\Temporary Internet Files\Content.IE5\I414ARDB\MP9003999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723" y="4424915"/>
            <a:ext cx="3096344" cy="2063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4499992" y="-99392"/>
            <a:ext cx="4464496" cy="4104456"/>
          </a:xfrm>
          <a:prstGeom prst="cloudCallout">
            <a:avLst>
              <a:gd name="adj1" fmla="val 33014"/>
              <a:gd name="adj2" fmla="val 5759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3" descr="C:\Users\rej\AppData\Local\Microsoft\Windows\Temporary Internet Files\Content.IE5\RRJ1QXWS\MC900331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871" y="648689"/>
            <a:ext cx="803993" cy="1030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rej\AppData\Local\Microsoft\Windows\Temporary Internet Files\Content.IE5\LTLXU7Y5\MC9002342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564" y="1483596"/>
            <a:ext cx="762318" cy="1116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rej\AppData\Local\Microsoft\Windows\Temporary Internet Files\Content.IE5\I414ARDB\MC9003186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96" y="889971"/>
            <a:ext cx="984488" cy="106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9" descr="C:\Users\rej\AppData\Local\Microsoft\Windows\Temporary Internet Files\Content.IE5\I414ARDB\MC9002378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7953" y="2482411"/>
            <a:ext cx="766802" cy="109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2695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rej\AppData\Local\Microsoft\Windows\Temporary Internet Files\Content.IE5\UVFRFD43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Hurá, jdeme do cirkusu!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B43F79-DC7E-4163-95CC-64B7354688F1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pic>
        <p:nvPicPr>
          <p:cNvPr id="2053" name="Picture 5" descr="C:\Users\rej\AppData\Local\Microsoft\Windows\Temporary Internet Files\Content.IE5\UVFRFD43\dglxasset[3].aspx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41073"/>
            <a:ext cx="1823604" cy="14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rej\AppData\Local\Microsoft\Windows\Temporary Internet Files\Content.IE5\RRJ1QXWS\MC9002809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1481271" cy="125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9" descr="C:\Users\rej\AppData\Local\Microsoft\Windows\Temporary Internet Files\Content.IE5\I414ARDB\MC9002378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574" y="4729856"/>
            <a:ext cx="939512" cy="1337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1" descr="C:\Users\rej\AppData\Local\Microsoft\Windows\Temporary Internet Files\Content.IE5\LTLXU7Y5\MC90035380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109" y="2670247"/>
            <a:ext cx="1612442" cy="1154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6" descr="C:\Users\rej\AppData\Local\Microsoft\Windows\Temporary Internet Files\Content.IE5\UVFRFD43\MC9003325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045" y="4881416"/>
            <a:ext cx="995282" cy="126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38086" y="2303539"/>
            <a:ext cx="4392488" cy="7654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Emilka </a:t>
            </a:r>
            <a:r>
              <a:rPr lang="cs-CZ" sz="2400" b="1" dirty="0">
                <a:solidFill>
                  <a:schemeClr val="tx1"/>
                </a:solidFill>
              </a:rPr>
              <a:t>má dneska svátek.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38086" y="3247310"/>
            <a:ext cx="4392488" cy="7654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>
                <a:solidFill>
                  <a:schemeClr val="tx1"/>
                </a:solidFill>
              </a:rPr>
              <a:t>S maminkou a s tatínkem se půjdou podívat do cirkusu.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1100" y="5383743"/>
            <a:ext cx="4392488" cy="76542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6963" y="4396623"/>
            <a:ext cx="32403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„Hurá, já se tak těším!“ volala </a:t>
            </a:r>
            <a:r>
              <a:rPr lang="cs-CZ" sz="2400" dirty="0" smtClean="0"/>
              <a:t>Ema.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635160" y="1923648"/>
            <a:ext cx="408989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„Jak bude vypadat šapitó?“</a:t>
            </a:r>
            <a:endParaRPr lang="cs-CZ" sz="2400" b="1" dirty="0"/>
          </a:p>
        </p:txBody>
      </p:sp>
      <p:sp>
        <p:nvSpPr>
          <p:cNvPr id="25" name="Obdélník 24"/>
          <p:cNvSpPr/>
          <p:nvPr/>
        </p:nvSpPr>
        <p:spPr>
          <a:xfrm>
            <a:off x="4907309" y="4104216"/>
            <a:ext cx="33361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„Kdo tam asi vystoupí?“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784199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9" grpId="0"/>
      <p:bldP spid="13" grpId="0"/>
      <p:bldP spid="17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„To je otázek,“ směje se maminka.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ŠAPITÓ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MANÉŽ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4098" name="Picture 2" descr="C:\Users\rej\AppData\Local\Microsoft\Windows\Temporary Internet Files\Content.IE5\I414ARDB\MC9002809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36175"/>
            <a:ext cx="2232248" cy="189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ej\AppData\Local\Microsoft\Windows\Temporary Internet Files\Content.IE5\UVFRFD43\MC900331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36175"/>
            <a:ext cx="2192600" cy="2203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ej\AppData\Local\Microsoft\Windows\Temporary Internet Files\Content.IE5\UVFRFD43\MC9002802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101" y="4499761"/>
            <a:ext cx="1872208" cy="174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83586" y="3428999"/>
            <a:ext cx="41008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Šapitó je veliký cirkusový </a:t>
            </a:r>
            <a:r>
              <a:rPr lang="cs-CZ" sz="2400" dirty="0" smtClean="0"/>
              <a:t>stan.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441521" y="3428999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dirty="0"/>
              <a:t>Manéž je kruhové místo pro cirkusové výstupy artistů.</a:t>
            </a:r>
            <a:br>
              <a:rPr lang="cs-CZ" sz="24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2672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8" name="Picture 8" descr="C:\Users\rej\AppData\Local\Microsoft\Windows\Temporary Internet Files\Content.IE5\I414ARDB\MC900406286[1].wmf"/>
          <p:cNvPicPr>
            <a:picLocks noChangeAspect="1" noChangeArrowheads="1"/>
          </p:cNvPicPr>
          <p:nvPr/>
        </p:nvPicPr>
        <p:blipFill>
          <a:blip r:embed="rId2">
            <a:lum brigh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78604"/>
            <a:ext cx="4355976" cy="2849840"/>
          </a:xfrm>
          <a:prstGeom prst="rect">
            <a:avLst/>
          </a:prstGeom>
          <a:noFill/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„Dříve lidé také chodili do cirkusu?“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204864"/>
            <a:ext cx="3822192" cy="63976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DŘÍVE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27120" y="2204863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DNES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129" name="Picture 9" descr="C:\Users\rej\AppData\Local\Microsoft\Windows\Temporary Internet Files\Content.IE5\I414ARDB\MC9003315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40078"/>
            <a:ext cx="2376263" cy="2388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53380" y="2828835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/>
              <a:t>Cirkus byla původně kruhová nebo oválná stavba. 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53380" y="3678106"/>
            <a:ext cx="406087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Konaly se zde závody koní a povozů. 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153380" y="4509103"/>
            <a:ext cx="36295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Bylo to už ve starém Římě.</a:t>
            </a:r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4918392" y="2828835"/>
            <a:ext cx="4334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Dnes se většinou jedná o kočovné společenství účinkujících umělců. 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918392" y="3962835"/>
            <a:ext cx="37032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Ti bývají označování jako artisté.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24521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„Kdo v cirkuse asi vystoupí?“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1307" y="2302552"/>
            <a:ext cx="3822192" cy="639762"/>
          </a:xfrm>
        </p:spPr>
        <p:txBody>
          <a:bodyPr/>
          <a:lstStyle/>
          <a:p>
            <a:r>
              <a:rPr lang="cs-CZ" sz="3200" dirty="0" smtClean="0">
                <a:solidFill>
                  <a:schemeClr val="tx1"/>
                </a:solidFill>
              </a:rPr>
              <a:t>ARTISTÉ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84280" y="2336106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ZVÍŘATA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146" name="Picture 2" descr="C:\Users\rej\AppData\Local\Microsoft\Windows\Temporary Internet Files\Content.IE5\UVFRFD43\MC9002342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53918"/>
            <a:ext cx="1296144" cy="189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rej\AppData\Local\Microsoft\Windows\Temporary Internet Files\Content.IE5\LTLXU7Y5\MM900303320[2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280" y="5056212"/>
            <a:ext cx="2324886" cy="1801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rej\AppData\Local\Microsoft\Windows\Temporary Internet Files\Content.IE5\RRJ1QXWS\MC9004261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4509120"/>
            <a:ext cx="2256893" cy="1985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0" descr="C:\Users\rej\AppData\Local\Microsoft\Windows\Temporary Internet Files\Content.IE5\I414ARDB\MM90036530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89" y="5188422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459014" y="3029816"/>
            <a:ext cx="29754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Artisté jsou akrobaté,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35944" y="3461256"/>
            <a:ext cx="375776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krotitelé zvířat, krasojezdci,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07160" y="3878390"/>
            <a:ext cx="38988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klauni, kouzelníci, žongléři…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4729086" y="3102632"/>
            <a:ext cx="432605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 cirkuse vystupují cvičená exotická </a:t>
            </a:r>
            <a:r>
              <a:rPr lang="cs-CZ" sz="2400" dirty="0" smtClean="0"/>
              <a:t>zvířata, například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4729086" y="3922921"/>
            <a:ext cx="41764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medvědi, opice, tygři, lvi, sloni, velbloudi, ale i  koně a psi.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19646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cirkuse se platí vstupné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916832"/>
            <a:ext cx="3949824" cy="417916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436096" y="2564904"/>
            <a:ext cx="3409454" cy="13593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„Maminko, kolik budeme platit?“ ptá se Emilka.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B43F79-DC7E-4163-95CC-64B7354688F1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30323" y="1700808"/>
            <a:ext cx="4917740" cy="4638135"/>
            <a:chOff x="230323" y="1700808"/>
            <a:chExt cx="4917740" cy="4638135"/>
          </a:xfrm>
        </p:grpSpPr>
        <p:sp>
          <p:nvSpPr>
            <p:cNvPr id="7" name="Obdélník 6"/>
            <p:cNvSpPr/>
            <p:nvPr/>
          </p:nvSpPr>
          <p:spPr>
            <a:xfrm>
              <a:off x="230323" y="1700808"/>
              <a:ext cx="4896543" cy="446449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51520" y="2060849"/>
              <a:ext cx="4896543" cy="427809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b="1" u="sng" dirty="0" smtClean="0"/>
                <a:t>Ceník vstupného</a:t>
              </a:r>
              <a:r>
                <a:rPr lang="cs-CZ" u="sng" dirty="0" smtClean="0"/>
                <a:t>:</a:t>
              </a:r>
            </a:p>
            <a:p>
              <a:endParaRPr lang="cs-CZ" dirty="0"/>
            </a:p>
            <a:p>
              <a:r>
                <a:rPr lang="cs-CZ" sz="2400" b="1" dirty="0" smtClean="0"/>
                <a:t>DOSPĚLÍ:                             40 Kč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DĚTI OD ŠESTI LET:          20 Kč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DĚTI DO ŠESTI LET:           5 Kč</a:t>
              </a:r>
            </a:p>
            <a:p>
              <a:endParaRPr lang="cs-CZ" sz="2400" b="1" dirty="0"/>
            </a:p>
            <a:p>
              <a:r>
                <a:rPr lang="cs-CZ" sz="2400" b="1" dirty="0" smtClean="0"/>
                <a:t>VOLNÁ VSTUPENKA:    Emilky</a:t>
              </a:r>
            </a:p>
            <a:p>
              <a:endParaRPr lang="cs-CZ" b="1" dirty="0" smtClean="0"/>
            </a:p>
            <a:p>
              <a:endParaRPr lang="cs-CZ" dirty="0"/>
            </a:p>
            <a:p>
              <a:endParaRPr lang="cs-CZ" dirty="0"/>
            </a:p>
          </p:txBody>
        </p:sp>
      </p:grpSp>
      <p:pic>
        <p:nvPicPr>
          <p:cNvPr id="7170" name="Picture 2" descr="C:\Users\rej\AppData\Local\Microsoft\Windows\Temporary Internet Files\Content.IE5\UVFRFD43\MC900310498[1].wmf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197661"/>
            <a:ext cx="2736304" cy="1614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26451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Musíme to spočítat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312368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(40 + 40) + 20 = 100    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elkem to je 100 Kč.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6994" y="6076766"/>
            <a:ext cx="82934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/>
              <a:t>„Ale maminko, mně přece ještě není šest let,“ volá Emilka.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3382" y="2420887"/>
            <a:ext cx="6984921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Tatínek a maminka jsou dospělí. Každý tedy zaplatí 40 Kč. Emilka je dítě, zaplatí 20 Kč. Kolik je to celkem?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3535367"/>
            <a:ext cx="2664296" cy="23824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Ceník vstupného:</a:t>
            </a:r>
            <a:endParaRPr lang="cs-CZ" sz="2400" b="1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Dospělý            40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od 6 let    20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do 6 let      5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Zdarma     Emílie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5994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Tak ještě jednou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11760" y="4512421"/>
            <a:ext cx="3312368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(40 + 40) + 5 = 85    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elkem to je 85 Kč.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6994" y="6076766"/>
            <a:ext cx="82934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/>
              <a:t>„Ale maminko, já mám dneska svátek!“ volá Emilka.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329988" y="2348879"/>
            <a:ext cx="7158336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Tatínek a maminka jsou dospělí. Každý tedy zaplatí 40 Kč. Emilka je dítě do šesti let, zaplatí jen 5 Kč. Kolik je to celkem?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9988" y="4497994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29988" y="5125071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3535367"/>
            <a:ext cx="2664296" cy="23824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Ceník vstupného:</a:t>
            </a:r>
            <a:endParaRPr lang="cs-CZ" sz="2400" b="1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Dospělý            40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od 6 let    20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do 6 let      5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Zdarma     Emílie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2736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Teď už to bude správně?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39997" y="4315879"/>
            <a:ext cx="3312368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(40 + 40) + 0 = 80    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elkem to je 80 Kč.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6994" y="6076766"/>
            <a:ext cx="82934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/>
              <a:t>„Maminko, kolik korun jsme ušetřili?“ ptá se Emilka.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348880"/>
            <a:ext cx="8784976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Tatínek a maminka jsou dospělí. Každý tedy zaplatí 40 Kč. Emilka je dítě do šesti let, měla by zaplatit 5 Kč. Ale má dnes svátek 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. </a:t>
            </a:r>
            <a:r>
              <a:rPr lang="cs-CZ" sz="2800" dirty="0" smtClean="0">
                <a:solidFill>
                  <a:schemeClr val="tx1"/>
                </a:solidFill>
              </a:rPr>
              <a:t>Kolik tedy zaplatí?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8225" y="4301452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8225" y="4928529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3535367"/>
            <a:ext cx="2664296" cy="23824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Ceník vstupného:</a:t>
            </a:r>
            <a:endParaRPr lang="cs-CZ" sz="2400" b="1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Dospělý            40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od 6 let    20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do 6 let      5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Zdarma     Emílie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46148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„Kolik jsme ušetřili korun?“ ptá se.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207931" y="4132477"/>
            <a:ext cx="3672408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100 – 80 = 20     </a:t>
            </a:r>
          </a:p>
          <a:p>
            <a:pPr marL="0" indent="0" eaLnBrk="1" hangingPunct="1">
              <a:buNone/>
              <a:defRPr/>
            </a:pPr>
            <a:r>
              <a:rPr lang="cs-CZ" sz="2800" dirty="0"/>
              <a:t>C</a:t>
            </a:r>
            <a:r>
              <a:rPr lang="cs-CZ" sz="2800" dirty="0" smtClean="0"/>
              <a:t>elkem jsme ušetřili 20 Kč.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6994" y="6076766"/>
            <a:ext cx="82934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/>
              <a:t>„Jé, maminko, tamhle prodávají zmrzlinu!“ raduje se Emilka.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348880"/>
            <a:ext cx="6984776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Nejprve jsme mysleli, že máme platit 100 Kč. Nakonec jsme zaplatili jen 80 Kč. </a:t>
            </a:r>
            <a:r>
              <a:rPr lang="cs-CZ" sz="2800" dirty="0" smtClean="0">
                <a:solidFill>
                  <a:schemeClr val="tx1"/>
                </a:solidFill>
              </a:rPr>
              <a:t>Kolik jsme ušetřili?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0420" y="4118050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70420" y="4745127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156176" y="3535367"/>
            <a:ext cx="2664296" cy="238245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Ceník vstupného:</a:t>
            </a:r>
            <a:endParaRPr lang="cs-CZ" sz="2400" b="1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Dospělý            40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od 6 let    20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Dítě do 6 let      5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Zdarma     Emílie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687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/>
              <a:t>Jdeme na zmrzlinu!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2420471" y="4132477"/>
            <a:ext cx="3312368" cy="1592104"/>
          </a:xfrm>
        </p:spPr>
        <p:txBody>
          <a:bodyPr>
            <a:noAutofit/>
          </a:bodyPr>
          <a:lstStyle/>
          <a:p>
            <a:pPr marL="0" indent="0" eaLnBrk="1" hangingPunct="1">
              <a:buNone/>
              <a:defRPr/>
            </a:pPr>
            <a:r>
              <a:rPr lang="cs-CZ" sz="2800" dirty="0" smtClean="0"/>
              <a:t>10 + 10 = 20     </a:t>
            </a:r>
          </a:p>
          <a:p>
            <a:pPr marL="0" indent="0" eaLnBrk="1" hangingPunct="1">
              <a:buNone/>
              <a:defRPr/>
            </a:pPr>
            <a:r>
              <a:rPr lang="cs-CZ" sz="2800" dirty="0" smtClean="0"/>
              <a:t>Dohromady zaplatí 20 Kč.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526994" y="6076766"/>
            <a:ext cx="829347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2400" dirty="0" smtClean="0"/>
              <a:t>„To je dobře, že jsme prve ušetřili, viď?“ šeptá Emilka </a:t>
            </a:r>
            <a:r>
              <a:rPr lang="cs-CZ" sz="2400" dirty="0" smtClean="0">
                <a:sym typeface="Wingdings" pitchFamily="2" charset="2"/>
              </a:rPr>
              <a:t>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348880"/>
            <a:ext cx="8640960" cy="145589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Malá zmrzlina stojí 10 Kč, velká 20 Kč</a:t>
            </a:r>
            <a:r>
              <a:rPr lang="cs-CZ" sz="2800" dirty="0" smtClean="0">
                <a:solidFill>
                  <a:schemeClr val="tx1"/>
                </a:solidFill>
                <a:sym typeface="Wingdings" pitchFamily="2" charset="2"/>
              </a:rPr>
              <a:t>. Maminka zmrzlinu nechce, tatínek i Emilka si koupili každý jednu malou. </a:t>
            </a:r>
            <a:r>
              <a:rPr lang="cs-CZ" sz="2800" dirty="0" smtClean="0">
                <a:solidFill>
                  <a:schemeClr val="tx1"/>
                </a:solidFill>
              </a:rPr>
              <a:t>Kolik tedy zaplatí?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8699" y="4118050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Výpočet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8699" y="4745127"/>
            <a:ext cx="1512170" cy="4572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Odpověď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012160" y="3606524"/>
            <a:ext cx="2808312" cy="230425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Ceník:</a:t>
            </a:r>
            <a:endParaRPr lang="cs-CZ" sz="2400" b="1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Malá            10 Kč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Velká           20 Kč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ahodová, vanilková</a:t>
            </a:r>
          </a:p>
          <a:p>
            <a:pPr algn="ctr"/>
            <a:endParaRPr lang="cs-CZ" sz="2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1897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autoUpdateAnimBg="0"/>
      <p:bldP spid="30723" grpId="0" build="p" autoUpdateAnimBg="0"/>
      <p:bldP spid="307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Hurá, představení začíná!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34401" y="2348880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 první vystoupil klaun. Měl auto, na něm pneumatiku. Ale ouvej, velká rána – bum – pneumatika praská. Klaun volá: „Au, au!“ Koukal na nás a smál se. Bylo to jen jako.</a:t>
            </a:r>
          </a:p>
          <a:p>
            <a:endParaRPr lang="cs-CZ" sz="2400" dirty="0"/>
          </a:p>
          <a:p>
            <a:r>
              <a:rPr lang="cs-CZ" sz="2400" dirty="0" smtClean="0"/>
              <a:t>To je samé </a:t>
            </a:r>
            <a:r>
              <a:rPr lang="cs-CZ" sz="2400" b="1" dirty="0" smtClean="0"/>
              <a:t>au, ou, </a:t>
            </a:r>
            <a:r>
              <a:rPr lang="cs-CZ" sz="2400" b="1" dirty="0" err="1" smtClean="0"/>
              <a:t>eu</a:t>
            </a:r>
            <a:r>
              <a:rPr lang="cs-CZ" sz="2400" dirty="0" smtClean="0"/>
              <a:t>. To jsou přece</a:t>
            </a:r>
            <a:r>
              <a:rPr lang="cs-CZ" sz="2400" b="1" dirty="0" smtClean="0"/>
              <a:t> dvojhlásky.</a:t>
            </a:r>
          </a:p>
          <a:p>
            <a:r>
              <a:rPr lang="cs-CZ" sz="2400" b="1" dirty="0" smtClean="0"/>
              <a:t> </a:t>
            </a:r>
            <a:r>
              <a:rPr lang="cs-CZ" sz="2400" dirty="0" smtClean="0"/>
              <a:t>Najdeš je v textu?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67428" y="4797152"/>
            <a:ext cx="8769067" cy="18181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Řešení:</a:t>
            </a:r>
          </a:p>
          <a:p>
            <a:r>
              <a:rPr lang="cs-CZ" sz="2400" dirty="0"/>
              <a:t>Jako první </a:t>
            </a:r>
            <a:r>
              <a:rPr lang="cs-CZ" sz="2400" dirty="0">
                <a:solidFill>
                  <a:srgbClr val="0070C0"/>
                </a:solidFill>
              </a:rPr>
              <a:t>vystoupil</a:t>
            </a:r>
            <a:r>
              <a:rPr lang="cs-CZ" sz="2400" dirty="0"/>
              <a:t> </a:t>
            </a:r>
            <a:r>
              <a:rPr lang="cs-CZ" sz="2400" dirty="0">
                <a:solidFill>
                  <a:srgbClr val="FF0000"/>
                </a:solidFill>
              </a:rPr>
              <a:t>klaun</a:t>
            </a:r>
            <a:r>
              <a:rPr lang="cs-CZ" sz="2400" dirty="0"/>
              <a:t>. Měl </a:t>
            </a:r>
            <a:r>
              <a:rPr lang="cs-CZ" sz="2400" dirty="0">
                <a:solidFill>
                  <a:srgbClr val="FF0000"/>
                </a:solidFill>
              </a:rPr>
              <a:t>auto</a:t>
            </a:r>
            <a:r>
              <a:rPr lang="cs-CZ" sz="2400" dirty="0"/>
              <a:t>, na něm </a:t>
            </a:r>
            <a:r>
              <a:rPr lang="cs-CZ" sz="2400" dirty="0">
                <a:solidFill>
                  <a:srgbClr val="00B050"/>
                </a:solidFill>
              </a:rPr>
              <a:t>pneumatiku</a:t>
            </a:r>
            <a:r>
              <a:rPr lang="cs-CZ" sz="2400" dirty="0"/>
              <a:t>. Ale </a:t>
            </a:r>
            <a:r>
              <a:rPr lang="cs-CZ" sz="2400" dirty="0" smtClean="0">
                <a:solidFill>
                  <a:srgbClr val="0070C0"/>
                </a:solidFill>
              </a:rPr>
              <a:t>ouvej</a:t>
            </a:r>
            <a:r>
              <a:rPr lang="cs-CZ" sz="2400" dirty="0"/>
              <a:t>, velká rána – bum – </a:t>
            </a:r>
            <a:r>
              <a:rPr lang="cs-CZ" sz="2400" dirty="0">
                <a:solidFill>
                  <a:srgbClr val="00B050"/>
                </a:solidFill>
              </a:rPr>
              <a:t>pneumatika</a:t>
            </a:r>
            <a:r>
              <a:rPr lang="cs-CZ" sz="2400" dirty="0"/>
              <a:t> praská. </a:t>
            </a:r>
            <a:r>
              <a:rPr lang="cs-CZ" sz="2400" dirty="0">
                <a:solidFill>
                  <a:srgbClr val="FF0000"/>
                </a:solidFill>
              </a:rPr>
              <a:t>Klaun</a:t>
            </a:r>
            <a:r>
              <a:rPr lang="cs-CZ" sz="2400" dirty="0"/>
              <a:t> volá: „</a:t>
            </a:r>
            <a:r>
              <a:rPr lang="cs-CZ" sz="2400" dirty="0">
                <a:solidFill>
                  <a:srgbClr val="FF0000"/>
                </a:solidFill>
              </a:rPr>
              <a:t>Au</a:t>
            </a:r>
            <a:r>
              <a:rPr lang="cs-CZ" sz="2400" dirty="0"/>
              <a:t>, </a:t>
            </a:r>
            <a:r>
              <a:rPr lang="cs-CZ" sz="2400" dirty="0">
                <a:solidFill>
                  <a:srgbClr val="FF0000"/>
                </a:solidFill>
              </a:rPr>
              <a:t>au</a:t>
            </a:r>
            <a:r>
              <a:rPr lang="cs-CZ" sz="2400" dirty="0"/>
              <a:t>!“ </a:t>
            </a:r>
            <a:r>
              <a:rPr lang="cs-CZ" sz="2400" dirty="0">
                <a:solidFill>
                  <a:srgbClr val="0070C0"/>
                </a:solidFill>
              </a:rPr>
              <a:t>Koukal</a:t>
            </a:r>
            <a:r>
              <a:rPr lang="cs-CZ" sz="2400" dirty="0"/>
              <a:t> na nás a smál se. Bylo to jen jako.</a:t>
            </a:r>
          </a:p>
          <a:p>
            <a:endParaRPr lang="cs-CZ" sz="2400" b="1" dirty="0" smtClean="0">
              <a:solidFill>
                <a:schemeClr val="tx1"/>
              </a:solidFill>
            </a:endParaRPr>
          </a:p>
        </p:txBody>
      </p:sp>
      <p:pic>
        <p:nvPicPr>
          <p:cNvPr id="13" name="Picture 23" descr="C:\Users\rej\AppData\Local\Microsoft\Windows\Temporary Internet Files\Content.IE5\I414ARDB\MC900426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140967"/>
            <a:ext cx="2475588" cy="1886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0783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308" y="338328"/>
            <a:ext cx="8579296" cy="9185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 pak už šlo číslo za číslem. Vystoupili: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135748" y="3712617"/>
            <a:ext cx="1685394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krotitel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57781" y="3712618"/>
            <a:ext cx="15774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kaskadér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71893" y="3696866"/>
            <a:ext cx="1656184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kouzelník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64715" y="3699804"/>
            <a:ext cx="14092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žonglér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8850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klaun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59625" y="5988283"/>
            <a:ext cx="1543920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slon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4712113" y="5988283"/>
            <a:ext cx="154403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kovboj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964715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krotitel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2" name="Picture 4" descr="C:\Users\rej\AppData\Local\Microsoft\Windows\Temporary Internet Files\Content.IE5\I414ARDB\MC90028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786" y="4337934"/>
            <a:ext cx="1755112" cy="1631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8" descr="C:\Users\rej\AppData\Local\Microsoft\Windows\Temporary Internet Files\Content.IE5\UVFRFD43\MC900216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625" y="1843592"/>
            <a:ext cx="1790395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3" descr="C:\Users\rej\AppData\Local\Microsoft\Windows\Temporary Internet Files\Content.IE5\LTLXU7Y5\MC900234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08" y="4314095"/>
            <a:ext cx="1176622" cy="1722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5" descr="C:\Users\rej\AppData\Local\Microsoft\Windows\Temporary Internet Files\Content.IE5\I414ARDB\MC9003186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50" y="1772273"/>
            <a:ext cx="1699870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9" descr="C:\Users\rej\AppData\Local\Microsoft\Windows\Temporary Internet Files\Content.IE5\I414ARDB\MC9002378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05" y="4387171"/>
            <a:ext cx="11364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8" descr="C:\Users\rej\AppData\Local\Microsoft\Windows\Temporary Internet Files\Content.IE5\LTLXU7Y5\MC90038912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496" y="1823933"/>
            <a:ext cx="161300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0" descr="C:\Users\rej\AppData\Local\Microsoft\Windows\Temporary Internet Files\Content.IE5\I414ARDB\MM90036530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331" y="2276872"/>
            <a:ext cx="1232599" cy="1232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34" descr="C:\Users\rej\AppData\Local\Microsoft\Windows\Temporary Internet Files\Content.IE5\I414ARDB\MC90023055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476239"/>
            <a:ext cx="1018399" cy="1389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55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30" grpId="0"/>
      <p:bldP spid="61" grpId="0"/>
      <p:bldP spid="62" grpId="0"/>
      <p:bldP spid="6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308" y="338328"/>
            <a:ext cx="8579296" cy="918537"/>
          </a:xfrm>
        </p:spPr>
        <p:txBody>
          <a:bodyPr>
            <a:normAutofit/>
          </a:bodyPr>
          <a:lstStyle/>
          <a:p>
            <a:r>
              <a:rPr lang="cs-CZ" dirty="0" smtClean="0"/>
              <a:t>A lidé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135748" y="3712617"/>
            <a:ext cx="1685394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tleskali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57781" y="3712618"/>
            <a:ext cx="1577473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skákali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671893" y="3696866"/>
            <a:ext cx="1656184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volali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964715" y="3699804"/>
            <a:ext cx="1409254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jásali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28850" y="5988283"/>
            <a:ext cx="142220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máli se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2459625" y="5988283"/>
            <a:ext cx="1543920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mávali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4712113" y="5988283"/>
            <a:ext cx="154403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žasli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964715" y="5988283"/>
            <a:ext cx="158218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obdivovali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3449" y="2081434"/>
            <a:ext cx="1176271" cy="1615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 descr="C:\Users\rej\AppData\Local\Microsoft\Windows\Temporary Internet Files\Content.IE5\I414ARDB\MP9004226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48" y="2285677"/>
            <a:ext cx="1798476" cy="1206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\AppData\Local\Microsoft\Windows\Temporary Internet Files\Content.IE5\RRJ1QXWS\MC9004406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8395" y="4350530"/>
            <a:ext cx="1637753" cy="1637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ej\AppData\Local\Microsoft\Windows\Temporary Internet Files\Content.IE5\I414ARDB\MC90008884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0688" y="4381572"/>
            <a:ext cx="1295834" cy="163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I414ARDB\MC9002391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952" y="2018837"/>
            <a:ext cx="1568325" cy="161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ej\AppData\Local\Microsoft\Windows\Temporary Internet Files\Content.IE5\LTLXU7Y5\MC9000787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715" y="1929763"/>
            <a:ext cx="1409254" cy="1767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ej\AppData\Local\Microsoft\Windows\Temporary Internet Files\Content.IE5\UVFRFD43\MC9000787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711" y="4162767"/>
            <a:ext cx="1164258" cy="171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j\AppData\Local\Microsoft\Windows\Temporary Internet Files\Content.IE5\RRJ1QXWS\MC9003835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799" y="4381572"/>
            <a:ext cx="1256608" cy="149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0987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30" grpId="0"/>
      <p:bldP spid="61" grpId="0"/>
      <p:bldP spid="62" grpId="0"/>
      <p:bldP spid="6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Bylo to nádherné představení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3549" y="2265894"/>
            <a:ext cx="5048531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Cestou domů jsme si o všem ještě povídali. </a:t>
            </a:r>
          </a:p>
          <a:p>
            <a:endParaRPr lang="cs-CZ" sz="2800" dirty="0" smtClean="0"/>
          </a:p>
          <a:p>
            <a:r>
              <a:rPr lang="cs-CZ" sz="2400" dirty="0" smtClean="0"/>
              <a:t>Večer mi maminka dala pusu na dobrou noc a řekla</a:t>
            </a:r>
            <a:r>
              <a:rPr lang="cs-CZ" sz="2400" dirty="0"/>
              <a:t>:</a:t>
            </a:r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 smtClean="0"/>
              <a:t>„Ať se ti něco hezkého zdá, Emilko.“ </a:t>
            </a:r>
          </a:p>
          <a:p>
            <a:endParaRPr lang="cs-CZ" sz="28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243549" y="5497548"/>
            <a:ext cx="5218969" cy="935177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To víte, že zdálo </a:t>
            </a:r>
            <a:r>
              <a:rPr lang="cs-CZ" sz="2400" dirty="0" smtClean="0">
                <a:solidFill>
                  <a:schemeClr val="tx1"/>
                </a:solidFill>
                <a:sym typeface="Wingdings" pitchFamily="2" charset="2"/>
              </a:rPr>
              <a:t>.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pic>
        <p:nvPicPr>
          <p:cNvPr id="9" name="Picture 8" descr="C:\Users\rej\AppData\Local\Microsoft\Windows\Temporary Internet Files\Content.IE5\I414ARDB\MP9003999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37469"/>
            <a:ext cx="3166488" cy="211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/>
          <p:cNvSpPr/>
          <p:nvPr/>
        </p:nvSpPr>
        <p:spPr>
          <a:xfrm>
            <a:off x="5364751" y="1379062"/>
            <a:ext cx="3548623" cy="2484276"/>
          </a:xfrm>
          <a:prstGeom prst="cloudCallout">
            <a:avLst>
              <a:gd name="adj1" fmla="val 33014"/>
              <a:gd name="adj2" fmla="val 5759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6" descr="C:\Users\rej\AppData\Local\Microsoft\Windows\Temporary Internet Files\Content.IE5\LTLXU7Y5\MC900423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3" y="2189559"/>
            <a:ext cx="720080" cy="68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rej\AppData\Local\Microsoft\Windows\Temporary Internet Files\Content.IE5\UVFRFD43\dglxasset[4]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1471" y="1906052"/>
            <a:ext cx="729774" cy="125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01265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4" grpId="0" animBg="1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rej\AppData\Local\Microsoft\Windows\Temporary Internet Files\Content.IE5\UVFRFD43\MC9003315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5859" y="2247599"/>
            <a:ext cx="3780056" cy="303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Zdálo se mi o tom, co dělal klaun</a:t>
            </a:r>
            <a:r>
              <a:rPr lang="cs-CZ" dirty="0">
                <a:solidFill>
                  <a:schemeClr val="bg1"/>
                </a:solidFill>
              </a:rPr>
              <a:t>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(klikni na slovesa)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223621" y="1894360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563483" y="2507870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784526" y="3269786"/>
            <a:ext cx="2035440" cy="231519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260015" y="1968853"/>
            <a:ext cx="2035440" cy="2440041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5495262" y="2948672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padal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bavil lidi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artista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lavička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rýč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klopýtal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smál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zkoušel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žebřík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chechtal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179496" y="3734561"/>
            <a:ext cx="2035440" cy="229215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7761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rej\AppData\Local\Microsoft\Windows\Temporary Internet Files\Content.IE5\RRJ1QXWS\MC900297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238" y="2524607"/>
            <a:ext cx="3200351" cy="290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1306" y="338328"/>
            <a:ext cx="8703182" cy="125272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…co dělal kouzelník</a:t>
            </a:r>
            <a:r>
              <a:rPr lang="cs-CZ" dirty="0">
                <a:solidFill>
                  <a:schemeClr val="bg1"/>
                </a:solidFill>
              </a:rPr>
              <a:t>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(klikni na slovesa)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223621" y="1894360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563483" y="2507870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885441" y="3060800"/>
            <a:ext cx="2035440" cy="283304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560021" y="2301666"/>
            <a:ext cx="2035440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5083256" y="3254827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kroužil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kouzlil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holubička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kapesník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7136966" y="5535808"/>
            <a:ext cx="17166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hůlka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klepal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mával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odkrýval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klobouk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268202" y="2234326"/>
            <a:ext cx="1843099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napínal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197488" y="3872101"/>
            <a:ext cx="2035440" cy="201707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242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rej\AppData\Local\Microsoft\Windows\Temporary Internet Files\Content.IE5\RRJ1QXWS\MC9002802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783" y="2015033"/>
            <a:ext cx="3117763" cy="2897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6905" y="475982"/>
            <a:ext cx="8229600" cy="125272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…co dělal lev</a:t>
            </a:r>
            <a:r>
              <a:rPr lang="cs-CZ" dirty="0">
                <a:solidFill>
                  <a:schemeClr val="bg1"/>
                </a:solidFill>
              </a:rPr>
              <a:t>,</a:t>
            </a:r>
            <a:r>
              <a:rPr lang="cs-CZ" dirty="0" smtClean="0">
                <a:solidFill>
                  <a:schemeClr val="bg1"/>
                </a:solidFill>
              </a:rPr>
              <a:t>   </a:t>
            </a:r>
            <a:r>
              <a:rPr lang="cs-CZ" sz="3200" dirty="0" smtClean="0">
                <a:solidFill>
                  <a:schemeClr val="bg1"/>
                </a:solidFill>
              </a:rPr>
              <a:t>(klikni na slovesa)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3840793" y="6387817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947126" y="2179834"/>
            <a:ext cx="2652250" cy="228810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053567" y="2370726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040367" y="1339592"/>
            <a:ext cx="2710881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731404" y="2895901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421246" y="3923991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odvážil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6850168" y="3936471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6850167" y="4720302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krotitel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421245" y="3098088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bič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6850168" y="2238395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421245" y="2241998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nebál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6850168" y="5559054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skákal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421245" y="4725284"/>
            <a:ext cx="1918507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proskakoval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6850168" y="3081121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maso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795662" y="6171510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2860368" y="6143473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600754" y="6143473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705715" y="6143473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421245" y="5563399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čekal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rej\AppData\Local\Microsoft\Windows\Temporary Internet Files\Content.IE5\UVFRFD43\MC900441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368" y="4366652"/>
            <a:ext cx="1790700" cy="167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Mrak 23"/>
          <p:cNvSpPr/>
          <p:nvPr/>
        </p:nvSpPr>
        <p:spPr>
          <a:xfrm rot="1744398">
            <a:off x="3901023" y="4103613"/>
            <a:ext cx="2312553" cy="2419833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311427" y="3741441"/>
            <a:ext cx="2462284" cy="2618984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3174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rej\AppData\Local\Microsoft\Windows\Temporary Internet Files\Content.IE5\I414ARDB\MC9002406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934" y="1942523"/>
            <a:ext cx="2639795" cy="386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…kdo v cirkuse vystupoval,   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(klikni na názvy osob)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3081675" y="1646219"/>
            <a:ext cx="2035440" cy="2160125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470146" y="3141595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951998" y="3943665"/>
            <a:ext cx="2375335" cy="2338316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603182" y="1610024"/>
            <a:ext cx="2035440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508528" y="2809194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šašek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3879060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krotitel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včera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u</a:t>
            </a:r>
            <a:r>
              <a:rPr lang="cs-CZ" sz="2400" dirty="0" smtClean="0">
                <a:solidFill>
                  <a:schemeClr val="tx1"/>
                </a:solidFill>
              </a:rPr>
              <a:t>kláněl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7" y="2180984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veselý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žonglér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klaun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kouzelník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6540267" y="5514361"/>
            <a:ext cx="2313393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provazochodec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603182" y="3999121"/>
            <a:ext cx="2035440" cy="201707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8023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rej\AppData\Local\Microsoft\Windows\Temporary Internet Files\Content.IE5\UVFRFD43\MM90030332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508" y="2730292"/>
            <a:ext cx="1964106" cy="152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rej\AppData\Local\Microsoft\Windows\Temporary Internet Files\Content.IE5\I414ARDB\MC900318630[3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857" y="3073877"/>
            <a:ext cx="1962281" cy="2118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859" y="247268"/>
            <a:ext cx="8686800" cy="1252728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...jaká zvířata v cirkuse vystupovala, </a:t>
            </a:r>
            <a:r>
              <a:rPr lang="cs-CZ" sz="3200" dirty="0" smtClean="0">
                <a:solidFill>
                  <a:schemeClr val="bg1"/>
                </a:solidFill>
              </a:rPr>
              <a:t>(klikni na názvy zvířat</a:t>
            </a:r>
            <a:r>
              <a:rPr lang="cs-CZ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563482" y="2065341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2432277" y="3170198"/>
            <a:ext cx="2035440" cy="2017072"/>
          </a:xfrm>
          <a:prstGeom prst="cloud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2283578">
            <a:off x="2681224" y="3929367"/>
            <a:ext cx="2035440" cy="2017073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1342773">
            <a:off x="4408830" y="1721755"/>
            <a:ext cx="2035440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657686" y="2682664"/>
            <a:ext cx="2035440" cy="2017072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7" y="2290046"/>
            <a:ext cx="1849995" cy="440245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lev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3073877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u</a:t>
            </a:r>
            <a:r>
              <a:rPr lang="cs-CZ" sz="2400" dirty="0" smtClean="0">
                <a:solidFill>
                  <a:schemeClr val="tx1"/>
                </a:solidFill>
              </a:rPr>
              <a:t>kláněl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běžel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61305" y="4812438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diváci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tygr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3912629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slon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kůň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5" y="5655164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účinkující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Mrak 23"/>
          <p:cNvSpPr/>
          <p:nvPr/>
        </p:nvSpPr>
        <p:spPr>
          <a:xfrm rot="1744398">
            <a:off x="4603182" y="3999121"/>
            <a:ext cx="2035440" cy="2017072"/>
          </a:xfrm>
          <a:prstGeom prst="cloud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2751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rej\AppData\Local\Microsoft\Windows\Temporary Internet Files\Content.IE5\LTLXU7Y5\MM90036530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1481" y="2848287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rej\AppData\Local\Microsoft\Windows\Temporary Internet Files\Content.IE5\RRJ1QXWS\MC9002516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0663" y="2661713"/>
            <a:ext cx="2990376" cy="3015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…co potřeboval kouzelník</a:t>
            </a:r>
            <a:r>
              <a:rPr lang="cs-CZ" sz="3200" dirty="0" smtClean="0">
                <a:solidFill>
                  <a:schemeClr val="bg1"/>
                </a:solidFill>
              </a:rPr>
              <a:t>, ….</a:t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 (klikni na názvy věcí)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5" name="Mrak 4"/>
          <p:cNvSpPr/>
          <p:nvPr/>
        </p:nvSpPr>
        <p:spPr>
          <a:xfrm rot="2012103">
            <a:off x="2525875" y="2024939"/>
            <a:ext cx="3002523" cy="2017073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1647773">
            <a:off x="1618388" y="2225366"/>
            <a:ext cx="2502873" cy="201707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 rot="4287325">
            <a:off x="4440815" y="1447880"/>
            <a:ext cx="2035440" cy="2575668"/>
          </a:xfrm>
          <a:prstGeom prst="clou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744398">
            <a:off x="4925265" y="2592048"/>
            <a:ext cx="2035440" cy="2017072"/>
          </a:xfrm>
          <a:prstGeom prst="clou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postup 9"/>
          <p:cNvSpPr/>
          <p:nvPr/>
        </p:nvSpPr>
        <p:spPr>
          <a:xfrm>
            <a:off x="7137911" y="3874953"/>
            <a:ext cx="1715750" cy="444352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provázek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vojový diagram: postup 10"/>
          <p:cNvSpPr/>
          <p:nvPr/>
        </p:nvSpPr>
        <p:spPr>
          <a:xfrm>
            <a:off x="261305" y="2152176"/>
            <a:ext cx="1849995" cy="53832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hůlka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vojový diagram: postup 11"/>
          <p:cNvSpPr/>
          <p:nvPr/>
        </p:nvSpPr>
        <p:spPr>
          <a:xfrm>
            <a:off x="261306" y="4662891"/>
            <a:ext cx="1849995" cy="49292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velký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vojový diagram: postup 12"/>
          <p:cNvSpPr/>
          <p:nvPr/>
        </p:nvSpPr>
        <p:spPr>
          <a:xfrm>
            <a:off x="7137910" y="3049050"/>
            <a:ext cx="1715751" cy="46735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malý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ývojový diagram: postup 13"/>
          <p:cNvSpPr/>
          <p:nvPr/>
        </p:nvSpPr>
        <p:spPr>
          <a:xfrm>
            <a:off x="219670" y="3842369"/>
            <a:ext cx="1849995" cy="509520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tleskal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Vývojový diagram: postup 14"/>
          <p:cNvSpPr/>
          <p:nvPr/>
        </p:nvSpPr>
        <p:spPr>
          <a:xfrm>
            <a:off x="7137910" y="2192960"/>
            <a:ext cx="1715750" cy="497544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šátek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Vývojový diagram: postup 15"/>
          <p:cNvSpPr/>
          <p:nvPr/>
        </p:nvSpPr>
        <p:spPr>
          <a:xfrm>
            <a:off x="261307" y="5501643"/>
            <a:ext cx="1849995" cy="532213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klobouk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Vývojový diagram: postup 16"/>
          <p:cNvSpPr/>
          <p:nvPr/>
        </p:nvSpPr>
        <p:spPr>
          <a:xfrm>
            <a:off x="7137910" y="4676246"/>
            <a:ext cx="1715749" cy="47956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kapesník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ývojový diagram: postup 17"/>
          <p:cNvSpPr/>
          <p:nvPr/>
        </p:nvSpPr>
        <p:spPr>
          <a:xfrm>
            <a:off x="261307" y="3023710"/>
            <a:ext cx="1849995" cy="492697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skákal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Veselý obličej 18"/>
          <p:cNvSpPr/>
          <p:nvPr/>
        </p:nvSpPr>
        <p:spPr>
          <a:xfrm>
            <a:off x="3945957" y="6033856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3010663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5751049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4856010" y="6005819"/>
            <a:ext cx="570540" cy="659842"/>
          </a:xfrm>
          <a:prstGeom prst="smileyFace">
            <a:avLst>
              <a:gd name="adj" fmla="val -4653"/>
            </a:avLst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postup 22"/>
          <p:cNvSpPr/>
          <p:nvPr/>
        </p:nvSpPr>
        <p:spPr>
          <a:xfrm>
            <a:off x="7137910" y="5514361"/>
            <a:ext cx="1715750" cy="491458"/>
          </a:xfrm>
          <a:prstGeom prst="flowChart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rukavice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10664" y="4884072"/>
            <a:ext cx="2825010" cy="7927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Písnička na dobrou noc </a:t>
            </a:r>
            <a:r>
              <a:rPr lang="cs-CZ" sz="2400" dirty="0" smtClean="0">
                <a:solidFill>
                  <a:schemeClr val="tx1"/>
                </a:solidFill>
                <a:hlinkClick r:id="rId4"/>
              </a:rPr>
              <a:t>ZDE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 rot="2283578">
            <a:off x="2322896" y="3221829"/>
            <a:ext cx="2516614" cy="2919684"/>
          </a:xfrm>
          <a:prstGeom prst="clou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 rot="735213">
            <a:off x="3944465" y="3879494"/>
            <a:ext cx="2700160" cy="2195275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290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9" grpId="0" animBg="1"/>
      <p:bldP spid="20" grpId="0" animBg="1"/>
      <p:bldP spid="21" grpId="0" animBg="1"/>
      <p:bldP spid="22" grpId="0" animBg="1"/>
      <p:bldP spid="7" grpId="0" animBg="1"/>
      <p:bldP spid="2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9066516"/>
              </p:ext>
            </p:extLst>
          </p:nvPr>
        </p:nvGraphicFramePr>
        <p:xfrm>
          <a:off x="-36512" y="0"/>
          <a:ext cx="9180511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5311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" name="Zástupný symbol pro číslo snímku 1"/>
          <p:cNvSpPr txBox="1">
            <a:spLocks/>
          </p:cNvSpPr>
          <p:nvPr/>
        </p:nvSpPr>
        <p:spPr>
          <a:xfrm>
            <a:off x="5289535" y="7087116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21" name="Picture 3" descr="C:\Users\rej\AppData\Local\Microsoft\Windows\Temporary Internet Files\Content.IE5\RRJ1QXWS\MC900331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400" y="278011"/>
            <a:ext cx="1400269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rej\AppData\Local\Microsoft\Windows\Temporary Internet Files\Content.IE5\LTLXU7Y5\MC900423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466" y="5052692"/>
            <a:ext cx="1552903" cy="148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rej\AppData\Local\Microsoft\Windows\Temporary Internet Files\Content.IE5\UVFRFD43\MC9002167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30" y="2579963"/>
            <a:ext cx="1612046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rej\AppData\Local\Microsoft\Windows\Temporary Internet Files\Content.IE5\LTLXU7Y5\MC9004261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929" y="522444"/>
            <a:ext cx="1662207" cy="14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rej\AppData\Local\Microsoft\Windows\Temporary Internet Files\Content.IE5\RRJ1QXWS\MC9004261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779" y="2684416"/>
            <a:ext cx="1722278" cy="164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1" descr="C:\Users\rej\AppData\Local\Microsoft\Windows\Temporary Internet Files\Content.IE5\I414ARDB\MC9003341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77" y="4721888"/>
            <a:ext cx="108996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3" descr="C:\Users\rej\AppData\Local\Microsoft\Windows\Temporary Internet Files\Content.IE5\LTLXU7Y5\MC9002342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753" y="4701615"/>
            <a:ext cx="1425225" cy="2086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5" descr="C:\Users\rej\AppData\Local\Microsoft\Windows\Temporary Internet Files\Content.IE5\I414ARDB\MC9003186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51" y="132833"/>
            <a:ext cx="1699870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9" descr="C:\Users\rej\AppData\Local\Microsoft\Windows\Temporary Internet Files\Content.IE5\I414ARDB\MC9002378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18" y="2461835"/>
            <a:ext cx="1411897" cy="200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1" descr="C:\Users\rej\AppData\Local\Microsoft\Windows\Temporary Internet Files\Content.IE5\LTLXU7Y5\MC9003538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498" y="439981"/>
            <a:ext cx="1796990" cy="152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2" descr="C:\Users\rej\AppData\Local\Microsoft\Windows\Temporary Internet Files\Content.IE5\RRJ1QXWS\MC900434885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01" y="278010"/>
            <a:ext cx="1774619" cy="177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6" descr="C:\Users\rej\AppData\Local\Microsoft\Windows\Temporary Internet Files\Content.IE5\UVFRFD43\MC9003325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553" y="2555081"/>
            <a:ext cx="1452982" cy="18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8" descr="C:\Users\rej\AppData\Local\Microsoft\Windows\Temporary Internet Files\Content.IE5\LTLXU7Y5\MC90038912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065" y="4854440"/>
            <a:ext cx="161300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0" descr="C:\Users\rej\AppData\Local\Microsoft\Windows\Temporary Internet Files\Content.IE5\I414ARDB\MM900365301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753" y="2554638"/>
            <a:ext cx="1742027" cy="174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1" descr="C:\Users\rej\AppData\Local\Microsoft\Windows\Temporary Internet Files\Content.IE5\UVFRFD43\MM900337030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0993" y="3339937"/>
            <a:ext cx="10191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4" descr="C:\Users\rej\AppData\Local\Microsoft\Windows\Temporary Internet Files\Content.IE5\I414ARDB\MC90023055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929" y="4701615"/>
            <a:ext cx="1425677" cy="194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1184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9057162"/>
              </p:ext>
            </p:extLst>
          </p:nvPr>
        </p:nvGraphicFramePr>
        <p:xfrm>
          <a:off x="-1" y="0"/>
          <a:ext cx="9144000" cy="6841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8800"/>
                <a:gridCol w="1828800"/>
                <a:gridCol w="1828800"/>
                <a:gridCol w="1828800"/>
                <a:gridCol w="1828800"/>
              </a:tblGrid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tx1"/>
                          </a:solidFill>
                        </a:ln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80409"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noFill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9" name="Zástupný symbol pro číslo snímku 1"/>
          <p:cNvSpPr txBox="1">
            <a:spLocks/>
          </p:cNvSpPr>
          <p:nvPr/>
        </p:nvSpPr>
        <p:spPr>
          <a:xfrm>
            <a:off x="5289535" y="7087116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21" name="Picture 3" descr="C:\Users\rej\AppData\Local\Microsoft\Windows\Temporary Internet Files\Content.IE5\RRJ1QXWS\MC900331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400" y="278011"/>
            <a:ext cx="1400269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6" descr="C:\Users\rej\AppData\Local\Microsoft\Windows\Temporary Internet Files\Content.IE5\LTLXU7Y5\MC9004239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466" y="5052692"/>
            <a:ext cx="1552903" cy="1480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rej\AppData\Local\Microsoft\Windows\Temporary Internet Files\Content.IE5\UVFRFD43\MC9002167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30" y="2579963"/>
            <a:ext cx="1612046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9" descr="C:\Users\rej\AppData\Local\Microsoft\Windows\Temporary Internet Files\Content.IE5\LTLXU7Y5\MC9004261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929" y="522444"/>
            <a:ext cx="1662207" cy="14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rej\AppData\Local\Microsoft\Windows\Temporary Internet Files\Content.IE5\RRJ1QXWS\MC9004261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779" y="2684416"/>
            <a:ext cx="1722278" cy="164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1" descr="C:\Users\rej\AppData\Local\Microsoft\Windows\Temporary Internet Files\Content.IE5\I414ARDB\MC9003341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377" y="4721888"/>
            <a:ext cx="1089965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3" descr="C:\Users\rej\AppData\Local\Microsoft\Windows\Temporary Internet Files\Content.IE5\LTLXU7Y5\MC9002342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753" y="4701615"/>
            <a:ext cx="1425225" cy="2086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5" descr="C:\Users\rej\AppData\Local\Microsoft\Windows\Temporary Internet Files\Content.IE5\I414ARDB\MC9003186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51" y="132833"/>
            <a:ext cx="1699870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9" descr="C:\Users\rej\AppData\Local\Microsoft\Windows\Temporary Internet Files\Content.IE5\I414ARDB\MC9002378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0618" y="2461835"/>
            <a:ext cx="1411897" cy="200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1" descr="C:\Users\rej\AppData\Local\Microsoft\Windows\Temporary Internet Files\Content.IE5\LTLXU7Y5\MC90035380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8498" y="439981"/>
            <a:ext cx="1796990" cy="152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2" descr="C:\Users\rej\AppData\Local\Microsoft\Windows\Temporary Internet Files\Content.IE5\RRJ1QXWS\MC900434885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01" y="278010"/>
            <a:ext cx="1774619" cy="177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6" descr="C:\Users\rej\AppData\Local\Microsoft\Windows\Temporary Internet Files\Content.IE5\UVFRFD43\MC9003325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6553" y="2555081"/>
            <a:ext cx="1452982" cy="1850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8" descr="C:\Users\rej\AppData\Local\Microsoft\Windows\Temporary Internet Files\Content.IE5\LTLXU7Y5\MC90038912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065" y="4854440"/>
            <a:ext cx="161300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0" descr="C:\Users\rej\AppData\Local\Microsoft\Windows\Temporary Internet Files\Content.IE5\I414ARDB\MM900365301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753" y="2554638"/>
            <a:ext cx="1742027" cy="1742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31" descr="C:\Users\rej\AppData\Local\Microsoft\Windows\Temporary Internet Files\Content.IE5\UVFRFD43\MM900337030[1]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0993" y="3339937"/>
            <a:ext cx="10191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34" descr="C:\Users\rej\AppData\Local\Microsoft\Windows\Temporary Internet Files\Content.IE5\I414ARDB\MC900230554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929" y="4701615"/>
            <a:ext cx="1425677" cy="1945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471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364088" y="116632"/>
            <a:ext cx="3553470" cy="3819500"/>
          </a:xfrm>
          <a:solidFill>
            <a:schemeClr val="bg1"/>
          </a:solidFill>
        </p:spPr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31" name="Picture 7" descr="C:\Users\rej\AppData\Local\Microsoft\Windows\Temporary Internet Files\Content.IE5\UVFRFD43\MC900434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6563" y="-459432"/>
            <a:ext cx="5976664" cy="813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marL="347663" lvl="1" indent="0">
              <a:buNone/>
            </a:pPr>
            <a:r>
              <a:rPr lang="cs-CZ" sz="2800" b="1" u="sng" dirty="0" smtClean="0">
                <a:solidFill>
                  <a:schemeClr val="tx1"/>
                </a:solidFill>
              </a:rPr>
              <a:t>Dnes má svátek Emílie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Pondělí 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Úterý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Středa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Čtvrtek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Pátek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Sobota</a:t>
            </a:r>
          </a:p>
          <a:p>
            <a:pPr lvl="1"/>
            <a:r>
              <a:rPr lang="cs-CZ" sz="2400" b="1" dirty="0" smtClean="0">
                <a:solidFill>
                  <a:schemeClr val="tx1"/>
                </a:solidFill>
              </a:rPr>
              <a:t>Neděle – </a:t>
            </a:r>
            <a:r>
              <a:rPr lang="cs-CZ" sz="2400" b="1" dirty="0" smtClean="0">
                <a:solidFill>
                  <a:srgbClr val="C00000"/>
                </a:solidFill>
              </a:rPr>
              <a:t>CIRKUS !!!!!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B43F79-DC7E-4163-95CC-64B7354688F1}" type="slidenum">
              <a:rPr lang="cs-CZ" smtClean="0"/>
              <a:pPr>
                <a:defRPr/>
              </a:pPr>
              <a:t>26</a:t>
            </a:fld>
            <a:endParaRPr lang="cs-CZ" dirty="0"/>
          </a:p>
        </p:txBody>
      </p:sp>
      <p:pic>
        <p:nvPicPr>
          <p:cNvPr id="1032" name="Picture 8" descr="C:\Users\rej\AppData\Local\Microsoft\Windows\Temporary Internet Files\Content.IE5\I414ARDB\MP9003999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0723" y="4424915"/>
            <a:ext cx="3096344" cy="2063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4519106" y="-103693"/>
            <a:ext cx="4464496" cy="4104456"/>
          </a:xfrm>
          <a:prstGeom prst="cloudCallout">
            <a:avLst>
              <a:gd name="adj1" fmla="val 33014"/>
              <a:gd name="adj2" fmla="val 57599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pic>
        <p:nvPicPr>
          <p:cNvPr id="15" name="Picture 3" descr="C:\Users\rej\AppData\Local\Microsoft\Windows\Temporary Internet Files\Content.IE5\RRJ1QXWS\MC9003315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7356" y="679651"/>
            <a:ext cx="615834" cy="78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3" descr="C:\Users\rej\AppData\Local\Microsoft\Windows\Temporary Internet Files\Content.IE5\LTLXU7Y5\MC9002342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642" y="866881"/>
            <a:ext cx="577075" cy="844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5" descr="C:\Users\rej\AppData\Local\Microsoft\Windows\Temporary Internet Files\Content.IE5\I414ARDB\MC9003186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3496" y="444428"/>
            <a:ext cx="984488" cy="106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60940" y="1930364"/>
            <a:ext cx="425590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Tak dobrou noc </a:t>
            </a:r>
            <a:r>
              <a:rPr lang="cs-CZ" sz="3600" dirty="0" smtClean="0">
                <a:sym typeface="Wingdings" pitchFamily="2" charset="2"/>
                <a:hlinkClick r:id="rId7"/>
              </a:rPr>
              <a:t></a:t>
            </a:r>
            <a:r>
              <a:rPr lang="cs-CZ" sz="3600" dirty="0" smtClean="0">
                <a:sym typeface="Wingdings" pitchFamily="2" charset="2"/>
              </a:rPr>
              <a:t> …</a:t>
            </a:r>
          </a:p>
          <a:p>
            <a:endParaRPr lang="cs-CZ" sz="3600" dirty="0">
              <a:sym typeface="Wingdings" pitchFamily="2" charset="2"/>
            </a:endParaRPr>
          </a:p>
          <a:p>
            <a:endParaRPr lang="cs-CZ" sz="3600" dirty="0" smtClean="0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9076252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dirty="0" smtClean="0"/>
              <a:t>ADÁMKOVÁ</a:t>
            </a:r>
            <a:r>
              <a:rPr lang="cs-CZ" dirty="0"/>
              <a:t>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>
              <a:buClr>
                <a:srgbClr val="31B6FD"/>
              </a:buClr>
            </a:pPr>
            <a:r>
              <a:rPr lang="cs-CZ" i="1" dirty="0">
                <a:solidFill>
                  <a:srgbClr val="073E87"/>
                </a:solidFill>
              </a:rPr>
              <a:t> Galerie </a:t>
            </a:r>
            <a:r>
              <a:rPr lang="cs-CZ" i="1" dirty="0">
                <a:solidFill>
                  <a:srgbClr val="073E87"/>
                </a:solidFill>
                <a:hlinkClick r:id="rId2"/>
              </a:rPr>
              <a:t>www.microsoft.office.com</a:t>
            </a:r>
            <a:endParaRPr lang="cs-CZ" i="1" u="sng" dirty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617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1219</TotalTime>
  <Words>1155</Words>
  <Application>Microsoft Office PowerPoint</Application>
  <PresentationFormat>Předvádění na obrazovce (4:3)</PresentationFormat>
  <Paragraphs>267</Paragraphs>
  <Slides>27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Vlnění</vt:lpstr>
      <vt:lpstr>Základní škola a Mateřská škola Bílá Třemešná, okres Trutnov</vt:lpstr>
      <vt:lpstr>Anotace</vt:lpstr>
      <vt:lpstr>Prezentace aplikace PowerPoint</vt:lpstr>
      <vt:lpstr>Hurá, jdeme do cirkusu!</vt:lpstr>
      <vt:lpstr>„To je otázek,“ směje se maminka.</vt:lpstr>
      <vt:lpstr>„Dříve lidé také chodili do cirkusu?“</vt:lpstr>
      <vt:lpstr>„Kdo v cirkuse asi vystoupí?“</vt:lpstr>
      <vt:lpstr>V cirkuse se platí vstupné</vt:lpstr>
      <vt:lpstr>Musíme to spočítat</vt:lpstr>
      <vt:lpstr>Tak ještě jednou </vt:lpstr>
      <vt:lpstr>Teď už to bude správně?</vt:lpstr>
      <vt:lpstr>„Kolik jsme ušetřili korun?“ ptá se.</vt:lpstr>
      <vt:lpstr>Jdeme na zmrzlinu!</vt:lpstr>
      <vt:lpstr>Hurá, představení začíná!</vt:lpstr>
      <vt:lpstr>A pak už šlo číslo za číslem. Vystoupili:</vt:lpstr>
      <vt:lpstr>A lidé</vt:lpstr>
      <vt:lpstr>Bylo to nádherné představení</vt:lpstr>
      <vt:lpstr>Zdálo se mi o tom, co dělal klaun, (klikni na slovesa)</vt:lpstr>
      <vt:lpstr>…co dělal kouzelník, (klikni na slovesa)</vt:lpstr>
      <vt:lpstr>…co dělal lev,   (klikni na slovesa)</vt:lpstr>
      <vt:lpstr>…kdo v cirkuse vystupoval,     (klikni na názvy osob)</vt:lpstr>
      <vt:lpstr>...jaká zvířata v cirkuse vystupovala, (klikni na názvy zvířat)</vt:lpstr>
      <vt:lpstr>…co potřeboval kouzelník, ….  (klikni na názvy věcí)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114</cp:revision>
  <dcterms:created xsi:type="dcterms:W3CDTF">2013-05-10T12:01:16Z</dcterms:created>
  <dcterms:modified xsi:type="dcterms:W3CDTF">2013-12-01T18:07:38Z</dcterms:modified>
</cp:coreProperties>
</file>