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notesSlides/notesSlide1.xml" ContentType="application/vnd.openxmlformats-officedocument.presentationml.notesSlide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8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318891-FFAF-49C7-B650-58E9DAB87DF9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C288E0-4ABF-4790-9402-14C1CAB25F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331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C288E0-4ABF-4790-9402-14C1CAB25F1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227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3BDB0-0F9B-40F6-A493-1C24BBE83063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F63B-724C-43DF-AAC3-44B8F6211C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3BDB0-0F9B-40F6-A493-1C24BBE83063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F63B-724C-43DF-AAC3-44B8F6211C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3BDB0-0F9B-40F6-A493-1C24BBE83063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F63B-724C-43DF-AAC3-44B8F6211C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3BDB0-0F9B-40F6-A493-1C24BBE83063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F63B-724C-43DF-AAC3-44B8F6211C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3BDB0-0F9B-40F6-A493-1C24BBE83063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F63B-724C-43DF-AAC3-44B8F6211C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3BDB0-0F9B-40F6-A493-1C24BBE83063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F63B-724C-43DF-AAC3-44B8F6211C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3BDB0-0F9B-40F6-A493-1C24BBE83063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F63B-724C-43DF-AAC3-44B8F6211C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3BDB0-0F9B-40F6-A493-1C24BBE83063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F63B-724C-43DF-AAC3-44B8F6211C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3BDB0-0F9B-40F6-A493-1C24BBE83063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9ECF63B-724C-43DF-AAC3-44B8F6211C7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3BDB0-0F9B-40F6-A493-1C24BBE83063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F63B-724C-43DF-AAC3-44B8F6211C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3BDB0-0F9B-40F6-A493-1C24BBE83063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CF63B-724C-43DF-AAC3-44B8F6211C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83BDB0-0F9B-40F6-A493-1C24BBE83063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9ECF63B-724C-43DF-AAC3-44B8F6211C7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1" r:id="rId1"/>
    <p:sldLayoutId id="2147484142" r:id="rId2"/>
    <p:sldLayoutId id="2147484143" r:id="rId3"/>
    <p:sldLayoutId id="2147484144" r:id="rId4"/>
    <p:sldLayoutId id="2147484145" r:id="rId5"/>
    <p:sldLayoutId id="2147484146" r:id="rId6"/>
    <p:sldLayoutId id="2147484147" r:id="rId7"/>
    <p:sldLayoutId id="2147484148" r:id="rId8"/>
    <p:sldLayoutId id="2147484149" r:id="rId9"/>
    <p:sldLayoutId id="2147484150" r:id="rId10"/>
    <p:sldLayoutId id="214748415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q=s%C3%A1mova+%C5%99%C3%AD%C5%A1e+mapa&amp;num=10&amp;hl=cs&amp;tbo=d&amp;biw=1280&amp;bih=617&amp;tbm=isch&amp;tbnid=406fnAokWvYtAM:&amp;imgrefurl=http://www.ceskatelevize.cz/specialy/nejvetsicech/historie_1&amp;docid=03zIJuzuYESW8M&amp;imgurl=http://www.ceskatelevize.cz/specialy/nejvetsicech/img/historie/mapa1.gif&amp;w=368&amp;h=398&amp;ei=MNndUPGhHce80QXEw4HwBQ&amp;zoom=1&amp;iact=hc&amp;vpx=148&amp;vpy=106&amp;dur=2782&amp;hovh=233&amp;hovw=216&amp;tx=138&amp;ty=113&amp;sig=109394578103974985478&amp;page=1&amp;tbnh=141&amp;tbnw=131&amp;start=0&amp;ndsp=21&amp;ved=1t:429,r:1,s:0,i:91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istoryk.estranky.cz/clanky/koreny-ceske-historie/samovarise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jhspecial.webpark.cz/samo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6" Type="http://schemas.openxmlformats.org/officeDocument/2006/relationships/image" Target="../media/image6.jpeg"/><Relationship Id="rId5" Type="http://schemas.openxmlformats.org/officeDocument/2006/relationships/hyperlink" Target="http://www.mojebrno.wz.cz/inka--morava-samova-rise.html" TargetMode="Externa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iska.sk/2011/02/wogastisburg-najvyznamnejsie-hradisko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ff.ujep.cz/velimsky/cs_1_1/01CS/01CS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6" Type="http://schemas.openxmlformats.org/officeDocument/2006/relationships/image" Target="../media/image9.jpg"/><Relationship Id="rId5" Type="http://schemas.openxmlformats.org/officeDocument/2006/relationships/hyperlink" Target="http://www.moraviamagna.cz/kroniky/k_fredeg.htm" TargetMode="Externa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hyperlink" Target="http://www.zskunratice.cz/ucitele/predmety/dejepis/dejepis-7-rocnik/velka-morava-829/" TargetMode="External"/><Relationship Id="rId7" Type="http://schemas.openxmlformats.org/officeDocument/2006/relationships/hyperlink" Target="http://leccos.com/index.php/clanky/samova-rise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6" Type="http://schemas.openxmlformats.org/officeDocument/2006/relationships/image" Target="../media/image11.jpg"/><Relationship Id="rId5" Type="http://schemas.openxmlformats.org/officeDocument/2006/relationships/hyperlink" Target="http://www.dejepis.com/index.php?page=000&amp;kap=500&amp;pod=karelvel" TargetMode="External"/><Relationship Id="rId10" Type="http://schemas.openxmlformats.org/officeDocument/2006/relationships/image" Target="../media/image13.jpg"/><Relationship Id="rId4" Type="http://schemas.openxmlformats.org/officeDocument/2006/relationships/image" Target="../media/image10.jpg"/><Relationship Id="rId9" Type="http://schemas.openxmlformats.org/officeDocument/2006/relationships/hyperlink" Target="http://www.drakkaria.cz/images_items/nausnice---velka-morava,-velke_2.%20...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kola.cz/zkedu/pedagogictipracovnici/kabinetspolecenskychvedaumeni/metodickematerialyvyukoveprogramy/vyukovematerialyzdejepisu/21315.aspx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5" Type="http://schemas.openxmlformats.org/officeDocument/2006/relationships/image" Target="../media/image15.jpg"/><Relationship Id="rId4" Type="http://schemas.openxmlformats.org/officeDocument/2006/relationships/hyperlink" Target="http://www.sberatel.com/diskuse/sberatel/kupa-minci-9492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star.cz/2009/sv_cyril_a_metodej_20090704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4" Type="http://schemas.openxmlformats.org/officeDocument/2006/relationships/image" Target="../media/image16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slovakparish.ca/c+m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Od   Sámovy   říše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Opakujeme dějepis na II. stupni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700024" y="3861048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012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33"/>
    </mc:Choice>
    <mc:Fallback xmlns="">
      <p:transition spd="slow" advTm="563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Od Sámovy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říše - TESTÍK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Název : Opakujeme dějepis na II. stupni</a:t>
            </a:r>
          </a:p>
          <a:p>
            <a:pPr algn="l"/>
            <a:r>
              <a:rPr lang="cs-CZ" dirty="0" smtClean="0"/>
              <a:t>Šablona: III/2</a:t>
            </a:r>
          </a:p>
          <a:p>
            <a:pPr algn="l"/>
            <a:r>
              <a:rPr lang="cs-CZ" dirty="0" smtClean="0"/>
              <a:t>Číslo: 42</a:t>
            </a:r>
          </a:p>
          <a:p>
            <a:pPr algn="l"/>
            <a:r>
              <a:rPr lang="cs-CZ" dirty="0" smtClean="0"/>
              <a:t>Autor: Mgr. Blažková Soňa</a:t>
            </a:r>
          </a:p>
          <a:p>
            <a:pPr algn="l"/>
            <a:r>
              <a:rPr lang="cs-CZ" dirty="0" smtClean="0"/>
              <a:t>Škola : ZŠ Choltice „ Učíme se pro život“</a:t>
            </a:r>
          </a:p>
          <a:p>
            <a:pPr algn="l"/>
            <a:r>
              <a:rPr lang="cs-CZ" dirty="0" smtClean="0"/>
              <a:t>Klíčová slova : Sámo, Frankové, Avaři, Franská kronika,</a:t>
            </a:r>
          </a:p>
          <a:p>
            <a:pPr marL="0" indent="0" algn="l">
              <a:buNone/>
            </a:pPr>
            <a:r>
              <a:rPr lang="cs-CZ" dirty="0" smtClean="0"/>
              <a:t>                              Velká Morava, tribut, Maďaři</a:t>
            </a:r>
          </a:p>
          <a:p>
            <a:pPr algn="l"/>
            <a:r>
              <a:rPr lang="cs-CZ" dirty="0" smtClean="0"/>
              <a:t>Cíl : zopakujeme období našich dějin od Sámovy říše po Velkou Moravu</a:t>
            </a:r>
          </a:p>
          <a:p>
            <a:pPr algn="l"/>
            <a:r>
              <a:rPr lang="cs-CZ" dirty="0" smtClean="0"/>
              <a:t>Dějepis 7                                         Datum: 10.1.2013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71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49"/>
    </mc:Choice>
    <mc:Fallback xmlns="">
      <p:transition spd="slow" advTm="6249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Metodický návod  a obsah: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Každý žák si napíše na papír čísla 1-10 pod sebe, každé číslo na nový řádek. Po spuštění testu dopisuje pouze písmeno odpovědi.</a:t>
            </a:r>
          </a:p>
          <a:p>
            <a:r>
              <a:rPr lang="cs-CZ" dirty="0" smtClean="0"/>
              <a:t>List 1- 3  - úvodní</a:t>
            </a:r>
          </a:p>
          <a:p>
            <a:r>
              <a:rPr lang="cs-CZ" dirty="0" smtClean="0"/>
              <a:t>List 4 – 13 – otázky jsou načasovány na 30´´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Každou otázku po 10´´ doplní obrázek.</a:t>
            </a:r>
          </a:p>
          <a:p>
            <a:r>
              <a:rPr lang="cs-CZ" dirty="0" smtClean="0"/>
              <a:t>List 14 – výsledky </a:t>
            </a:r>
            <a:r>
              <a:rPr lang="cs-CZ" dirty="0" err="1" smtClean="0"/>
              <a:t>testíku</a:t>
            </a:r>
            <a:r>
              <a:rPr lang="cs-CZ" dirty="0" smtClean="0"/>
              <a:t> a hodnocení</a:t>
            </a:r>
          </a:p>
          <a:p>
            <a:r>
              <a:rPr lang="cs-CZ" dirty="0" smtClean="0"/>
              <a:t>List 15 – zdroje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obrázky jsou doplněny  hypertextovým odkazem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písemné zdroje jsou citovány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4272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67"/>
    </mc:Choice>
    <mc:Fallback xmlns="">
      <p:transition spd="slow" advTm="606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738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1. Kdo sjednotil první říši na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našem území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 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A) Dagobert</a:t>
            </a:r>
          </a:p>
          <a:p>
            <a:endParaRPr lang="cs-CZ" sz="3600" dirty="0"/>
          </a:p>
          <a:p>
            <a:r>
              <a:rPr lang="cs-CZ" sz="3600" dirty="0" smtClean="0"/>
              <a:t>B) kníže Sámo</a:t>
            </a:r>
          </a:p>
          <a:p>
            <a:endParaRPr lang="cs-CZ" sz="3600" dirty="0"/>
          </a:p>
          <a:p>
            <a:r>
              <a:rPr lang="cs-CZ" sz="3600" dirty="0" smtClean="0"/>
              <a:t>C) Karel Veliký</a:t>
            </a:r>
            <a:endParaRPr lang="cs-CZ" sz="3600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556792"/>
            <a:ext cx="4208140" cy="4551195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88315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68"/>
    </mc:Choice>
    <mc:Fallback xmlns="">
      <p:transition spd="slow" advTm="309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2. Které národnosti byl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kupec Sámo?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A)  </a:t>
            </a:r>
            <a:r>
              <a:rPr lang="cs-CZ" sz="3600" dirty="0"/>
              <a:t>Avar</a:t>
            </a:r>
          </a:p>
          <a:p>
            <a:endParaRPr lang="cs-CZ" sz="3600" dirty="0"/>
          </a:p>
          <a:p>
            <a:r>
              <a:rPr lang="cs-CZ" sz="3600" dirty="0" smtClean="0"/>
              <a:t>B)  Frank</a:t>
            </a:r>
          </a:p>
          <a:p>
            <a:endParaRPr lang="cs-CZ" sz="3600" dirty="0"/>
          </a:p>
          <a:p>
            <a:r>
              <a:rPr lang="cs-CZ" sz="3600" dirty="0" smtClean="0"/>
              <a:t>C) Slovan</a:t>
            </a:r>
            <a:endParaRPr lang="cs-CZ" sz="3600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988840"/>
            <a:ext cx="3701662" cy="417480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53735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725"/>
    </mc:Choice>
    <mc:Fallback xmlns="">
      <p:transition spd="slow" advTm="30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3. Se kterými národy válčila 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Sámova říše?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A)   Slované a Arabové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B)   Slované a Frankové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C)  Avaři a Frankové</a:t>
            </a:r>
            <a:endParaRPr lang="cs-CZ" sz="2800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0380" y="3717032"/>
            <a:ext cx="4070339" cy="2731953"/>
          </a:xfrm>
        </p:spPr>
      </p:pic>
      <p:pic>
        <p:nvPicPr>
          <p:cNvPr id="8" name="Obrázek 7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8292" y="1340768"/>
            <a:ext cx="1682455" cy="265549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21764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65"/>
    </mc:Choice>
    <mc:Fallback xmlns="">
      <p:transition spd="slow" advTm="309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4. Který pramen nám dokládá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 život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 Sámově říši?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 Franská kronika </a:t>
            </a:r>
            <a:r>
              <a:rPr lang="cs-CZ" dirty="0" err="1" smtClean="0"/>
              <a:t>Fredegarova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B) Kronika Česká</a:t>
            </a:r>
          </a:p>
          <a:p>
            <a:r>
              <a:rPr lang="cs-CZ" dirty="0" smtClean="0"/>
              <a:t>     Kosmase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C) Kronika Česká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Dalimilova</a:t>
            </a:r>
            <a:endParaRPr lang="cs-CZ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772816"/>
            <a:ext cx="4906888" cy="490688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38798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55"/>
    </mc:Choice>
    <mc:Fallback xmlns="">
      <p:transition spd="slow" advTm="31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5. Kdy sjednotil kupec Sámo říši?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r. 623</a:t>
            </a:r>
          </a:p>
          <a:p>
            <a:endParaRPr lang="cs-CZ" sz="4000" dirty="0"/>
          </a:p>
          <a:p>
            <a:r>
              <a:rPr lang="cs-CZ" sz="4000" dirty="0" smtClean="0"/>
              <a:t>B) r. 631</a:t>
            </a:r>
          </a:p>
          <a:p>
            <a:endParaRPr lang="cs-CZ" sz="4000" dirty="0"/>
          </a:p>
          <a:p>
            <a:r>
              <a:rPr lang="cs-CZ" sz="4000" dirty="0" smtClean="0"/>
              <a:t>C) r. 658</a:t>
            </a:r>
            <a:endParaRPr lang="cs-CZ" sz="4000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996952"/>
            <a:ext cx="3570004" cy="3369192"/>
          </a:xfrm>
        </p:spPr>
      </p:pic>
      <p:pic>
        <p:nvPicPr>
          <p:cNvPr id="8" name="Obrázek 7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988840"/>
            <a:ext cx="1944216" cy="356049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58798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51"/>
    </mc:Choice>
    <mc:Fallback xmlns="">
      <p:transition spd="slow" advTm="309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6. Jak se jmenoval 1. státní útvar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na našem území?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A)  Franská říše</a:t>
            </a:r>
          </a:p>
          <a:p>
            <a:endParaRPr lang="cs-CZ" sz="3600" dirty="0"/>
          </a:p>
          <a:p>
            <a:r>
              <a:rPr lang="cs-CZ" sz="3600" dirty="0" smtClean="0"/>
              <a:t>B)  Sámova říše</a:t>
            </a:r>
          </a:p>
          <a:p>
            <a:endParaRPr lang="cs-CZ" sz="3600" dirty="0"/>
          </a:p>
          <a:p>
            <a:r>
              <a:rPr lang="cs-CZ" sz="3600" dirty="0" smtClean="0"/>
              <a:t>C)  Velká Morava</a:t>
            </a:r>
            <a:endParaRPr lang="cs-CZ" sz="3600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3989091"/>
            <a:ext cx="1590685" cy="1407757"/>
          </a:xfrm>
        </p:spPr>
      </p:pic>
      <p:pic>
        <p:nvPicPr>
          <p:cNvPr id="8" name="Obrázek 7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274688"/>
            <a:ext cx="1767582" cy="2139305"/>
          </a:xfrm>
          <a:prstGeom prst="rect">
            <a:avLst/>
          </a:prstGeom>
        </p:spPr>
      </p:pic>
      <p:pic>
        <p:nvPicPr>
          <p:cNvPr id="10" name="Obrázek 9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4652" y="2996952"/>
            <a:ext cx="1735460" cy="1696018"/>
          </a:xfrm>
          <a:prstGeom prst="rect">
            <a:avLst/>
          </a:prstGeom>
        </p:spPr>
      </p:pic>
      <p:pic>
        <p:nvPicPr>
          <p:cNvPr id="11" name="Obrázek 10">
            <a:hlinkClick r:id="rId9"/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0330" y="4869160"/>
            <a:ext cx="1928432" cy="161098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0860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01"/>
    </mc:Choice>
    <mc:Fallback xmlns="">
      <p:transition spd="slow" advTm="310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7. Vyber a napiš  jména      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 3 panovníků Velké  Moravy 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4038600" cy="443484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Břetislav</a:t>
            </a:r>
          </a:p>
          <a:p>
            <a:r>
              <a:rPr lang="cs-CZ" sz="3200" dirty="0" smtClean="0"/>
              <a:t>Svatopluk</a:t>
            </a:r>
          </a:p>
          <a:p>
            <a:r>
              <a:rPr lang="cs-CZ" sz="3200" dirty="0" smtClean="0"/>
              <a:t>Cyril</a:t>
            </a:r>
          </a:p>
          <a:p>
            <a:r>
              <a:rPr lang="cs-CZ" sz="3200" dirty="0" smtClean="0"/>
              <a:t>Rastislav</a:t>
            </a:r>
          </a:p>
          <a:p>
            <a:r>
              <a:rPr lang="cs-CZ" sz="3200" dirty="0" smtClean="0"/>
              <a:t>Metoděj</a:t>
            </a:r>
          </a:p>
          <a:p>
            <a:r>
              <a:rPr lang="cs-CZ" sz="3200" dirty="0" smtClean="0"/>
              <a:t>Mojmír</a:t>
            </a:r>
          </a:p>
          <a:p>
            <a:r>
              <a:rPr lang="cs-CZ" sz="3200" dirty="0" smtClean="0"/>
              <a:t>Bořivoj</a:t>
            </a:r>
            <a:endParaRPr lang="cs-CZ" sz="3200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348880"/>
            <a:ext cx="4762872" cy="3538559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60389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75"/>
    </mc:Choice>
    <mc:Fallback xmlns="">
      <p:transition spd="slow" advTm="258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8. Co to byl  TRIBUT?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A) „daň z míru“</a:t>
            </a:r>
          </a:p>
          <a:p>
            <a:endParaRPr lang="cs-CZ" sz="3200" dirty="0"/>
          </a:p>
          <a:p>
            <a:r>
              <a:rPr lang="cs-CZ" sz="3200" dirty="0" smtClean="0"/>
              <a:t>B) „daň z pole“</a:t>
            </a:r>
          </a:p>
          <a:p>
            <a:endParaRPr lang="cs-CZ" sz="3200" dirty="0"/>
          </a:p>
          <a:p>
            <a:r>
              <a:rPr lang="cs-CZ" sz="3200" dirty="0" smtClean="0"/>
              <a:t>C) „desátek z  úrody“</a:t>
            </a:r>
            <a:endParaRPr lang="cs-CZ" sz="3200" dirty="0"/>
          </a:p>
        </p:txBody>
      </p:sp>
      <p:pic>
        <p:nvPicPr>
          <p:cNvPr id="7" name="Zástupný symbol pro obsah 6">
            <a:hlinkClick r:id="rId4"/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492896"/>
            <a:ext cx="4038600" cy="3028950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6802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09"/>
    </mc:Choice>
    <mc:Fallback xmlns="">
      <p:transition spd="slow" advTm="30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9. Kdy přišla na Velkou Moravu 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křesťanská mise?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r. 623</a:t>
            </a:r>
          </a:p>
          <a:p>
            <a:endParaRPr lang="cs-CZ" sz="4000" dirty="0"/>
          </a:p>
          <a:p>
            <a:r>
              <a:rPr lang="cs-CZ" sz="4000" dirty="0" smtClean="0"/>
              <a:t>B) r. 863</a:t>
            </a:r>
          </a:p>
          <a:p>
            <a:endParaRPr lang="cs-CZ" sz="4000" dirty="0"/>
          </a:p>
          <a:p>
            <a:r>
              <a:rPr lang="cs-CZ" sz="4000" dirty="0" smtClean="0"/>
              <a:t>C) r. 906</a:t>
            </a:r>
            <a:endParaRPr lang="cs-CZ" sz="4000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988840"/>
            <a:ext cx="3618929" cy="374441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544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39"/>
    </mc:Choice>
    <mc:Fallback xmlns="">
      <p:transition spd="slow" advTm="31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10. </a:t>
            </a: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Poslední zpráva o Velké Moravě je </a:t>
            </a:r>
            <a:b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z roku 906, kdy říše padá pod nájezdy </a:t>
            </a:r>
            <a:endParaRPr lang="cs-CZ" sz="4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smtClean="0"/>
              <a:t>A) Avarů</a:t>
            </a:r>
          </a:p>
          <a:p>
            <a:endParaRPr lang="cs-CZ" sz="3600" dirty="0"/>
          </a:p>
          <a:p>
            <a:r>
              <a:rPr lang="cs-CZ" sz="3600" dirty="0" smtClean="0"/>
              <a:t>B) Franků</a:t>
            </a:r>
          </a:p>
          <a:p>
            <a:endParaRPr lang="cs-CZ" sz="3600" dirty="0"/>
          </a:p>
          <a:p>
            <a:r>
              <a:rPr lang="cs-CZ" sz="3600" dirty="0" smtClean="0"/>
              <a:t>C) Maďarů</a:t>
            </a:r>
            <a:endParaRPr lang="cs-CZ" sz="3600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636912"/>
            <a:ext cx="5180625" cy="3168352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12013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50"/>
    </mc:Choice>
    <mc:Fallback xmlns="">
      <p:transition spd="slow" advTm="312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Výsledky:             Hodnocení: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 – B</a:t>
            </a:r>
          </a:p>
          <a:p>
            <a:r>
              <a:rPr lang="cs-CZ" dirty="0" smtClean="0"/>
              <a:t>2 – B</a:t>
            </a:r>
          </a:p>
          <a:p>
            <a:r>
              <a:rPr lang="cs-CZ" dirty="0" smtClean="0"/>
              <a:t>3 – C</a:t>
            </a:r>
          </a:p>
          <a:p>
            <a:r>
              <a:rPr lang="cs-CZ" dirty="0" smtClean="0"/>
              <a:t>4 – A</a:t>
            </a:r>
          </a:p>
          <a:p>
            <a:r>
              <a:rPr lang="cs-CZ" dirty="0" smtClean="0"/>
              <a:t>5 – A</a:t>
            </a:r>
          </a:p>
          <a:p>
            <a:r>
              <a:rPr lang="cs-CZ" dirty="0" smtClean="0"/>
              <a:t>6 – C </a:t>
            </a:r>
          </a:p>
          <a:p>
            <a:r>
              <a:rPr lang="cs-CZ" dirty="0" smtClean="0"/>
              <a:t>7 – Svatopluk, Rastislav, Mojmír</a:t>
            </a:r>
          </a:p>
          <a:p>
            <a:r>
              <a:rPr lang="cs-CZ" dirty="0" smtClean="0"/>
              <a:t>8 – A</a:t>
            </a:r>
          </a:p>
          <a:p>
            <a:r>
              <a:rPr lang="cs-CZ" dirty="0" smtClean="0"/>
              <a:t>9 – B</a:t>
            </a:r>
          </a:p>
          <a:p>
            <a:r>
              <a:rPr lang="cs-CZ" dirty="0" smtClean="0"/>
              <a:t>10 – C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1920085"/>
            <a:ext cx="4038600" cy="443484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10     bodů   1</a:t>
            </a:r>
          </a:p>
          <a:p>
            <a:r>
              <a:rPr lang="cs-CZ" dirty="0" smtClean="0"/>
              <a:t>9 – 8 bodů   2</a:t>
            </a:r>
          </a:p>
          <a:p>
            <a:r>
              <a:rPr lang="cs-CZ" dirty="0" smtClean="0"/>
              <a:t>7 – 6 bodů   3</a:t>
            </a:r>
          </a:p>
          <a:p>
            <a:r>
              <a:rPr lang="cs-CZ" dirty="0" smtClean="0"/>
              <a:t>5 – 4 body   4</a:t>
            </a:r>
          </a:p>
          <a:p>
            <a:r>
              <a:rPr lang="cs-CZ" dirty="0" smtClean="0"/>
              <a:t>3 – 0 bodů  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532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5"/>
    </mc:Choice>
    <mc:Fallback xmlns="">
      <p:transition spd="slow" advTm="425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Zdroje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 smtClean="0"/>
              <a:t>Obrázky</a:t>
            </a:r>
            <a:r>
              <a:rPr lang="cs-CZ" dirty="0" smtClean="0"/>
              <a:t> jsou kopírovány z prohlížeče Google – obrázky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 smtClean="0"/>
              <a:t>                    vloženy </a:t>
            </a:r>
            <a:r>
              <a:rPr lang="cs-CZ" dirty="0" smtClean="0"/>
              <a:t>s </a:t>
            </a:r>
            <a:r>
              <a:rPr lang="cs-CZ" u="sng" dirty="0" smtClean="0"/>
              <a:t>hypertextovým odkazem </a:t>
            </a:r>
            <a:r>
              <a:rPr lang="cs-CZ" dirty="0" smtClean="0"/>
              <a:t>dne: 10.1.2013     </a:t>
            </a:r>
          </a:p>
          <a:p>
            <a:pPr marL="0" indent="0">
              <a:buNone/>
            </a:pPr>
            <a:r>
              <a:rPr lang="cs-CZ" smtClean="0"/>
              <a:t>                    </a:t>
            </a:r>
            <a:r>
              <a:rPr lang="cs-CZ" smtClean="0"/>
              <a:t>                  </a:t>
            </a:r>
            <a:r>
              <a:rPr lang="cs-CZ" dirty="0" smtClean="0"/>
              <a:t>(klikni P </a:t>
            </a:r>
            <a:r>
              <a:rPr lang="cs-CZ" dirty="0" err="1" smtClean="0"/>
              <a:t>tl</a:t>
            </a:r>
            <a:r>
              <a:rPr lang="cs-CZ" dirty="0" smtClean="0"/>
              <a:t> M na obrázek)</a:t>
            </a:r>
          </a:p>
          <a:p>
            <a:endParaRPr lang="cs-CZ" dirty="0"/>
          </a:p>
          <a:p>
            <a:r>
              <a:rPr lang="cs-CZ" b="1" u="sng" dirty="0" smtClean="0"/>
              <a:t>Písemné prameny :</a:t>
            </a:r>
          </a:p>
          <a:p>
            <a:r>
              <a:rPr lang="cs-CZ" dirty="0" smtClean="0"/>
              <a:t>MANDELOVÁ</a:t>
            </a:r>
            <a:r>
              <a:rPr lang="cs-CZ" dirty="0"/>
              <a:t>, Helena, Eliška KUNSTOVÁ a Ilona PAŘÍZKOVÁ. </a:t>
            </a:r>
            <a:r>
              <a:rPr lang="cs-CZ" i="1" dirty="0"/>
              <a:t>Dějiny středověku a počátků novověku</a:t>
            </a:r>
            <a:r>
              <a:rPr lang="cs-CZ" dirty="0"/>
              <a:t>. Vyd. 1. Ilustrace Jan Tichý. Liberec: Dialog, 2002, 179 s. ISBN 80-862-1882-1. </a:t>
            </a:r>
            <a:endParaRPr lang="cs-CZ" dirty="0" smtClean="0"/>
          </a:p>
          <a:p>
            <a:r>
              <a:rPr lang="cs-CZ" dirty="0"/>
              <a:t>VYKOUPIL, Libor, Robert ANTONÍN a Marie FEJFUŠOVÁ. </a:t>
            </a:r>
            <a:r>
              <a:rPr lang="cs-CZ" i="1" dirty="0"/>
              <a:t>Dějepis pro 7.ročník: vzdělávací oblast Člověk a společnost</a:t>
            </a:r>
            <a:r>
              <a:rPr lang="cs-CZ" dirty="0"/>
              <a:t>. 1. vyd. Brno: Nová škola, 2008, 136 s. Duhová řada. ISBN 978-80-7289-089-7.</a:t>
            </a:r>
          </a:p>
        </p:txBody>
      </p:sp>
    </p:spTree>
    <p:extLst>
      <p:ext uri="{BB962C8B-B14F-4D97-AF65-F5344CB8AC3E}">
        <p14:creationId xmlns:p14="http://schemas.microsoft.com/office/powerpoint/2010/main" val="2767834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"/>
    </mc:Choice>
    <mc:Fallback xmlns="">
      <p:transition spd="slow" advTm="646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|5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.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|5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|5|4.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222</TotalTime>
  <Words>528</Words>
  <Application>Microsoft Office PowerPoint</Application>
  <PresentationFormat>Předvádění na obrazovce (4:3)</PresentationFormat>
  <Paragraphs>117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Od   Sámovy   říše</vt:lpstr>
      <vt:lpstr>Od Sámovy říše - TESTÍK</vt:lpstr>
      <vt:lpstr>Metodický návod  a obsah:</vt:lpstr>
      <vt:lpstr>1. Kdo sjednotil první říši na    našem území? </vt:lpstr>
      <vt:lpstr>2. Které národnosti byl      kupec Sámo?</vt:lpstr>
      <vt:lpstr>3. Se kterými národy válčila      Sámova říše?</vt:lpstr>
      <vt:lpstr>4. Který pramen nám dokládá         život v Sámově říši?</vt:lpstr>
      <vt:lpstr>5. Kdy sjednotil kupec Sámo říši?</vt:lpstr>
      <vt:lpstr>6. Jak se jmenoval 1. státní útvar     na našem území?</vt:lpstr>
      <vt:lpstr>7. Vyber a napiš  jména            3 panovníků Velké  Moravy </vt:lpstr>
      <vt:lpstr>8. Co to byl  TRIBUT?</vt:lpstr>
      <vt:lpstr>9. Kdy přišla na Velkou Moravu      křesťanská mise?</vt:lpstr>
      <vt:lpstr>10. Poslední zpráva o Velké Moravě je   z roku 906, kdy říše padá pod nájezdy </vt:lpstr>
      <vt:lpstr>Výsledky:             Hodnocení:</vt:lpstr>
      <vt:lpstr>Zdroje: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Blazkova</dc:creator>
  <cp:lastModifiedBy>Blazkova</cp:lastModifiedBy>
  <cp:revision>24</cp:revision>
  <dcterms:created xsi:type="dcterms:W3CDTF">2012-12-27T18:52:06Z</dcterms:created>
  <dcterms:modified xsi:type="dcterms:W3CDTF">2013-02-02T13:42:36Z</dcterms:modified>
</cp:coreProperties>
</file>