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9" r:id="rId4"/>
    <p:sldId id="259" r:id="rId5"/>
    <p:sldId id="270" r:id="rId6"/>
    <p:sldId id="261" r:id="rId7"/>
    <p:sldId id="262" r:id="rId8"/>
    <p:sldId id="263" r:id="rId9"/>
    <p:sldId id="264" r:id="rId10"/>
    <p:sldId id="265" r:id="rId11"/>
    <p:sldId id="268" r:id="rId12"/>
    <p:sldId id="266" r:id="rId13"/>
    <p:sldId id="267"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1CEA1E0-02AA-4C80-BC8C-FB78EA3C42A0}"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1656321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1CEA1E0-02AA-4C80-BC8C-FB78EA3C42A0}"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875443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1CEA1E0-02AA-4C80-BC8C-FB78EA3C42A0}"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388389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1CEA1E0-02AA-4C80-BC8C-FB78EA3C42A0}" type="datetimeFigureOut">
              <a:rPr lang="cs-CZ" smtClean="0"/>
              <a:t>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1035701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1CEA1E0-02AA-4C80-BC8C-FB78EA3C42A0}" type="datetimeFigureOut">
              <a:rPr lang="cs-CZ" smtClean="0"/>
              <a:t>1.12.2013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1583093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1CEA1E0-02AA-4C80-BC8C-FB78EA3C42A0}" type="datetimeFigureOut">
              <a:rPr lang="cs-CZ" smtClean="0"/>
              <a:t>1.12.2013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3484678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1CEA1E0-02AA-4C80-BC8C-FB78EA3C42A0}" type="datetimeFigureOut">
              <a:rPr lang="cs-CZ" smtClean="0"/>
              <a:t>1.12.2013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2651943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1CEA1E0-02AA-4C80-BC8C-FB78EA3C42A0}" type="datetimeFigureOut">
              <a:rPr lang="cs-CZ" smtClean="0"/>
              <a:t>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2959373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1CEA1E0-02AA-4C80-BC8C-FB78EA3C42A0}" type="datetimeFigureOut">
              <a:rPr lang="cs-CZ" smtClean="0"/>
              <a:t>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2999769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1CEA1E0-02AA-4C80-BC8C-FB78EA3C42A0}"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3260287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1CEA1E0-02AA-4C80-BC8C-FB78EA3C42A0}"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C7E21F-AC2C-437F-ADD9-B4DDF9778752}" type="slidenum">
              <a:rPr lang="cs-CZ" smtClean="0"/>
              <a:t>‹#›</a:t>
            </a:fld>
            <a:endParaRPr lang="cs-CZ"/>
          </a:p>
        </p:txBody>
      </p:sp>
    </p:spTree>
    <p:extLst>
      <p:ext uri="{BB962C8B-B14F-4D97-AF65-F5344CB8AC3E}">
        <p14:creationId xmlns:p14="http://schemas.microsoft.com/office/powerpoint/2010/main" val="4113938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CEA1E0-02AA-4C80-BC8C-FB78EA3C42A0}" type="datetimeFigureOut">
              <a:rPr lang="cs-CZ" smtClean="0"/>
              <a:t>1.12.2013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C7E21F-AC2C-437F-ADD9-B4DDF9778752}" type="slidenum">
              <a:rPr lang="cs-CZ" smtClean="0"/>
              <a:t>‹#›</a:t>
            </a:fld>
            <a:endParaRPr lang="cs-CZ"/>
          </a:p>
        </p:txBody>
      </p:sp>
    </p:spTree>
    <p:extLst>
      <p:ext uri="{BB962C8B-B14F-4D97-AF65-F5344CB8AC3E}">
        <p14:creationId xmlns:p14="http://schemas.microsoft.com/office/powerpoint/2010/main" val="2763432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s.wikipedia.org/wiki/Soubor:R%C4%8Cs_Mapa_hor_a_%C5%99ek.jpg" TargetMode="External"/><Relationship Id="rId2" Type="http://schemas.openxmlformats.org/officeDocument/2006/relationships/hyperlink" Target="http://cs.wikipedia.org/wiki/Soubor:Jan_Masaryk.jpg" TargetMode="External"/><Relationship Id="rId1" Type="http://schemas.openxmlformats.org/officeDocument/2006/relationships/slideLayout" Target="../slideLayouts/slideLayout2.xml"/><Relationship Id="rId4" Type="http://schemas.openxmlformats.org/officeDocument/2006/relationships/hyperlink" Target="http://cs.wikipedia.org/wiki/Jan_Masary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474" y="2924944"/>
            <a:ext cx="8145463" cy="2798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46571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fontScale="70000" lnSpcReduction="20000"/>
          </a:bodyPr>
          <a:lstStyle/>
          <a:p>
            <a:r>
              <a:rPr lang="cs-CZ" dirty="0" smtClean="0"/>
              <a:t>Materiál je určen pro 1. ročníky víceletého studia a pro maturitní ročníky.</a:t>
            </a:r>
            <a:endParaRPr lang="cs-CZ" dirty="0"/>
          </a:p>
          <a:p>
            <a:r>
              <a:rPr lang="cs-CZ" dirty="0" smtClean="0"/>
              <a:t>Materiál se vztahuje k období 2. světové války a jeho cílem je naučit studenty – na základě porozumění textu - propojit širší znalosti tohoto konfliktu s dílčími tématy vztahujícími se k ČSR. Zároveň je možné použít materiál k opakovaní učiva.</a:t>
            </a:r>
          </a:p>
          <a:p>
            <a:r>
              <a:rPr lang="cs-CZ" dirty="0" smtClean="0"/>
              <a:t>Materiál obsahuje 6 textových ukázek, které lze využít hromadně i nezávisle na sobě. Časová náročnost se tak odvíjí od počtu použitých ukázek. Maximálně však 1 vyučovací hodina (45 minut).</a:t>
            </a:r>
          </a:p>
          <a:p>
            <a:r>
              <a:rPr lang="cs-CZ" dirty="0" smtClean="0"/>
              <a:t>Na jednotlivé úkoly studenti odpovídají v zadání u tabule (fix, elektronické pero). Především se pak jedná o </a:t>
            </a:r>
            <a:r>
              <a:rPr lang="cs-CZ" dirty="0" err="1" smtClean="0"/>
              <a:t>slide</a:t>
            </a:r>
            <a:r>
              <a:rPr lang="cs-CZ" dirty="0" smtClean="0"/>
              <a:t> č.11, v němž se graficky pracuje s mapou. Je však možné texty vytisknout i jako pracovní listy.</a:t>
            </a:r>
          </a:p>
          <a:p>
            <a:r>
              <a:rPr lang="cs-CZ" dirty="0" smtClean="0"/>
              <a:t>Materiál je určen k interaktivní výuce.</a:t>
            </a:r>
          </a:p>
          <a:p>
            <a:endParaRPr lang="cs-CZ" dirty="0"/>
          </a:p>
        </p:txBody>
      </p:sp>
    </p:spTree>
    <p:extLst>
      <p:ext uri="{BB962C8B-B14F-4D97-AF65-F5344CB8AC3E}">
        <p14:creationId xmlns:p14="http://schemas.microsoft.com/office/powerpoint/2010/main" val="41130077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normAutofit/>
          </a:bodyPr>
          <a:lstStyle/>
          <a:p>
            <a:r>
              <a:rPr lang="cs-CZ" sz="6000" dirty="0" smtClean="0">
                <a:latin typeface="Arial Black" pitchFamily="34" charset="0"/>
              </a:rPr>
              <a:t>Volá Londýn</a:t>
            </a:r>
            <a:endParaRPr lang="cs-CZ" sz="6000" dirty="0">
              <a:latin typeface="Arial Black" pitchFamily="34" charset="0"/>
            </a:endParaRPr>
          </a:p>
        </p:txBody>
      </p:sp>
      <p:sp>
        <p:nvSpPr>
          <p:cNvPr id="5" name="Podnadpis 4"/>
          <p:cNvSpPr>
            <a:spLocks noGrp="1"/>
          </p:cNvSpPr>
          <p:nvPr>
            <p:ph type="subTitle" idx="1"/>
          </p:nvPr>
        </p:nvSpPr>
        <p:spPr/>
        <p:txBody>
          <a:bodyPr>
            <a:normAutofit/>
          </a:bodyPr>
          <a:lstStyle/>
          <a:p>
            <a:pPr algn="just"/>
            <a:endParaRPr lang="cs-CZ" i="1" dirty="0"/>
          </a:p>
        </p:txBody>
      </p:sp>
    </p:spTree>
    <p:extLst>
      <p:ext uri="{BB962C8B-B14F-4D97-AF65-F5344CB8AC3E}">
        <p14:creationId xmlns:p14="http://schemas.microsoft.com/office/powerpoint/2010/main" val="27046528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Kdo byl Jan Masaryk ?</a:t>
            </a:r>
            <a:endParaRPr lang="cs-CZ" dirty="0"/>
          </a:p>
        </p:txBody>
      </p:sp>
      <p:sp>
        <p:nvSpPr>
          <p:cNvPr id="5" name="Zástupný symbol pro obsah 4"/>
          <p:cNvSpPr>
            <a:spLocks noGrp="1"/>
          </p:cNvSpPr>
          <p:nvPr>
            <p:ph sz="half" idx="1"/>
          </p:nvPr>
        </p:nvSpPr>
        <p:spPr>
          <a:xfrm>
            <a:off x="457200" y="1600200"/>
            <a:ext cx="4038600" cy="4797971"/>
          </a:xfrm>
        </p:spPr>
        <p:txBody>
          <a:bodyPr>
            <a:normAutofit fontScale="70000" lnSpcReduction="20000"/>
          </a:bodyPr>
          <a:lstStyle/>
          <a:p>
            <a:r>
              <a:rPr lang="cs-CZ" sz="3400" dirty="0" smtClean="0"/>
              <a:t>14.9. 1886 – 10.3. 1948</a:t>
            </a:r>
          </a:p>
          <a:p>
            <a:r>
              <a:rPr lang="cs-CZ" sz="3400" dirty="0" smtClean="0"/>
              <a:t>Syn T. G. Masaryka</a:t>
            </a:r>
          </a:p>
          <a:p>
            <a:r>
              <a:rPr lang="cs-CZ" sz="3400" dirty="0" smtClean="0"/>
              <a:t>Československý diplomat</a:t>
            </a:r>
          </a:p>
          <a:p>
            <a:r>
              <a:rPr lang="cs-CZ" sz="3400" dirty="0" smtClean="0"/>
              <a:t>Velvyslanec v Londýně (1925 – 1938)</a:t>
            </a:r>
          </a:p>
          <a:p>
            <a:r>
              <a:rPr lang="cs-CZ" sz="3400" dirty="0" smtClean="0"/>
              <a:t>Ministr zahraničí exilové  vlády</a:t>
            </a:r>
          </a:p>
          <a:p>
            <a:r>
              <a:rPr lang="cs-CZ" sz="3400" dirty="0" smtClean="0"/>
              <a:t>Pravidelné vysílání BBC</a:t>
            </a:r>
          </a:p>
          <a:p>
            <a:r>
              <a:rPr lang="cs-CZ" sz="3400" dirty="0" smtClean="0"/>
              <a:t>Zemřel za nevyjasněných okolností</a:t>
            </a:r>
          </a:p>
          <a:p>
            <a:endParaRPr lang="cs-CZ" dirty="0"/>
          </a:p>
        </p:txBody>
      </p:sp>
      <p:sp>
        <p:nvSpPr>
          <p:cNvPr id="6" name="Zástupný symbol pro obsah 5"/>
          <p:cNvSpPr>
            <a:spLocks noGrp="1"/>
          </p:cNvSpPr>
          <p:nvPr>
            <p:ph sz="half" idx="2"/>
          </p:nvPr>
        </p:nvSpPr>
        <p:spPr>
          <a:xfrm>
            <a:off x="6084168" y="6398171"/>
            <a:ext cx="1872208" cy="343197"/>
          </a:xfrm>
        </p:spPr>
        <p:txBody>
          <a:bodyPr>
            <a:normAutofit fontScale="70000" lnSpcReduction="20000"/>
          </a:bodyPr>
          <a:lstStyle/>
          <a:p>
            <a:pPr marL="0" indent="0">
              <a:buNone/>
            </a:pPr>
            <a:r>
              <a:rPr lang="cs-CZ" dirty="0" smtClean="0"/>
              <a:t>     Obrázek č.1</a:t>
            </a: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5" y="1268760"/>
            <a:ext cx="3824345" cy="50126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84268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pPr marL="0" indent="0"/>
            <a:r>
              <a:rPr lang="cs-CZ" sz="2800" b="1" dirty="0"/>
              <a:t>ČESKOSLOVENSKÁ OTÁZKA JE INTEGRÁLNÍ SOUČÁSTÍ OTÁZKY </a:t>
            </a:r>
            <a:r>
              <a:rPr lang="cs-CZ" sz="2800" b="1" dirty="0" smtClean="0"/>
              <a:t>EVROPSKÉ                     </a:t>
            </a:r>
            <a:endParaRPr lang="cs-CZ" sz="2800" dirty="0"/>
          </a:p>
        </p:txBody>
      </p:sp>
      <p:sp>
        <p:nvSpPr>
          <p:cNvPr id="6" name="Zástupný symbol pro obsah 5"/>
          <p:cNvSpPr>
            <a:spLocks noGrp="1"/>
          </p:cNvSpPr>
          <p:nvPr>
            <p:ph idx="1"/>
          </p:nvPr>
        </p:nvSpPr>
        <p:spPr>
          <a:xfrm>
            <a:off x="467544" y="1124744"/>
            <a:ext cx="8229600" cy="5505475"/>
          </a:xfrm>
        </p:spPr>
        <p:txBody>
          <a:bodyPr>
            <a:normAutofit fontScale="77500" lnSpcReduction="20000"/>
          </a:bodyPr>
          <a:lstStyle/>
          <a:p>
            <a:pPr marL="0" indent="0">
              <a:buNone/>
            </a:pPr>
            <a:r>
              <a:rPr lang="cs-CZ" dirty="0"/>
              <a:t> </a:t>
            </a:r>
          </a:p>
          <a:p>
            <a:pPr marL="0" indent="0" algn="just">
              <a:buNone/>
            </a:pPr>
            <a:r>
              <a:rPr lang="cs-CZ" dirty="0"/>
              <a:t>  </a:t>
            </a:r>
            <a:r>
              <a:rPr lang="cs-CZ" dirty="0" smtClean="0"/>
              <a:t>„Dostalo </a:t>
            </a:r>
            <a:r>
              <a:rPr lang="cs-CZ" dirty="0"/>
              <a:t>se mi nezasloužené cti. Byl jsem požádán, abych zahájil každodenní české vysílání z </a:t>
            </a:r>
            <a:r>
              <a:rPr lang="cs-CZ" dirty="0" smtClean="0"/>
              <a:t>Anglie.</a:t>
            </a:r>
          </a:p>
          <a:p>
            <a:pPr marL="0" indent="0" algn="just">
              <a:buNone/>
            </a:pPr>
            <a:r>
              <a:rPr lang="cs-CZ" dirty="0"/>
              <a:t> </a:t>
            </a:r>
            <a:r>
              <a:rPr lang="cs-CZ" dirty="0" smtClean="0"/>
              <a:t> Slavnému </a:t>
            </a:r>
            <a:r>
              <a:rPr lang="cs-CZ" dirty="0"/>
              <a:t>a milovanému národu českému posílám pozdravy, lásku a neochvějnou důvěru jménem všech Čechoslováků v cizině. Prohlásili jsme ústy Edvarda Beneše, že jsme ve válečném stavu s nacistickým Německem, s Hitlerem a jeho smečkou. Hodina odplaty nadešla. Meze trpělivosti západních demokracií byly dovršeny a boj o vyhlazení nacismu započal. Naším programem je svobodné Československo ve svobodné Evropě a pro tento cíl jsme ochotni obětovat vše. Zanedlouho budou české legie stát znovu v jedné bitevní frontě se Spojenci. Přijde den, kdy nacismus a s ním vaši utiskovatelé zmizí z povrchu země. Již nyní je československý národ volá na Boží soud. Při jménu, které nosím, vám zde prohlašuji, že tento boj vyhrajeme a pravda zvítězí</a:t>
            </a:r>
            <a:r>
              <a:rPr lang="cs-CZ" dirty="0" smtClean="0"/>
              <a:t>.“</a:t>
            </a:r>
            <a:r>
              <a:rPr lang="cs-CZ" baseline="30000" dirty="0" smtClean="0"/>
              <a:t>1)</a:t>
            </a:r>
            <a:endParaRPr lang="cs-CZ" dirty="0"/>
          </a:p>
          <a:p>
            <a:pPr marL="0" indent="0">
              <a:buNone/>
            </a:pPr>
            <a:endParaRPr lang="cs-CZ" dirty="0"/>
          </a:p>
        </p:txBody>
      </p:sp>
    </p:spTree>
    <p:extLst>
      <p:ext uri="{BB962C8B-B14F-4D97-AF65-F5344CB8AC3E}">
        <p14:creationId xmlns:p14="http://schemas.microsoft.com/office/powerpoint/2010/main" val="1893625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755576" y="764704"/>
            <a:ext cx="7416824" cy="3416320"/>
          </a:xfrm>
          <a:prstGeom prst="rect">
            <a:avLst/>
          </a:prstGeom>
        </p:spPr>
        <p:txBody>
          <a:bodyPr wrap="square">
            <a:spAutoFit/>
          </a:bodyPr>
          <a:lstStyle/>
          <a:p>
            <a:r>
              <a:rPr lang="cs-CZ" dirty="0"/>
              <a:t>Otázky a úkoly</a:t>
            </a:r>
            <a:r>
              <a:rPr lang="cs-CZ" dirty="0" smtClean="0"/>
              <a:t>:</a:t>
            </a:r>
          </a:p>
          <a:p>
            <a:endParaRPr lang="cs-CZ" dirty="0"/>
          </a:p>
          <a:p>
            <a:pPr marL="342900" lvl="0" indent="-342900">
              <a:buAutoNum type="arabicParenR"/>
            </a:pPr>
            <a:r>
              <a:rPr lang="cs-CZ" dirty="0" smtClean="0"/>
              <a:t>Kdy </a:t>
            </a:r>
            <a:r>
              <a:rPr lang="cs-CZ" dirty="0"/>
              <a:t>byl odvysílán tento projev? ( Rok, měsíc</a:t>
            </a:r>
            <a:r>
              <a:rPr lang="cs-CZ" dirty="0" smtClean="0"/>
              <a:t>)</a:t>
            </a:r>
          </a:p>
          <a:p>
            <a:pPr marL="342900" lvl="0" indent="-342900">
              <a:buAutoNum type="arabicParenR" startAt="2"/>
            </a:pPr>
            <a:r>
              <a:rPr lang="cs-CZ" dirty="0" smtClean="0"/>
              <a:t>Které </a:t>
            </a:r>
            <a:r>
              <a:rPr lang="cs-CZ" dirty="0"/>
              <a:t>evropské státy stály v čele protihitlerovské koalice? Jak a proč se změnil jejich vztah k Německu</a:t>
            </a:r>
            <a:r>
              <a:rPr lang="cs-CZ" dirty="0" smtClean="0"/>
              <a:t>?</a:t>
            </a:r>
          </a:p>
          <a:p>
            <a:pPr marL="342900" lvl="0" indent="-342900">
              <a:buAutoNum type="arabicParenR" startAt="3"/>
            </a:pPr>
            <a:r>
              <a:rPr lang="cs-CZ" dirty="0" smtClean="0"/>
              <a:t>Jan </a:t>
            </a:r>
            <a:r>
              <a:rPr lang="cs-CZ" dirty="0"/>
              <a:t>Masaryk použil termín „české legie“. Napadne vás, proč možná „zapomněl“ na Slováky? </a:t>
            </a:r>
            <a:endParaRPr lang="cs-CZ" dirty="0" smtClean="0"/>
          </a:p>
          <a:p>
            <a:pPr marL="342900" lvl="0" indent="-342900">
              <a:buAutoNum type="arabicParenR" startAt="3"/>
            </a:pPr>
            <a:r>
              <a:rPr lang="cs-CZ" dirty="0" smtClean="0"/>
              <a:t>Jaká </a:t>
            </a:r>
            <a:r>
              <a:rPr lang="cs-CZ" dirty="0"/>
              <a:t>byla role legií v období WWI? Co o nich víš</a:t>
            </a:r>
            <a:r>
              <a:rPr lang="cs-CZ" dirty="0" smtClean="0"/>
              <a:t>?</a:t>
            </a:r>
          </a:p>
          <a:p>
            <a:pPr marL="342900" lvl="0" indent="-342900">
              <a:buAutoNum type="arabicParenR" startAt="5"/>
            </a:pPr>
            <a:r>
              <a:rPr lang="cs-CZ" dirty="0" smtClean="0"/>
              <a:t>Některá </a:t>
            </a:r>
            <a:r>
              <a:rPr lang="cs-CZ" dirty="0"/>
              <a:t>slovní spojení v textu odkazují ke staršímu období českých dějin. K jakému? Proč</a:t>
            </a:r>
            <a:r>
              <a:rPr lang="cs-CZ" dirty="0" smtClean="0"/>
              <a:t>?</a:t>
            </a:r>
          </a:p>
          <a:p>
            <a:pPr marL="342900" lvl="0" indent="-342900">
              <a:buAutoNum type="arabicParenR" startAt="6"/>
            </a:pPr>
            <a:r>
              <a:rPr lang="cs-CZ" dirty="0" smtClean="0"/>
              <a:t>V</a:t>
            </a:r>
            <a:r>
              <a:rPr lang="cs-CZ" dirty="0"/>
              <a:t> textu je i zmínka o jménu Masaryk. Co toto jméno znamenalo pro </a:t>
            </a:r>
            <a:endParaRPr lang="cs-CZ" dirty="0" smtClean="0"/>
          </a:p>
          <a:p>
            <a:pPr lvl="0"/>
            <a:r>
              <a:rPr lang="cs-CZ" dirty="0"/>
              <a:t> </a:t>
            </a:r>
            <a:r>
              <a:rPr lang="cs-CZ" dirty="0" smtClean="0"/>
              <a:t>      tehdejší </a:t>
            </a:r>
            <a:r>
              <a:rPr lang="cs-CZ" dirty="0"/>
              <a:t>populaci? Co znamená pro vás?</a:t>
            </a:r>
          </a:p>
        </p:txBody>
      </p:sp>
    </p:spTree>
    <p:extLst>
      <p:ext uri="{BB962C8B-B14F-4D97-AF65-F5344CB8AC3E}">
        <p14:creationId xmlns:p14="http://schemas.microsoft.com/office/powerpoint/2010/main" val="8760151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p:spPr>
        <p:txBody>
          <a:bodyPr>
            <a:normAutofit fontScale="90000"/>
          </a:bodyPr>
          <a:lstStyle/>
          <a:p>
            <a:r>
              <a:rPr lang="cs-CZ" sz="2700" b="1" dirty="0" smtClean="0"/>
              <a:t/>
            </a:r>
            <a:br>
              <a:rPr lang="cs-CZ" sz="2700" b="1" dirty="0" smtClean="0"/>
            </a:br>
            <a:r>
              <a:rPr lang="cs-CZ" sz="2700" b="1" dirty="0" smtClean="0"/>
              <a:t>NÁLETY </a:t>
            </a:r>
            <a:r>
              <a:rPr lang="cs-CZ" sz="2700" b="1" dirty="0"/>
              <a:t>NA LONDÝN   </a:t>
            </a:r>
            <a:r>
              <a:rPr lang="cs-CZ" sz="2700" b="1" dirty="0" smtClean="0"/>
              <a:t>                                                </a:t>
            </a:r>
            <a:r>
              <a:rPr lang="cs-CZ" sz="2700" b="1" dirty="0"/>
              <a:t>16. ŘÍJNA 1940</a:t>
            </a:r>
            <a:r>
              <a:rPr lang="cs-CZ" dirty="0"/>
              <a:t/>
            </a:r>
            <a:br>
              <a:rPr lang="cs-CZ" dirty="0"/>
            </a:br>
            <a:endParaRPr lang="cs-CZ" dirty="0"/>
          </a:p>
        </p:txBody>
      </p:sp>
      <p:sp>
        <p:nvSpPr>
          <p:cNvPr id="3" name="Zástupný symbol pro obsah 2"/>
          <p:cNvSpPr>
            <a:spLocks noGrp="1"/>
          </p:cNvSpPr>
          <p:nvPr>
            <p:ph idx="1"/>
          </p:nvPr>
        </p:nvSpPr>
        <p:spPr>
          <a:xfrm>
            <a:off x="457200" y="1600200"/>
            <a:ext cx="8229600" cy="4781128"/>
          </a:xfrm>
        </p:spPr>
        <p:txBody>
          <a:bodyPr>
            <a:normAutofit fontScale="62500" lnSpcReduction="20000"/>
          </a:bodyPr>
          <a:lstStyle/>
          <a:p>
            <a:pPr marL="0" indent="0" algn="just">
              <a:buNone/>
            </a:pPr>
            <a:r>
              <a:rPr lang="cs-CZ" dirty="0" smtClean="0"/>
              <a:t>„Londýnští </a:t>
            </a:r>
            <a:r>
              <a:rPr lang="cs-CZ" dirty="0"/>
              <a:t>se hrozně hněvají – o strachu u nich nemůže být řeč. Obyvatelé hlavního města říše, v níž sport a pravidla slušného zápasu jsou nejvyspělejší na světě, sledují divoké a bezprogramové bombardování německých letadel s opovržením a vztekem. Byl jsem se podívat ve čtvrtích, kde byli chudí lidé připraveni o všechno. Klidně smutnýma očima hledí na rozvaliny svého domku a říkají: „Tohle jim nikdy neodpustíme, bojovat budeme do konce, ať třeba rozstřílí půl Londýna</a:t>
            </a:r>
            <a:r>
              <a:rPr lang="cs-CZ" dirty="0" smtClean="0"/>
              <a:t>.</a:t>
            </a:r>
            <a:endParaRPr lang="cs-CZ" dirty="0"/>
          </a:p>
          <a:p>
            <a:pPr marL="0" indent="0" algn="just">
              <a:buNone/>
            </a:pPr>
            <a:r>
              <a:rPr lang="cs-CZ" dirty="0" smtClean="0"/>
              <a:t> </a:t>
            </a:r>
            <a:r>
              <a:rPr lang="cs-CZ" dirty="0"/>
              <a:t>Angličané jsou divní lidé. Své pocity dávají velmi neradi najevo a je třeba velké provokace, aby vybuchli. Němcům se podařilo je důkladně nahněvat – a bude to dlouhý hněv</a:t>
            </a:r>
            <a:r>
              <a:rPr lang="cs-CZ" dirty="0" smtClean="0"/>
              <a:t>.“</a:t>
            </a:r>
            <a:r>
              <a:rPr lang="cs-CZ" baseline="30000" dirty="0" smtClean="0"/>
              <a:t>2)</a:t>
            </a:r>
            <a:endParaRPr lang="cs-CZ" dirty="0"/>
          </a:p>
          <a:p>
            <a:pPr marL="0" indent="0">
              <a:buNone/>
            </a:pPr>
            <a:endParaRPr lang="cs-CZ" dirty="0"/>
          </a:p>
          <a:p>
            <a:pPr marL="0" indent="0">
              <a:buNone/>
            </a:pPr>
            <a:r>
              <a:rPr lang="cs-CZ" dirty="0"/>
              <a:t>Otázky a úkoly</a:t>
            </a:r>
            <a:r>
              <a:rPr lang="cs-CZ" dirty="0" smtClean="0"/>
              <a:t>:</a:t>
            </a:r>
          </a:p>
          <a:p>
            <a:pPr marL="0" indent="0">
              <a:buNone/>
            </a:pPr>
            <a:endParaRPr lang="cs-CZ" dirty="0"/>
          </a:p>
          <a:p>
            <a:pPr marL="0" lvl="0" indent="0">
              <a:buNone/>
            </a:pPr>
            <a:r>
              <a:rPr lang="cs-CZ" dirty="0" smtClean="0"/>
              <a:t>1)      S</a:t>
            </a:r>
            <a:r>
              <a:rPr lang="cs-CZ" dirty="0"/>
              <a:t> jakou bitvou souvisí bombardování Londýna? Kdy probíhala?</a:t>
            </a:r>
          </a:p>
          <a:p>
            <a:pPr marL="514350" lvl="0" indent="-514350">
              <a:buAutoNum type="arabicParenR" startAt="2"/>
            </a:pPr>
            <a:r>
              <a:rPr lang="cs-CZ" dirty="0" smtClean="0"/>
              <a:t>Proč </a:t>
            </a:r>
            <a:r>
              <a:rPr lang="cs-CZ" dirty="0"/>
              <a:t>se uskutečňovaly nálety na anglická města? Jaký byl jejich </a:t>
            </a:r>
            <a:r>
              <a:rPr lang="cs-CZ" dirty="0" smtClean="0"/>
              <a:t>skutečný</a:t>
            </a:r>
          </a:p>
          <a:p>
            <a:pPr marL="0" lvl="0" indent="0">
              <a:buNone/>
            </a:pPr>
            <a:r>
              <a:rPr lang="cs-CZ" dirty="0"/>
              <a:t> </a:t>
            </a:r>
            <a:r>
              <a:rPr lang="cs-CZ" dirty="0" smtClean="0"/>
              <a:t>        výsledek</a:t>
            </a:r>
            <a:r>
              <a:rPr lang="cs-CZ" dirty="0"/>
              <a:t>?</a:t>
            </a:r>
          </a:p>
          <a:p>
            <a:pPr marL="0" lvl="0" indent="0">
              <a:buNone/>
            </a:pPr>
            <a:r>
              <a:rPr lang="cs-CZ" dirty="0" smtClean="0"/>
              <a:t>3)     Jak </a:t>
            </a:r>
            <a:r>
              <a:rPr lang="cs-CZ" dirty="0"/>
              <a:t>se do obrany Velké Británie zapojili českoslovenští vojáci?</a:t>
            </a:r>
          </a:p>
          <a:p>
            <a:endParaRPr lang="cs-CZ" dirty="0"/>
          </a:p>
        </p:txBody>
      </p:sp>
    </p:spTree>
    <p:extLst>
      <p:ext uri="{BB962C8B-B14F-4D97-AF65-F5344CB8AC3E}">
        <p14:creationId xmlns:p14="http://schemas.microsoft.com/office/powerpoint/2010/main" val="33486954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74638"/>
            <a:ext cx="8363272" cy="1143000"/>
          </a:xfrm>
        </p:spPr>
        <p:txBody>
          <a:bodyPr>
            <a:normAutofit/>
          </a:bodyPr>
          <a:lstStyle/>
          <a:p>
            <a:r>
              <a:rPr lang="cs-CZ" sz="2800" b="1" dirty="0"/>
              <a:t>ZMĚNY V ANGLICKÉ </a:t>
            </a:r>
            <a:r>
              <a:rPr lang="cs-CZ" sz="2800" b="1" dirty="0" smtClean="0"/>
              <a:t>VLÁDĚ               </a:t>
            </a:r>
            <a:r>
              <a:rPr lang="cs-CZ" sz="2800" b="1" dirty="0"/>
              <a:t>25. PROSINCE 1940</a:t>
            </a:r>
            <a:endParaRPr lang="cs-CZ" sz="2800" dirty="0"/>
          </a:p>
        </p:txBody>
      </p:sp>
      <p:sp>
        <p:nvSpPr>
          <p:cNvPr id="3" name="Zástupný symbol pro obsah 2"/>
          <p:cNvSpPr>
            <a:spLocks noGrp="1"/>
          </p:cNvSpPr>
          <p:nvPr>
            <p:ph idx="1"/>
          </p:nvPr>
        </p:nvSpPr>
        <p:spPr/>
        <p:txBody>
          <a:bodyPr>
            <a:normAutofit fontScale="70000" lnSpcReduction="20000"/>
          </a:bodyPr>
          <a:lstStyle/>
          <a:p>
            <a:pPr marL="0" indent="0" algn="just">
              <a:buNone/>
            </a:pPr>
            <a:r>
              <a:rPr lang="cs-CZ" dirty="0" smtClean="0"/>
              <a:t>„Jmenováním </a:t>
            </a:r>
            <a:r>
              <a:rPr lang="cs-CZ" dirty="0"/>
              <a:t>lorda Halifaxe, bývalého indického vicekrále a nynějšího zahraničního ministra, velvyslancem ve Washingtonu Winston Churchill jasně ukázal, jakou důležitost má dnes i pro budoucnost spolupráce </a:t>
            </a:r>
            <a:r>
              <a:rPr lang="cs-CZ" dirty="0" err="1"/>
              <a:t>anglo</a:t>
            </a:r>
            <a:r>
              <a:rPr lang="cs-CZ" dirty="0"/>
              <a:t>-americká. Do zahraničního ministerstva se vrací Anthony Eden, jeden s těch, kteří se nemýlili, a lord </a:t>
            </a:r>
            <a:r>
              <a:rPr lang="cs-CZ" dirty="0" err="1"/>
              <a:t>Cranborne</a:t>
            </a:r>
            <a:r>
              <a:rPr lang="cs-CZ" dirty="0"/>
              <a:t> bude jeho mluvčím ve sněmovně lordů. Dva vyslovení přátelé Československa. S nadějemi vítáme vánoce a Nový rok</a:t>
            </a:r>
            <a:r>
              <a:rPr lang="cs-CZ" dirty="0" smtClean="0"/>
              <a:t>.“</a:t>
            </a:r>
            <a:r>
              <a:rPr lang="cs-CZ" baseline="30000" dirty="0" smtClean="0"/>
              <a:t>3)</a:t>
            </a:r>
            <a:endParaRPr lang="cs-CZ" dirty="0"/>
          </a:p>
          <a:p>
            <a:pPr marL="0" indent="0">
              <a:buNone/>
            </a:pPr>
            <a:endParaRPr lang="cs-CZ" dirty="0" smtClean="0"/>
          </a:p>
          <a:p>
            <a:pPr marL="0" indent="0">
              <a:buNone/>
            </a:pPr>
            <a:r>
              <a:rPr lang="cs-CZ" dirty="0" smtClean="0"/>
              <a:t>Otázky </a:t>
            </a:r>
            <a:r>
              <a:rPr lang="cs-CZ" dirty="0"/>
              <a:t>a úkoly:</a:t>
            </a:r>
          </a:p>
          <a:p>
            <a:pPr lvl="0"/>
            <a:endParaRPr lang="cs-CZ" dirty="0" smtClean="0"/>
          </a:p>
          <a:p>
            <a:pPr marL="0" lvl="0" indent="0">
              <a:buNone/>
            </a:pPr>
            <a:r>
              <a:rPr lang="cs-CZ" dirty="0" smtClean="0"/>
              <a:t>1)  Jak </a:t>
            </a:r>
            <a:r>
              <a:rPr lang="cs-CZ" dirty="0"/>
              <a:t>a kdy vyvrcholila zmiňovaná </a:t>
            </a:r>
            <a:r>
              <a:rPr lang="cs-CZ" dirty="0" err="1"/>
              <a:t>anglo</a:t>
            </a:r>
            <a:r>
              <a:rPr lang="cs-CZ" dirty="0"/>
              <a:t>-americká spolupráce?</a:t>
            </a:r>
          </a:p>
          <a:p>
            <a:pPr marL="0" lvl="0" indent="0">
              <a:buNone/>
            </a:pPr>
            <a:r>
              <a:rPr lang="cs-CZ" dirty="0" smtClean="0"/>
              <a:t>2)  Anthony </a:t>
            </a:r>
            <a:r>
              <a:rPr lang="cs-CZ" dirty="0"/>
              <a:t>Eden je označen jako muž, který se nemýlil. V čem?</a:t>
            </a:r>
          </a:p>
          <a:p>
            <a:pPr marL="0" lvl="0" indent="0">
              <a:buNone/>
            </a:pPr>
            <a:r>
              <a:rPr lang="cs-CZ" dirty="0" smtClean="0"/>
              <a:t>3)  V</a:t>
            </a:r>
            <a:r>
              <a:rPr lang="cs-CZ" dirty="0"/>
              <a:t> textu je zmíněn Winston Churchill. Jakou pozici zastával? Kdo byl </a:t>
            </a:r>
            <a:endParaRPr lang="cs-CZ" dirty="0" smtClean="0"/>
          </a:p>
          <a:p>
            <a:pPr marL="0" lvl="0" indent="0">
              <a:buNone/>
            </a:pPr>
            <a:r>
              <a:rPr lang="cs-CZ" dirty="0"/>
              <a:t> </a:t>
            </a:r>
            <a:r>
              <a:rPr lang="cs-CZ" dirty="0" smtClean="0"/>
              <a:t>   jeho </a:t>
            </a:r>
            <a:r>
              <a:rPr lang="cs-CZ" dirty="0"/>
              <a:t>předchůdcem a v čem se lišily jejich názory?</a:t>
            </a:r>
          </a:p>
        </p:txBody>
      </p:sp>
    </p:spTree>
    <p:extLst>
      <p:ext uri="{BB962C8B-B14F-4D97-AF65-F5344CB8AC3E}">
        <p14:creationId xmlns:p14="http://schemas.microsoft.com/office/powerpoint/2010/main" val="7251496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74638"/>
            <a:ext cx="8291264" cy="1143000"/>
          </a:xfrm>
        </p:spPr>
        <p:txBody>
          <a:bodyPr>
            <a:normAutofit/>
          </a:bodyPr>
          <a:lstStyle/>
          <a:p>
            <a:r>
              <a:rPr lang="cs-CZ" sz="3200" b="1" dirty="0" smtClean="0"/>
              <a:t>VÁNOCE                                    25</a:t>
            </a:r>
            <a:r>
              <a:rPr lang="cs-CZ" sz="3200" b="1" dirty="0"/>
              <a:t>. PROSINCE 1941</a:t>
            </a:r>
            <a:endParaRPr lang="cs-CZ" sz="3200" dirty="0"/>
          </a:p>
        </p:txBody>
      </p:sp>
      <p:sp>
        <p:nvSpPr>
          <p:cNvPr id="3" name="Zástupný symbol pro obsah 2"/>
          <p:cNvSpPr>
            <a:spLocks noGrp="1"/>
          </p:cNvSpPr>
          <p:nvPr>
            <p:ph idx="1"/>
          </p:nvPr>
        </p:nvSpPr>
        <p:spPr>
          <a:xfrm>
            <a:off x="457200" y="1340768"/>
            <a:ext cx="8229600" cy="5328592"/>
          </a:xfrm>
        </p:spPr>
        <p:txBody>
          <a:bodyPr>
            <a:normAutofit fontScale="55000" lnSpcReduction="20000"/>
          </a:bodyPr>
          <a:lstStyle/>
          <a:p>
            <a:pPr marL="0" indent="0" algn="just">
              <a:buNone/>
            </a:pPr>
            <a:r>
              <a:rPr lang="cs-CZ" dirty="0" smtClean="0"/>
              <a:t>  „Dlouho </a:t>
            </a:r>
            <a:r>
              <a:rPr lang="cs-CZ" dirty="0"/>
              <a:t>jsme spolu nemluvili. Doufal jsme, že budu na vánoce v Londýně, a dnes se mi stýská po Londýně i po Praze, ale bylo a je tolik práce v Americe, jak ostatně ukazuje i </a:t>
            </a:r>
            <a:r>
              <a:rPr lang="cs-CZ" dirty="0" err="1"/>
              <a:t>Churchillova</a:t>
            </a:r>
            <a:r>
              <a:rPr lang="cs-CZ" dirty="0"/>
              <a:t> vánoční návštěva. Připomenete-li si, jak jsme vám loni přáli dobré vánoce, musíme být vděčni za velkolepou práci, která byla vykonána během tohoto roku. Rusko je naším spojencem, který tu velkou práci koná. Je pěkné připomenout si Berchtesgaden, </a:t>
            </a:r>
            <a:r>
              <a:rPr lang="cs-CZ" dirty="0" err="1"/>
              <a:t>Schickelgrubera</a:t>
            </a:r>
            <a:r>
              <a:rPr lang="cs-CZ" dirty="0"/>
              <a:t>, toho </a:t>
            </a:r>
            <a:r>
              <a:rPr lang="cs-CZ" dirty="0" err="1"/>
              <a:t>pseudo</a:t>
            </a:r>
            <a:r>
              <a:rPr lang="cs-CZ" dirty="0"/>
              <a:t>-Napoleona, a jak utíkají a mrznou jeho vojáci, zatímco dr. Goebbels žebrá o teplé šatstvo pro armádu, která ještě nedávno měla s Ruskem </a:t>
            </a:r>
            <a:r>
              <a:rPr lang="cs-CZ" dirty="0" smtClean="0"/>
              <a:t>skoncovat.</a:t>
            </a:r>
          </a:p>
          <a:p>
            <a:pPr marL="0" indent="0" algn="just">
              <a:buNone/>
            </a:pPr>
            <a:r>
              <a:rPr lang="cs-CZ" dirty="0"/>
              <a:t> </a:t>
            </a:r>
            <a:r>
              <a:rPr lang="cs-CZ" dirty="0" smtClean="0"/>
              <a:t> Obyvatelstvo </a:t>
            </a:r>
            <a:r>
              <a:rPr lang="cs-CZ" dirty="0"/>
              <a:t>říše se musí vzdávat přinejmenším části svého teplého šatstva. Nelitujme jich. Hitler s intuicí malíře pokojů vyhodil </a:t>
            </a:r>
            <a:r>
              <a:rPr lang="cs-CZ" dirty="0" err="1"/>
              <a:t>Brauchitsche</a:t>
            </a:r>
            <a:r>
              <a:rPr lang="cs-CZ" dirty="0"/>
              <a:t> a vyhazuje víc německých generálů, což všechno ukazuje, že je cosi shnilého v německém státě</a:t>
            </a:r>
            <a:r>
              <a:rPr lang="cs-CZ" dirty="0" smtClean="0"/>
              <a:t>.“</a:t>
            </a:r>
            <a:r>
              <a:rPr lang="cs-CZ" baseline="30000" dirty="0" smtClean="0"/>
              <a:t>4)</a:t>
            </a:r>
            <a:endParaRPr lang="cs-CZ" dirty="0"/>
          </a:p>
          <a:p>
            <a:pPr marL="0" indent="0">
              <a:buNone/>
            </a:pPr>
            <a:endParaRPr lang="cs-CZ" dirty="0"/>
          </a:p>
          <a:p>
            <a:pPr marL="0" indent="0">
              <a:buNone/>
            </a:pPr>
            <a:endParaRPr lang="cs-CZ" dirty="0"/>
          </a:p>
          <a:p>
            <a:pPr marL="0" indent="0">
              <a:buNone/>
            </a:pPr>
            <a:r>
              <a:rPr lang="cs-CZ" dirty="0"/>
              <a:t>Otázky a úkoly:</a:t>
            </a:r>
          </a:p>
          <a:p>
            <a:pPr marL="0" lvl="0" indent="0">
              <a:buNone/>
            </a:pPr>
            <a:r>
              <a:rPr lang="cs-CZ" dirty="0" smtClean="0"/>
              <a:t>1) Za </a:t>
            </a:r>
            <a:r>
              <a:rPr lang="cs-CZ" dirty="0"/>
              <a:t>jakých okolností vstoupilo Rusko do války s Německem? Jaký je dobově přesnější název pro Rusko?</a:t>
            </a:r>
          </a:p>
          <a:p>
            <a:pPr marL="0" lvl="0" indent="0">
              <a:buNone/>
            </a:pPr>
            <a:r>
              <a:rPr lang="cs-CZ" dirty="0" smtClean="0"/>
              <a:t>2) Jaký </a:t>
            </a:r>
            <a:r>
              <a:rPr lang="cs-CZ" dirty="0"/>
              <a:t>je pohled Jana Masaryka na Rusko?</a:t>
            </a:r>
          </a:p>
          <a:p>
            <a:pPr marL="0" lvl="0" indent="0">
              <a:buNone/>
            </a:pPr>
            <a:r>
              <a:rPr lang="cs-CZ" dirty="0" smtClean="0"/>
              <a:t>3) Proč </a:t>
            </a:r>
            <a:r>
              <a:rPr lang="cs-CZ" dirty="0"/>
              <a:t>je německé velení přirovnáváno k Napoleonovi?</a:t>
            </a:r>
          </a:p>
          <a:p>
            <a:pPr marL="0" lvl="0" indent="0">
              <a:buNone/>
            </a:pPr>
            <a:r>
              <a:rPr lang="cs-CZ" dirty="0" smtClean="0"/>
              <a:t>4) Kdo </a:t>
            </a:r>
            <a:r>
              <a:rPr lang="cs-CZ" dirty="0"/>
              <a:t>to byl dr. </a:t>
            </a:r>
            <a:r>
              <a:rPr lang="cs-CZ" dirty="0" err="1"/>
              <a:t>Goebless</a:t>
            </a:r>
            <a:r>
              <a:rPr lang="cs-CZ" dirty="0"/>
              <a:t>? Jak asi vypadalo jeho žebrání?</a:t>
            </a:r>
          </a:p>
          <a:p>
            <a:pPr marL="0" lvl="0" indent="0">
              <a:buNone/>
            </a:pPr>
            <a:r>
              <a:rPr lang="cs-CZ" dirty="0" smtClean="0"/>
              <a:t>5) V</a:t>
            </a:r>
            <a:r>
              <a:rPr lang="cs-CZ" dirty="0"/>
              <a:t> poslední větě je parafrázován jeden známý výrok. Jak zní a odkud ho znáš?</a:t>
            </a:r>
          </a:p>
          <a:p>
            <a:pPr marL="0" indent="0">
              <a:buNone/>
            </a:pPr>
            <a:endParaRPr lang="cs-CZ" dirty="0"/>
          </a:p>
        </p:txBody>
      </p:sp>
    </p:spTree>
    <p:extLst>
      <p:ext uri="{BB962C8B-B14F-4D97-AF65-F5344CB8AC3E}">
        <p14:creationId xmlns:p14="http://schemas.microsoft.com/office/powerpoint/2010/main" val="7801000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04664"/>
            <a:ext cx="8229600" cy="648072"/>
          </a:xfrm>
        </p:spPr>
        <p:txBody>
          <a:bodyPr>
            <a:normAutofit fontScale="90000"/>
          </a:bodyPr>
          <a:lstStyle/>
          <a:p>
            <a:r>
              <a:rPr lang="cs-CZ" sz="4000" b="1" dirty="0" smtClean="0"/>
              <a:t/>
            </a:r>
            <a:br>
              <a:rPr lang="cs-CZ" sz="4000" b="1" dirty="0" smtClean="0"/>
            </a:br>
            <a:r>
              <a:rPr lang="cs-CZ" sz="4000" b="1" dirty="0" smtClean="0"/>
              <a:t>KONEC </a:t>
            </a:r>
            <a:r>
              <a:rPr lang="cs-CZ" sz="4000" b="1" dirty="0"/>
              <a:t>MNICHOVA </a:t>
            </a:r>
            <a:r>
              <a:rPr lang="cs-CZ" sz="4000" b="1" dirty="0" smtClean="0"/>
              <a:t>               </a:t>
            </a:r>
            <a:r>
              <a:rPr lang="cs-CZ" sz="4000" b="1" dirty="0"/>
              <a:t>5. SRPNA 1942</a:t>
            </a:r>
            <a:r>
              <a:rPr lang="cs-CZ" dirty="0"/>
              <a:t/>
            </a:r>
            <a:br>
              <a:rPr lang="cs-CZ" dirty="0"/>
            </a:br>
            <a:endParaRPr lang="cs-CZ" dirty="0"/>
          </a:p>
        </p:txBody>
      </p:sp>
      <p:sp>
        <p:nvSpPr>
          <p:cNvPr id="3" name="Zástupný symbol pro obsah 2"/>
          <p:cNvSpPr>
            <a:spLocks noGrp="1"/>
          </p:cNvSpPr>
          <p:nvPr>
            <p:ph idx="1"/>
          </p:nvPr>
        </p:nvSpPr>
        <p:spPr>
          <a:xfrm>
            <a:off x="457200" y="1600200"/>
            <a:ext cx="8229600" cy="4709120"/>
          </a:xfrm>
        </p:spPr>
        <p:txBody>
          <a:bodyPr>
            <a:normAutofit fontScale="77500" lnSpcReduction="20000"/>
          </a:bodyPr>
          <a:lstStyle/>
          <a:p>
            <a:pPr marL="0" indent="0" algn="just">
              <a:buNone/>
            </a:pPr>
            <a:r>
              <a:rPr lang="cs-CZ" dirty="0" smtClean="0"/>
              <a:t>  „Dnes</a:t>
            </a:r>
            <a:r>
              <a:rPr lang="cs-CZ" dirty="0"/>
              <a:t>, jak víte, dostal jsem od ministra zahraničních věcí </a:t>
            </a:r>
            <a:r>
              <a:rPr lang="cs-CZ" dirty="0" err="1"/>
              <a:t>Edena</a:t>
            </a:r>
            <a:r>
              <a:rPr lang="cs-CZ" dirty="0"/>
              <a:t> oficiální dopis, v němž mi sdělil, že anglická vláda neuznává Mnichov a nebude nikdy vázána vším tím, co se stalo v roce 1938 a 1939. Znamená to, že Mnichov pro Anglii neexistuje. Ve své odpovědi </a:t>
            </a:r>
            <a:r>
              <a:rPr lang="cs-CZ" dirty="0" err="1"/>
              <a:t>Edenovi</a:t>
            </a:r>
            <a:r>
              <a:rPr lang="cs-CZ" dirty="0"/>
              <a:t> jsem poděkoval Anglii za toto jasné vyjádření. Vzal jsem to oficiálně na vědomí a udělal definitivní tečku za touto hroznou kapitolou dějin našeho slavného, nevinného národa</a:t>
            </a:r>
            <a:r>
              <a:rPr lang="cs-CZ" dirty="0" smtClean="0"/>
              <a:t>.“</a:t>
            </a:r>
            <a:r>
              <a:rPr lang="cs-CZ" baseline="30000" dirty="0" smtClean="0"/>
              <a:t>5)</a:t>
            </a:r>
            <a:endParaRPr lang="cs-CZ" dirty="0"/>
          </a:p>
          <a:p>
            <a:endParaRPr lang="cs-CZ" dirty="0" smtClean="0"/>
          </a:p>
          <a:p>
            <a:pPr marL="0" indent="0">
              <a:buNone/>
            </a:pPr>
            <a:r>
              <a:rPr lang="cs-CZ" dirty="0" smtClean="0"/>
              <a:t>Otázky </a:t>
            </a:r>
            <a:r>
              <a:rPr lang="cs-CZ" dirty="0"/>
              <a:t>a úkoly:</a:t>
            </a:r>
          </a:p>
          <a:p>
            <a:pPr marL="514350" lvl="0" indent="-514350">
              <a:buAutoNum type="arabicParenR"/>
            </a:pPr>
            <a:r>
              <a:rPr lang="cs-CZ" dirty="0" smtClean="0"/>
              <a:t>Jaký </a:t>
            </a:r>
            <a:r>
              <a:rPr lang="cs-CZ" dirty="0"/>
              <a:t>čin výrazně přispěl k výše popsanému anglickému kroku? </a:t>
            </a:r>
            <a:r>
              <a:rPr lang="cs-CZ" dirty="0" smtClean="0"/>
              <a:t>Která jména </a:t>
            </a:r>
            <a:r>
              <a:rPr lang="cs-CZ" dirty="0"/>
              <a:t>s tím souvisí</a:t>
            </a:r>
            <a:r>
              <a:rPr lang="cs-CZ" dirty="0" smtClean="0"/>
              <a:t>?</a:t>
            </a:r>
          </a:p>
          <a:p>
            <a:pPr marL="514350" indent="-514350">
              <a:buFont typeface="Arial" pitchFamily="34" charset="0"/>
              <a:buAutoNum type="arabicParenR"/>
            </a:pPr>
            <a:r>
              <a:rPr lang="cs-CZ" dirty="0"/>
              <a:t>Co neuznání Mnichovské dohody znamenalo pro budoucnost ČSR? Znázorni na mapě.</a:t>
            </a:r>
          </a:p>
          <a:p>
            <a:pPr marL="0" lvl="0" indent="0">
              <a:buNone/>
            </a:pPr>
            <a:endParaRPr lang="cs-CZ" dirty="0" smtClean="0"/>
          </a:p>
        </p:txBody>
      </p:sp>
    </p:spTree>
    <p:extLst>
      <p:ext uri="{BB962C8B-B14F-4D97-AF65-F5344CB8AC3E}">
        <p14:creationId xmlns:p14="http://schemas.microsoft.com/office/powerpoint/2010/main" val="30853747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500" y="1412776"/>
            <a:ext cx="8857790" cy="4119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a:bodyPr>
          <a:lstStyle/>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pPr marL="0" indent="0" algn="ctr">
              <a:buNone/>
            </a:pPr>
            <a:r>
              <a:rPr lang="cs-CZ" sz="2000" dirty="0" smtClean="0"/>
              <a:t>Obrázek č. 2</a:t>
            </a:r>
            <a:endParaRPr lang="cs-CZ" sz="2000" dirty="0"/>
          </a:p>
        </p:txBody>
      </p:sp>
    </p:spTree>
    <p:extLst>
      <p:ext uri="{BB962C8B-B14F-4D97-AF65-F5344CB8AC3E}">
        <p14:creationId xmlns:p14="http://schemas.microsoft.com/office/powerpoint/2010/main" val="8549101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600" b="1" dirty="0" smtClean="0"/>
              <a:t/>
            </a:r>
            <a:br>
              <a:rPr lang="cs-CZ" sz="3600" b="1" dirty="0" smtClean="0"/>
            </a:br>
            <a:r>
              <a:rPr lang="cs-CZ" sz="3600" b="1" dirty="0" smtClean="0"/>
              <a:t>PO </a:t>
            </a:r>
            <a:r>
              <a:rPr lang="cs-CZ" sz="3600" b="1" dirty="0"/>
              <a:t>KONFERENCI V SAN </a:t>
            </a:r>
            <a:r>
              <a:rPr lang="cs-CZ" sz="3600" b="1" dirty="0" smtClean="0"/>
              <a:t>FRANCISKU  </a:t>
            </a:r>
            <a:br>
              <a:rPr lang="cs-CZ" sz="3600" b="1" dirty="0" smtClean="0"/>
            </a:br>
            <a:r>
              <a:rPr lang="cs-CZ" sz="3600" b="1" dirty="0" smtClean="0"/>
              <a:t>5</a:t>
            </a:r>
            <a:r>
              <a:rPr lang="cs-CZ" sz="3600" b="1" dirty="0"/>
              <a:t>. SRPNA 1945</a:t>
            </a:r>
            <a:r>
              <a:rPr lang="cs-CZ" dirty="0"/>
              <a:t/>
            </a:r>
            <a:br>
              <a:rPr lang="cs-CZ" dirty="0"/>
            </a:br>
            <a:endParaRPr lang="cs-CZ" dirty="0"/>
          </a:p>
        </p:txBody>
      </p:sp>
      <p:sp>
        <p:nvSpPr>
          <p:cNvPr id="3" name="Zástupný symbol pro obsah 2"/>
          <p:cNvSpPr>
            <a:spLocks noGrp="1"/>
          </p:cNvSpPr>
          <p:nvPr>
            <p:ph idx="1"/>
          </p:nvPr>
        </p:nvSpPr>
        <p:spPr/>
        <p:txBody>
          <a:bodyPr>
            <a:normAutofit fontScale="70000" lnSpcReduction="20000"/>
          </a:bodyPr>
          <a:lstStyle/>
          <a:p>
            <a:pPr marL="0" indent="0" algn="just">
              <a:buNone/>
            </a:pPr>
            <a:r>
              <a:rPr lang="cs-CZ" dirty="0" smtClean="0"/>
              <a:t>  „Na </a:t>
            </a:r>
            <a:r>
              <a:rPr lang="cs-CZ" dirty="0"/>
              <a:t>rozdíl od Společnosti národů ženevské, která teoreticky vyhovovala všem požadavkům poválečného světa roku 1918, která vak neměla možnost být rezolutní a třeba i se zbraní v ruce zasáhnout proti rušitelům míru a agresorům, spojené národy, abych tak řekl, mají zuby. Já sám jsem se v konferenci ztotožnil s tezí, že první a nejdůležitější podmínkou je, aby se dohodly velmoci, které budou mít největší odpovědnost a na něž padne největší tíha všech příprav k zamezení příští války</a:t>
            </a:r>
            <a:r>
              <a:rPr lang="cs-CZ" dirty="0" smtClean="0"/>
              <a:t>.“</a:t>
            </a:r>
            <a:r>
              <a:rPr lang="cs-CZ" baseline="30000" dirty="0" smtClean="0"/>
              <a:t>6)</a:t>
            </a:r>
            <a:endParaRPr lang="cs-CZ" dirty="0"/>
          </a:p>
          <a:p>
            <a:pPr marL="0" indent="0">
              <a:buNone/>
            </a:pPr>
            <a:endParaRPr lang="cs-CZ" dirty="0"/>
          </a:p>
          <a:p>
            <a:pPr marL="0" indent="0">
              <a:buNone/>
            </a:pPr>
            <a:r>
              <a:rPr lang="cs-CZ" dirty="0"/>
              <a:t>Otázky a úkoly</a:t>
            </a:r>
            <a:r>
              <a:rPr lang="cs-CZ" dirty="0" smtClean="0"/>
              <a:t>:</a:t>
            </a:r>
          </a:p>
          <a:p>
            <a:pPr marL="0" indent="0">
              <a:buNone/>
            </a:pPr>
            <a:endParaRPr lang="cs-CZ" dirty="0"/>
          </a:p>
          <a:p>
            <a:pPr marL="514350" lvl="0" indent="-514350">
              <a:buAutoNum type="arabicParenR"/>
            </a:pPr>
            <a:r>
              <a:rPr lang="cs-CZ" dirty="0" smtClean="0"/>
              <a:t>Ve </a:t>
            </a:r>
            <a:r>
              <a:rPr lang="cs-CZ" dirty="0"/>
              <a:t>kterých konkrétních případech selhala SN ve 30. letech</a:t>
            </a:r>
            <a:r>
              <a:rPr lang="cs-CZ" dirty="0" smtClean="0"/>
              <a:t>?</a:t>
            </a:r>
          </a:p>
          <a:p>
            <a:pPr marL="514350" indent="-514350">
              <a:buFont typeface="Arial" pitchFamily="34" charset="0"/>
              <a:buAutoNum type="arabicParenR"/>
            </a:pPr>
            <a:r>
              <a:rPr lang="cs-CZ" dirty="0"/>
              <a:t>Kterých 5 velmocí mělo nově garantovat bezpečnost?</a:t>
            </a:r>
          </a:p>
          <a:p>
            <a:pPr marL="514350" indent="-514350">
              <a:buFont typeface="Arial" pitchFamily="34" charset="0"/>
              <a:buAutoNum type="arabicParenR"/>
            </a:pPr>
            <a:r>
              <a:rPr lang="cs-CZ" dirty="0"/>
              <a:t>Jak byla pojmenována nástupnická organizace SN</a:t>
            </a:r>
            <a:r>
              <a:rPr lang="cs-CZ" dirty="0" smtClean="0"/>
              <a:t>?</a:t>
            </a:r>
            <a:endParaRPr lang="cs-CZ" dirty="0"/>
          </a:p>
        </p:txBody>
      </p:sp>
    </p:spTree>
    <p:extLst>
      <p:ext uri="{BB962C8B-B14F-4D97-AF65-F5344CB8AC3E}">
        <p14:creationId xmlns:p14="http://schemas.microsoft.com/office/powerpoint/2010/main" val="11679051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normAutofit fontScale="47500" lnSpcReduction="20000"/>
          </a:bodyPr>
          <a:lstStyle/>
          <a:p>
            <a:r>
              <a:rPr lang="cs-CZ" dirty="0" smtClean="0"/>
              <a:t>1</a:t>
            </a:r>
            <a:r>
              <a:rPr lang="cs-CZ" dirty="0"/>
              <a:t>) MASARYK, Jan. Volá Londýn. Praha: Panorama, </a:t>
            </a:r>
            <a:r>
              <a:rPr lang="cs-CZ" dirty="0" smtClean="0"/>
              <a:t>1990, s. 11</a:t>
            </a:r>
          </a:p>
          <a:p>
            <a:r>
              <a:rPr lang="cs-CZ" dirty="0" smtClean="0"/>
              <a:t>2</a:t>
            </a:r>
            <a:r>
              <a:rPr lang="cs-CZ" dirty="0"/>
              <a:t>) MASARYK, Jan. Volá Londýn. Praha: Panorama, </a:t>
            </a:r>
            <a:r>
              <a:rPr lang="cs-CZ" dirty="0" smtClean="0"/>
              <a:t>1990, s. 49</a:t>
            </a:r>
          </a:p>
          <a:p>
            <a:r>
              <a:rPr lang="cs-CZ" dirty="0" smtClean="0"/>
              <a:t>3</a:t>
            </a:r>
            <a:r>
              <a:rPr lang="cs-CZ" dirty="0"/>
              <a:t>) MASARYK, Jan. Volá Londýn. Praha: Panorama, </a:t>
            </a:r>
            <a:r>
              <a:rPr lang="cs-CZ" dirty="0" smtClean="0"/>
              <a:t>1990, s. 62</a:t>
            </a:r>
          </a:p>
          <a:p>
            <a:r>
              <a:rPr lang="cs-CZ" dirty="0" smtClean="0"/>
              <a:t>4</a:t>
            </a:r>
            <a:r>
              <a:rPr lang="cs-CZ" dirty="0"/>
              <a:t>) MASARYK, Jan. Volá Londýn. Praha: Panorama, </a:t>
            </a:r>
            <a:r>
              <a:rPr lang="cs-CZ" dirty="0" smtClean="0"/>
              <a:t>1990, s. 128</a:t>
            </a:r>
          </a:p>
          <a:p>
            <a:r>
              <a:rPr lang="cs-CZ" dirty="0" smtClean="0"/>
              <a:t>5</a:t>
            </a:r>
            <a:r>
              <a:rPr lang="cs-CZ" dirty="0"/>
              <a:t>) MASARYK, Jan. Volá Londýn. Praha: Panorama, </a:t>
            </a:r>
            <a:r>
              <a:rPr lang="cs-CZ" dirty="0" smtClean="0"/>
              <a:t>1990, s. 135</a:t>
            </a:r>
          </a:p>
          <a:p>
            <a:r>
              <a:rPr lang="cs-CZ" dirty="0" smtClean="0"/>
              <a:t>6</a:t>
            </a:r>
            <a:r>
              <a:rPr lang="cs-CZ" dirty="0"/>
              <a:t>) MASARYK, Jan. Volá Londýn. Praha: Panorama, </a:t>
            </a:r>
            <a:r>
              <a:rPr lang="cs-CZ" dirty="0" smtClean="0"/>
              <a:t>1990, s. 234</a:t>
            </a:r>
          </a:p>
          <a:p>
            <a:r>
              <a:rPr lang="cs-CZ" dirty="0" smtClean="0"/>
              <a:t>Obrázek č. 1:  George Graham </a:t>
            </a:r>
            <a:r>
              <a:rPr lang="cs-CZ" dirty="0" err="1" smtClean="0"/>
              <a:t>Bain</a:t>
            </a:r>
            <a:r>
              <a:rPr lang="cs-CZ" dirty="0" smtClean="0"/>
              <a:t> </a:t>
            </a:r>
            <a:r>
              <a:rPr lang="cs-CZ" dirty="0" err="1" smtClean="0"/>
              <a:t>Colection</a:t>
            </a:r>
            <a:r>
              <a:rPr lang="cs-CZ" dirty="0" smtClean="0"/>
              <a:t> (</a:t>
            </a:r>
            <a:r>
              <a:rPr lang="cs-CZ" dirty="0" err="1" smtClean="0"/>
              <a:t>Library</a:t>
            </a:r>
            <a:r>
              <a:rPr lang="cs-CZ" dirty="0" smtClean="0"/>
              <a:t> </a:t>
            </a:r>
            <a:r>
              <a:rPr lang="cs-CZ" dirty="0" err="1" smtClean="0"/>
              <a:t>of</a:t>
            </a:r>
            <a:r>
              <a:rPr lang="cs-CZ" dirty="0" smtClean="0"/>
              <a:t> </a:t>
            </a:r>
            <a:r>
              <a:rPr lang="cs-CZ" dirty="0" err="1" smtClean="0"/>
              <a:t>Congress</a:t>
            </a:r>
            <a:r>
              <a:rPr lang="cs-CZ" dirty="0" smtClean="0"/>
              <a:t>). Jan Masaryk. </a:t>
            </a:r>
            <a:r>
              <a:rPr lang="en-US" dirty="0" smtClean="0"/>
              <a:t>[</a:t>
            </a:r>
            <a:r>
              <a:rPr lang="cs-CZ" dirty="0"/>
              <a:t>online</a:t>
            </a:r>
            <a:r>
              <a:rPr lang="en-US" dirty="0"/>
              <a:t>]</a:t>
            </a:r>
            <a:r>
              <a:rPr lang="cs-CZ" dirty="0"/>
              <a:t>. </a:t>
            </a:r>
            <a:r>
              <a:rPr lang="en-US" dirty="0"/>
              <a:t>[ cit. 2013</a:t>
            </a:r>
            <a:r>
              <a:rPr lang="cs-CZ" dirty="0" smtClean="0"/>
              <a:t>-08-10</a:t>
            </a:r>
            <a:r>
              <a:rPr lang="en-US" dirty="0" smtClean="0"/>
              <a:t>]</a:t>
            </a:r>
            <a:r>
              <a:rPr lang="cs-CZ" smtClean="0"/>
              <a:t>. </a:t>
            </a:r>
            <a:r>
              <a:rPr lang="cs-CZ" dirty="0" smtClean="0"/>
              <a:t>Dostupný z www: </a:t>
            </a:r>
            <a:r>
              <a:rPr lang="cs-CZ" dirty="0" smtClean="0">
                <a:hlinkClick r:id="rId2"/>
              </a:rPr>
              <a:t>http://cs.wikipedia.org/wiki/Soubor:Jan_Masaryk.jpg</a:t>
            </a:r>
            <a:endParaRPr lang="cs-CZ" dirty="0" smtClean="0"/>
          </a:p>
          <a:p>
            <a:r>
              <a:rPr lang="cs-CZ" dirty="0" smtClean="0"/>
              <a:t>Obrázek č. 2: Autor neuveden. Mapa ČSR.</a:t>
            </a:r>
            <a:r>
              <a:rPr lang="en-US" dirty="0"/>
              <a:t> [</a:t>
            </a:r>
            <a:r>
              <a:rPr lang="cs-CZ" dirty="0"/>
              <a:t>online</a:t>
            </a:r>
            <a:r>
              <a:rPr lang="en-US" dirty="0" smtClean="0"/>
              <a:t>]</a:t>
            </a:r>
            <a:r>
              <a:rPr lang="cs-CZ" dirty="0" smtClean="0"/>
              <a:t>. </a:t>
            </a:r>
            <a:r>
              <a:rPr lang="en-US" dirty="0"/>
              <a:t>[cit. 2013</a:t>
            </a:r>
            <a:r>
              <a:rPr lang="cs-CZ" dirty="0" smtClean="0"/>
              <a:t>-08-10</a:t>
            </a:r>
            <a:r>
              <a:rPr lang="en-US" dirty="0" smtClean="0"/>
              <a:t>]</a:t>
            </a:r>
            <a:r>
              <a:rPr lang="cs-CZ" dirty="0" smtClean="0"/>
              <a:t>. Dostupný z www: </a:t>
            </a:r>
            <a:r>
              <a:rPr lang="cs-CZ" dirty="0" smtClean="0">
                <a:hlinkClick r:id="rId3"/>
              </a:rPr>
              <a:t>http://</a:t>
            </a:r>
            <a:r>
              <a:rPr lang="cs-CZ" dirty="0">
                <a:hlinkClick r:id="rId3"/>
              </a:rPr>
              <a:t>c</a:t>
            </a:r>
            <a:r>
              <a:rPr lang="cs-CZ" dirty="0" smtClean="0">
                <a:hlinkClick r:id="rId3"/>
              </a:rPr>
              <a:t>s.wikipedia.org/wiki/Soubor:R%C4%8Cs_Mapa_hor_a_%C5%99ek.jpg</a:t>
            </a:r>
            <a:endParaRPr lang="cs-CZ" dirty="0" smtClean="0"/>
          </a:p>
          <a:p>
            <a:pPr marL="0" indent="0">
              <a:buNone/>
            </a:pPr>
            <a:endParaRPr lang="cs-CZ" dirty="0" smtClean="0"/>
          </a:p>
          <a:p>
            <a:pPr marL="0" indent="0" algn="ctr">
              <a:buNone/>
            </a:pPr>
            <a:r>
              <a:rPr lang="cs-CZ" sz="9300" dirty="0" smtClean="0"/>
              <a:t>Zdroje:</a:t>
            </a:r>
          </a:p>
          <a:p>
            <a:pPr marL="0" indent="0" algn="ctr">
              <a:buNone/>
            </a:pPr>
            <a:endParaRPr lang="cs-CZ" dirty="0" smtClean="0"/>
          </a:p>
          <a:p>
            <a:r>
              <a:rPr lang="cs-CZ" dirty="0"/>
              <a:t>MASARYK, Jan. Volá Londýn. Praha: Panorama, 1990, ISBN </a:t>
            </a:r>
            <a:r>
              <a:rPr lang="cs-CZ" dirty="0" smtClean="0"/>
              <a:t>80-7038-201-5</a:t>
            </a:r>
          </a:p>
          <a:p>
            <a:r>
              <a:rPr lang="cs-CZ" dirty="0">
                <a:hlinkClick r:id="rId4"/>
              </a:rPr>
              <a:t>http://</a:t>
            </a:r>
            <a:r>
              <a:rPr lang="cs-CZ" dirty="0" smtClean="0">
                <a:hlinkClick r:id="rId4"/>
              </a:rPr>
              <a:t>cs.wikipedia.org/wiki/Jan_Masaryk</a:t>
            </a:r>
            <a:endParaRPr lang="cs-CZ" dirty="0" smtClean="0"/>
          </a:p>
          <a:p>
            <a:r>
              <a:rPr lang="cs-CZ" dirty="0" smtClean="0"/>
              <a:t>Otázky a úkoly - autor</a:t>
            </a:r>
            <a:endParaRPr lang="cs-CZ" dirty="0"/>
          </a:p>
        </p:txBody>
      </p:sp>
    </p:spTree>
    <p:extLst>
      <p:ext uri="{BB962C8B-B14F-4D97-AF65-F5344CB8AC3E}">
        <p14:creationId xmlns:p14="http://schemas.microsoft.com/office/powerpoint/2010/main" val="128966996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103</TotalTime>
  <Words>549</Words>
  <Application>Microsoft Office PowerPoint</Application>
  <PresentationFormat>Předvádění na obrazovce (4:3)</PresentationFormat>
  <Paragraphs>96</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Anotace:</vt:lpstr>
      <vt:lpstr>Volá Londýn</vt:lpstr>
      <vt:lpstr>Kdo byl Jan Masaryk ?</vt:lpstr>
      <vt:lpstr>ČESKOSLOVENSKÁ OTÁZKA JE INTEGRÁLNÍ SOUČÁSTÍ OTÁZKY EVROPSKÉ                     </vt:lpstr>
      <vt:lpstr>Prezentace aplikace PowerPoint</vt:lpstr>
      <vt:lpstr> NÁLETY NA LONDÝN                                                   16. ŘÍJNA 1940 </vt:lpstr>
      <vt:lpstr>ZMĚNY V ANGLICKÉ VLÁDĚ               25. PROSINCE 1940</vt:lpstr>
      <vt:lpstr>VÁNOCE                                    25. PROSINCE 1941</vt:lpstr>
      <vt:lpstr> KONEC MNICHOVA                5. SRPNA 1942 </vt:lpstr>
      <vt:lpstr>Prezentace aplikace PowerPoint</vt:lpstr>
      <vt:lpstr> PO KONFERENCI V SAN FRANCISKU   5. SRPNA 1945 </vt:lpstr>
      <vt:lpstr>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Jan Dvořák</dc:creator>
  <cp:lastModifiedBy>Jan Dvořák</cp:lastModifiedBy>
  <cp:revision>19</cp:revision>
  <dcterms:created xsi:type="dcterms:W3CDTF">2013-08-29T08:10:09Z</dcterms:created>
  <dcterms:modified xsi:type="dcterms:W3CDTF">2013-12-01T19:34:42Z</dcterms:modified>
</cp:coreProperties>
</file>