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4" r:id="rId6"/>
    <p:sldId id="265" r:id="rId7"/>
    <p:sldId id="263" r:id="rId8"/>
    <p:sldId id="266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598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093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456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404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946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129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415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25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628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8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539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97DED-4709-4D35-827D-C1A505C39CD4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DC70BA-6D16-4715-BB49-8CB57379C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1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lada_Hor%C3%A1kov%C3%A1_-_barva.jpg" TargetMode="External"/><Relationship Id="rId2" Type="http://schemas.openxmlformats.org/officeDocument/2006/relationships/hyperlink" Target="http://cs.wikipedia.org/wiki/Soubor:Vy%C5%A1ehradsk%C3%BD_h%C5%99bitov_-_Milada_Hor%C3%A1kov%C3%A1_(politi%C4%8Dka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" y="2996952"/>
            <a:ext cx="8145463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2766" y="105273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846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určen pro studenty 4. ročníku čtyřletého studijního programu gymnázia a 6. ročníku šestiletého studijního programu gymnázia. Případně ho lze využít také v semináři či 1. ročníku šestiletého studijního programu gymnázia.</a:t>
            </a:r>
          </a:p>
          <a:p>
            <a:r>
              <a:rPr lang="cs-CZ" dirty="0" smtClean="0"/>
              <a:t>Cílem materiálu je seznámit studenty s autentickými dobovými texty, na jejichž základě je rozvíjena čtenářská gramotnost.</a:t>
            </a:r>
          </a:p>
          <a:p>
            <a:r>
              <a:rPr lang="cs-CZ" dirty="0" smtClean="0"/>
              <a:t>Odpovědi na otázky, které jsou součástí materiálu, studenti zapisují na tabuli fixem či elektronickým perem. Jedná se především o tabulku, kterou obsahuje </a:t>
            </a:r>
            <a:r>
              <a:rPr lang="cs-CZ" dirty="0" err="1" smtClean="0"/>
              <a:t>slide</a:t>
            </a:r>
            <a:r>
              <a:rPr lang="cs-CZ" dirty="0" smtClean="0"/>
              <a:t> č. 3.</a:t>
            </a:r>
          </a:p>
          <a:p>
            <a:r>
              <a:rPr lang="cs-CZ" dirty="0" smtClean="0"/>
              <a:t>Materiál je určen k interaktivní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394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Milada Horáková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237703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484783"/>
            <a:ext cx="4040188" cy="464138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1901-1950</a:t>
            </a:r>
          </a:p>
          <a:p>
            <a:r>
              <a:rPr lang="cs-CZ" dirty="0" smtClean="0"/>
              <a:t>Doktorka práv a politička</a:t>
            </a:r>
          </a:p>
          <a:p>
            <a:r>
              <a:rPr lang="cs-CZ" dirty="0" smtClean="0"/>
              <a:t>V období 1. republiky bojovala za práva žen</a:t>
            </a:r>
          </a:p>
          <a:p>
            <a:r>
              <a:rPr lang="cs-CZ" dirty="0" smtClean="0"/>
              <a:t>Vězněna nacistickým režimem – Pankrác, Terezín, </a:t>
            </a:r>
            <a:r>
              <a:rPr lang="cs-CZ" dirty="0" err="1" smtClean="0"/>
              <a:t>Dachau</a:t>
            </a:r>
            <a:endParaRPr lang="cs-CZ" dirty="0" smtClean="0"/>
          </a:p>
          <a:p>
            <a:r>
              <a:rPr lang="cs-CZ" dirty="0" smtClean="0"/>
              <a:t>Po WWII členkou Národního shromáždění – kritika systému</a:t>
            </a:r>
          </a:p>
          <a:p>
            <a:r>
              <a:rPr lang="cs-CZ" dirty="0" smtClean="0"/>
              <a:t>V září 1949 zatčena</a:t>
            </a:r>
          </a:p>
          <a:p>
            <a:r>
              <a:rPr lang="cs-CZ" dirty="0" smtClean="0"/>
              <a:t>Ve vykonstruovaném procesu odsouzena k trestu smrti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Dr. Milada Horáková byla vězněna nacisty na 3 různých místech – doplň do tabulky: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796136" y="6093296"/>
            <a:ext cx="2088232" cy="279722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 Obrázek č.1</a:t>
            </a:r>
            <a:endParaRPr lang="cs-CZ" dirty="0"/>
          </a:p>
        </p:txBody>
      </p:sp>
      <p:pic>
        <p:nvPicPr>
          <p:cNvPr id="1026" name="Picture 2" descr="F:\450px-Vyšehradský_hřbitov_-_Milada_Horáková_(političk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3"/>
            <a:ext cx="3294367" cy="439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4568984"/>
              </p:ext>
            </p:extLst>
          </p:nvPr>
        </p:nvGraphicFramePr>
        <p:xfrm>
          <a:off x="395536" y="5877272"/>
          <a:ext cx="453650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1512168"/>
                <a:gridCol w="151216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Ghetto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3486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Výslech obžalované Dr. Milady Horákové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i="1" dirty="0" smtClean="0"/>
              <a:t>„Prokurátor: </a:t>
            </a:r>
            <a:r>
              <a:rPr lang="cs-CZ" i="1" dirty="0" smtClean="0"/>
              <a:t>Pamatujete si na určitý akt mezinárodní kontroly, na který jsme doplatili v r. 1938?</a:t>
            </a:r>
          </a:p>
          <a:p>
            <a:pPr marL="0" indent="0">
              <a:buNone/>
            </a:pPr>
            <a:r>
              <a:rPr lang="cs-CZ" b="1" i="1" dirty="0" smtClean="0"/>
              <a:t>Horáková:</a:t>
            </a:r>
            <a:r>
              <a:rPr lang="cs-CZ" i="1" dirty="0" smtClean="0"/>
              <a:t> Pamatuji. A právě proto jsme my při těch koncepcích, jak už jsem tady vypověděla, počítali s válkou.</a:t>
            </a:r>
          </a:p>
          <a:p>
            <a:pPr marL="0" indent="0">
              <a:buNone/>
            </a:pPr>
            <a:r>
              <a:rPr lang="cs-CZ" b="1" i="1" dirty="0" smtClean="0"/>
              <a:t>Prokurátor:</a:t>
            </a:r>
            <a:r>
              <a:rPr lang="cs-CZ" i="1" dirty="0" smtClean="0"/>
              <a:t> Vy jste počítali s válkou a do války patří atomová bomba. Aspoň takto nám vyhrožují.</a:t>
            </a:r>
          </a:p>
          <a:p>
            <a:pPr marL="0" indent="0">
              <a:buNone/>
            </a:pPr>
            <a:r>
              <a:rPr lang="cs-CZ" b="1" i="1" dirty="0" smtClean="0"/>
              <a:t>Horáková:</a:t>
            </a:r>
            <a:r>
              <a:rPr lang="cs-CZ" i="1" dirty="0" smtClean="0"/>
              <a:t> Já jsem, pane prokurátore, opravdu o věcech války…</a:t>
            </a:r>
          </a:p>
          <a:p>
            <a:pPr marL="0" indent="0">
              <a:buNone/>
            </a:pPr>
            <a:r>
              <a:rPr lang="cs-CZ" i="1" dirty="0" smtClean="0"/>
              <a:t>Prokurátor: Počítala jste s tím, že v případě války bude zasažena možná i Praha?</a:t>
            </a:r>
          </a:p>
          <a:p>
            <a:pPr marL="0" indent="0">
              <a:buNone/>
            </a:pPr>
            <a:r>
              <a:rPr lang="cs-CZ" b="1" i="1" dirty="0" smtClean="0"/>
              <a:t>Horáková:</a:t>
            </a:r>
            <a:r>
              <a:rPr lang="cs-CZ" i="1" dirty="0" smtClean="0"/>
              <a:t> Je-li válka, musíme počítat se zasažením všech cílů.</a:t>
            </a:r>
          </a:p>
          <a:p>
            <a:pPr marL="0" indent="0">
              <a:buNone/>
            </a:pPr>
            <a:r>
              <a:rPr lang="cs-CZ" i="1" dirty="0" smtClean="0"/>
              <a:t>Prokurátor: Mezi nimi i Prahy? Je v Praze vaše 16letá dcera?</a:t>
            </a:r>
          </a:p>
          <a:p>
            <a:pPr marL="0" indent="0">
              <a:buNone/>
            </a:pPr>
            <a:r>
              <a:rPr lang="cs-CZ" b="1" i="1" dirty="0" smtClean="0"/>
              <a:t>Horáková:</a:t>
            </a:r>
            <a:r>
              <a:rPr lang="cs-CZ" i="1" dirty="0" smtClean="0"/>
              <a:t> Ano.</a:t>
            </a:r>
          </a:p>
          <a:p>
            <a:pPr marL="0" indent="0">
              <a:buNone/>
            </a:pPr>
            <a:r>
              <a:rPr lang="cs-CZ" b="1" i="1" dirty="0" smtClean="0"/>
              <a:t>Prokurátor:</a:t>
            </a:r>
            <a:r>
              <a:rPr lang="cs-CZ" i="1" dirty="0" smtClean="0"/>
              <a:t> Děkuji, to stačí.“</a:t>
            </a:r>
            <a:r>
              <a:rPr lang="cs-CZ" i="1" baseline="30000" dirty="0" smtClean="0"/>
              <a:t>1)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00511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75832" y="5157192"/>
            <a:ext cx="8229600" cy="1296144"/>
          </a:xfrm>
        </p:spPr>
        <p:txBody>
          <a:bodyPr>
            <a:noAutofit/>
          </a:bodyPr>
          <a:lstStyle/>
          <a:p>
            <a:r>
              <a:rPr lang="cs-CZ" sz="1600" dirty="0" smtClean="0"/>
              <a:t>Obrázek č. 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Milada Horáková během procesu konaného v období 31. května až 8. června 1950</a:t>
            </a:r>
            <a:endParaRPr lang="cs-CZ" sz="2800" dirty="0"/>
          </a:p>
        </p:txBody>
      </p:sp>
      <p:pic>
        <p:nvPicPr>
          <p:cNvPr id="2050" name="Picture 2" descr="F:\Milada_Horáková_-_bar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289" y="404664"/>
            <a:ext cx="6440687" cy="4869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2585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Výslech obžalované Dr. Milady Horákové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Porovnejte promluvy prokurátora a Milady Horákové?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 startAt="2"/>
            </a:pPr>
            <a:r>
              <a:rPr lang="cs-CZ" dirty="0" smtClean="0"/>
              <a:t>Jaké otázky prokuratura pokládá a proč?</a:t>
            </a:r>
          </a:p>
          <a:p>
            <a:pPr marL="514350" indent="-514350">
              <a:buAutoNum type="arabicParenR" startAt="2"/>
            </a:pPr>
            <a:endParaRPr lang="cs-CZ" dirty="0"/>
          </a:p>
          <a:p>
            <a:pPr marL="514350" indent="-514350">
              <a:buAutoNum type="arabicParenR" startAt="2"/>
            </a:pPr>
            <a:r>
              <a:rPr lang="cs-CZ" dirty="0" smtClean="0"/>
              <a:t>V jaké pozici je obžalovaná?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599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Řeč prokurátora Dr. Josefa </a:t>
            </a:r>
            <a:r>
              <a:rPr lang="cs-CZ" dirty="0" err="1" smtClean="0"/>
              <a:t>Urválka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„Patřila mezi hrstku poslanců, kteří odmítli spolupracovat s obrozenou Národní frontou. Velkomyslností našeho pracujícího lidu byly jí však ponechány všechny možnosti klidného, hmotně zabezpečeného života. Měla možnost uznat chyby, jichž se dopustila, a zapojit se do budovatelského úsilí Československa. Jaké si však vzala poučení? Jen to, že v boji proti lidově demokratickému zřízení na legální základně dále pokračovati nelze a že musí se se svým rozvratnictvím uchýlit do podzemí.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Její nenávist k lidově demokratickému zřízení je bezmezná.</a:t>
            </a:r>
          </a:p>
          <a:p>
            <a:pPr marL="0" indent="0">
              <a:buNone/>
            </a:pPr>
            <a:r>
              <a:rPr lang="cs-CZ" i="1" dirty="0" smtClean="0"/>
              <a:t>...“</a:t>
            </a:r>
            <a:r>
              <a:rPr lang="cs-CZ" i="1" baseline="30000" dirty="0" smtClean="0"/>
              <a:t>2)</a:t>
            </a:r>
            <a:endParaRPr lang="cs-CZ" i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Otázky: </a:t>
            </a:r>
          </a:p>
          <a:p>
            <a:pPr marL="514350" indent="-514350">
              <a:buAutoNum type="arabicParenR"/>
            </a:pPr>
            <a:r>
              <a:rPr lang="cs-CZ" dirty="0" smtClean="0"/>
              <a:t>Na koho se prokurátor odvolává? Proč? </a:t>
            </a:r>
          </a:p>
          <a:p>
            <a:pPr marL="514350" indent="-514350">
              <a:buAutoNum type="arabicParenR"/>
            </a:pPr>
            <a:r>
              <a:rPr lang="cs-CZ" dirty="0" smtClean="0"/>
              <a:t>Pro jaký druh řízení státu  je toto příznačné?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529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slovo obžalovaných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„Horáková: </a:t>
            </a:r>
          </a:p>
          <a:p>
            <a:pPr marL="0" indent="0">
              <a:buNone/>
            </a:pPr>
            <a:r>
              <a:rPr lang="cs-CZ" i="1" dirty="0" smtClean="0"/>
              <a:t>…</a:t>
            </a:r>
          </a:p>
          <a:p>
            <a:pPr marL="0" indent="0">
              <a:buNone/>
            </a:pPr>
            <a:r>
              <a:rPr lang="cs-CZ" i="1" dirty="0" smtClean="0"/>
              <a:t>Chtěla jsem říci jen toto: v tomto státě nikdo pro své přesvědčení nemusí umírat ani chodit do vězení.</a:t>
            </a:r>
          </a:p>
          <a:p>
            <a:pPr marL="0" indent="0">
              <a:buNone/>
            </a:pPr>
            <a:r>
              <a:rPr lang="cs-CZ" i="1" dirty="0" smtClean="0"/>
              <a:t>…</a:t>
            </a:r>
          </a:p>
          <a:p>
            <a:pPr marL="0" indent="0">
              <a:buNone/>
            </a:pPr>
            <a:r>
              <a:rPr lang="cs-CZ" i="1" dirty="0" smtClean="0"/>
              <a:t>Já myslím, že jediné statečné co mohu ještě udělat, je to, když řeknu zcela naze, pravdivě, bez okras všem: Nedělejte to, co jsem dělala a udělala já. Nedělejte to, ledaže byste byli blázni nebo jste chtěli za každou cenu zemřít.</a:t>
            </a:r>
          </a:p>
          <a:p>
            <a:pPr marL="0" indent="0">
              <a:buNone/>
            </a:pPr>
            <a:r>
              <a:rPr lang="cs-CZ" i="1" dirty="0" smtClean="0"/>
              <a:t>…“</a:t>
            </a:r>
            <a:r>
              <a:rPr lang="cs-CZ" i="1" baseline="30000" dirty="0" smtClean="0"/>
              <a:t>3)</a:t>
            </a:r>
            <a:endParaRPr lang="cs-CZ" i="1" dirty="0" smtClean="0"/>
          </a:p>
          <a:p>
            <a:pPr marL="0" indent="0">
              <a:buNone/>
            </a:pPr>
            <a:r>
              <a:rPr lang="cs-CZ" dirty="0" smtClean="0"/>
              <a:t>Otázky: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se lišila víra Milady Horákové od reality?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Považuje Milada Horáková své činy za zločin? Proč?</a:t>
            </a:r>
            <a:endParaRPr lang="cs-CZ" dirty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007523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229200"/>
            <a:ext cx="8373616" cy="121500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Úřední záznam projevu Milady Horákové před výkonem trestu smrti. V Praze dne 27. června 1950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331236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„ Padám, padám, tento boj jsem prohrála, odcházím čestně. Miluji tuto zem, miluji tento lid, budujte mu blahobyt. Odcházím bez nenávisti k vám. Přeji vám to, přeji vám to.“</a:t>
            </a:r>
            <a:r>
              <a:rPr lang="cs-CZ" sz="4000" baseline="30000" dirty="0" smtClean="0"/>
              <a:t>4)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18295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1</a:t>
            </a:r>
            <a:r>
              <a:rPr lang="cs-CZ" dirty="0"/>
              <a:t>) MINISTERSTVO SPRAVEDLNOSTI: Proces </a:t>
            </a:r>
            <a:r>
              <a:rPr lang="cs-CZ" dirty="0" smtClean="0"/>
              <a:t> s vedením </a:t>
            </a:r>
            <a:r>
              <a:rPr lang="cs-CZ" dirty="0"/>
              <a:t>záškodnického spiknutí proti republice, Praha </a:t>
            </a:r>
            <a:r>
              <a:rPr lang="cs-CZ" dirty="0" smtClean="0"/>
              <a:t>1950, s. 51</a:t>
            </a:r>
          </a:p>
          <a:p>
            <a:r>
              <a:rPr lang="cs-CZ" dirty="0" smtClean="0"/>
              <a:t>2</a:t>
            </a:r>
            <a:r>
              <a:rPr lang="cs-CZ" dirty="0"/>
              <a:t>) MINISTERSTVO SPRAVEDLNOSTI: Proces </a:t>
            </a:r>
            <a:r>
              <a:rPr lang="cs-CZ" dirty="0" smtClean="0"/>
              <a:t> s vedením </a:t>
            </a:r>
            <a:r>
              <a:rPr lang="cs-CZ" dirty="0"/>
              <a:t>záškodnického spiknutí proti republice, Praha </a:t>
            </a:r>
            <a:r>
              <a:rPr lang="cs-CZ" dirty="0" smtClean="0"/>
              <a:t>1950, s. 233</a:t>
            </a:r>
          </a:p>
          <a:p>
            <a:r>
              <a:rPr lang="cs-CZ" dirty="0" smtClean="0"/>
              <a:t>3</a:t>
            </a:r>
            <a:r>
              <a:rPr lang="cs-CZ" dirty="0"/>
              <a:t>) MINISTERSTVO SPRAVEDLNOSTI: Proces </a:t>
            </a:r>
            <a:r>
              <a:rPr lang="cs-CZ" dirty="0" smtClean="0"/>
              <a:t> s vedením </a:t>
            </a:r>
            <a:r>
              <a:rPr lang="cs-CZ" dirty="0"/>
              <a:t>záškodnického spiknutí proti republice, Praha </a:t>
            </a:r>
            <a:r>
              <a:rPr lang="cs-CZ" dirty="0" smtClean="0"/>
              <a:t>1950, s. 264</a:t>
            </a:r>
          </a:p>
          <a:p>
            <a:r>
              <a:rPr lang="cs-CZ" dirty="0" smtClean="0"/>
              <a:t>4</a:t>
            </a:r>
            <a:r>
              <a:rPr lang="cs-CZ" dirty="0"/>
              <a:t>) URBÁNEK, Zdeněk: Dopisy Milady Horákové – Pankrác 24.-27.6.1950, Praha </a:t>
            </a:r>
            <a:r>
              <a:rPr lang="cs-CZ" dirty="0" smtClean="0"/>
              <a:t>1990, s. </a:t>
            </a:r>
            <a:r>
              <a:rPr lang="cs-CZ" dirty="0" smtClean="0"/>
              <a:t>75</a:t>
            </a:r>
            <a:endParaRPr lang="cs-CZ" sz="9300" dirty="0"/>
          </a:p>
          <a:p>
            <a:r>
              <a:rPr lang="cs-CZ" dirty="0"/>
              <a:t>Obrázek č. 1: </a:t>
            </a:r>
            <a:r>
              <a:rPr lang="cs-CZ" dirty="0" err="1"/>
              <a:t>Baťha</a:t>
            </a:r>
            <a:r>
              <a:rPr lang="cs-CZ" dirty="0"/>
              <a:t>, Matěj: Vyšehradský hřbitov – Milada Horáková.</a:t>
            </a:r>
            <a:r>
              <a:rPr lang="en-US" dirty="0"/>
              <a:t> 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en-US" dirty="0"/>
              <a:t>[cit. 2013</a:t>
            </a:r>
            <a:r>
              <a:rPr lang="cs-CZ" dirty="0"/>
              <a:t>-08-11</a:t>
            </a:r>
            <a:r>
              <a:rPr lang="en-US" dirty="0"/>
              <a:t>]</a:t>
            </a:r>
            <a:r>
              <a:rPr lang="cs-CZ" dirty="0"/>
              <a:t>. Dostupný z www: </a:t>
            </a:r>
            <a:r>
              <a:rPr lang="cs-CZ" u="sng" dirty="0">
                <a:hlinkClick r:id="rId2"/>
              </a:rPr>
              <a:t>http://cs.wikipedia.org/wiki/Soubor:Vy%C5%A1ehradsk%C3%BD_h%C5%99bitov_-_Milada_Hor%C3%A1kov%C3%A1_%28politi%C4%8Dka%29.jpg</a:t>
            </a:r>
            <a:endParaRPr lang="cs-CZ" dirty="0"/>
          </a:p>
          <a:p>
            <a:r>
              <a:rPr lang="cs-CZ" dirty="0"/>
              <a:t>Obrázek č. 2: </a:t>
            </a:r>
            <a:r>
              <a:rPr lang="cs-CZ" dirty="0" err="1"/>
              <a:t>Chaerea</a:t>
            </a:r>
            <a:r>
              <a:rPr lang="cs-CZ" dirty="0"/>
              <a:t>, </a:t>
            </a:r>
            <a:r>
              <a:rPr lang="cs-CZ" dirty="0" err="1"/>
              <a:t>Cassius</a:t>
            </a:r>
            <a:r>
              <a:rPr lang="cs-CZ" dirty="0"/>
              <a:t>: Milada Horáková – barva. </a:t>
            </a:r>
            <a:r>
              <a:rPr lang="en-US" dirty="0"/>
              <a:t>[</a:t>
            </a:r>
            <a:r>
              <a:rPr lang="cs-CZ" dirty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en-US" dirty="0"/>
              <a:t>[cit. 2013</a:t>
            </a:r>
            <a:r>
              <a:rPr lang="cs-CZ" dirty="0"/>
              <a:t>-08-11</a:t>
            </a:r>
            <a:r>
              <a:rPr lang="en-US" dirty="0"/>
              <a:t>]</a:t>
            </a:r>
            <a:r>
              <a:rPr lang="cs-CZ" dirty="0"/>
              <a:t>. Dostupný z www: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>
                <a:hlinkClick r:id="rId3"/>
              </a:rPr>
              <a:t> </a:t>
            </a:r>
            <a:r>
              <a:rPr lang="cs-CZ" u="sng" dirty="0">
                <a:hlinkClick r:id="rId3"/>
              </a:rPr>
              <a:t>http://cs.wikipedia.org/wiki/Soubor:Milada_Hor%C3%A1kov%C3%A1_-_barva.jpg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9300" dirty="0" smtClean="0"/>
              <a:t>Zdroje:</a:t>
            </a:r>
          </a:p>
          <a:p>
            <a:r>
              <a:rPr lang="cs-CZ" dirty="0" smtClean="0"/>
              <a:t>URBÁNEK</a:t>
            </a:r>
            <a:r>
              <a:rPr lang="cs-CZ" dirty="0" smtClean="0"/>
              <a:t>, Zdeněk: Dopisy Milady Horákové – Pankrác 24.-27.6.1950, Praha 1990</a:t>
            </a:r>
          </a:p>
          <a:p>
            <a:r>
              <a:rPr lang="cs-CZ" dirty="0" smtClean="0"/>
              <a:t>MINISTERSTVO </a:t>
            </a:r>
            <a:r>
              <a:rPr lang="cs-CZ" dirty="0"/>
              <a:t>SPRAVEDLNOSTI: Proces </a:t>
            </a:r>
            <a:r>
              <a:rPr lang="cs-CZ" dirty="0" smtClean="0"/>
              <a:t> s vedením </a:t>
            </a:r>
            <a:r>
              <a:rPr lang="cs-CZ" dirty="0"/>
              <a:t>záškodnického spiknutí proti republice, Praha 1950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8020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2180</TotalTime>
  <Words>789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Milada Horáková</vt:lpstr>
      <vt:lpstr>Výslech obžalované Dr. Milady Horákové</vt:lpstr>
      <vt:lpstr>Obrázek č. 2 Milada Horáková během procesu konaného v období 31. května až 8. června 1950</vt:lpstr>
      <vt:lpstr>Výslech obžalované Dr. Milady Horákové</vt:lpstr>
      <vt:lpstr>Řeč prokurátora Dr. Josefa Urválka</vt:lpstr>
      <vt:lpstr>Poslední slovo obžalovaných</vt:lpstr>
      <vt:lpstr>Úřední záznam projevu Milady Horákové před výkonem trestu smrti. V Praze dne 27. června 1950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18</cp:revision>
  <dcterms:created xsi:type="dcterms:W3CDTF">2013-08-29T09:10:02Z</dcterms:created>
  <dcterms:modified xsi:type="dcterms:W3CDTF">2013-12-01T19:32:03Z</dcterms:modified>
</cp:coreProperties>
</file>