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63" r:id="rId9"/>
    <p:sldId id="265" r:id="rId10"/>
    <p:sldId id="266" r:id="rId11"/>
    <p:sldId id="270" r:id="rId12"/>
    <p:sldId id="268" r:id="rId13"/>
    <p:sldId id="269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121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493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477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617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508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916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219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174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273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000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825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0A93E-A68B-448D-957D-864596E0D59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16EA3-367B-4554-ABCF-3CA40653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870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klempera.tripod.com/nzakon2.htm" TargetMode="External"/><Relationship Id="rId2" Type="http://schemas.openxmlformats.org/officeDocument/2006/relationships/hyperlink" Target="http://klempera.tripod.com/nzakon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Norimbersk%C3%A9_z%C3%A1kony" TargetMode="External"/><Relationship Id="rId4" Type="http://schemas.openxmlformats.org/officeDocument/2006/relationships/hyperlink" Target="http://klempera.tripod.com/nzakon3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98874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VY_12_INOVACE_02A_20_Norimberské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zákony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20. století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582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Materiál je určen pro studenty 4. ročníku čtyřletého studijního programu gymnázia a 6. ročníku šestiletého studijního programu gymnázia. Případně ho lze využít také v semináři či 1. ročníku šestiletého studijního programu gymnázia.</a:t>
            </a:r>
          </a:p>
          <a:p>
            <a:r>
              <a:rPr lang="cs-CZ" dirty="0"/>
              <a:t>Cílem materiálu je seznámit studenty s autentickými dobovými </a:t>
            </a:r>
            <a:r>
              <a:rPr lang="cs-CZ" dirty="0" smtClean="0"/>
              <a:t>texty, </a:t>
            </a:r>
            <a:r>
              <a:rPr lang="cs-CZ" dirty="0"/>
              <a:t>na jejichž základě </a:t>
            </a:r>
            <a:r>
              <a:rPr lang="cs-CZ" dirty="0" smtClean="0"/>
              <a:t>byl uskutečněn Holocaust. Práce s textem rozvíjí současně čtenářskou gramotnost i faktické znalosti. </a:t>
            </a:r>
            <a:endParaRPr lang="cs-CZ" dirty="0"/>
          </a:p>
          <a:p>
            <a:r>
              <a:rPr lang="cs-CZ" dirty="0"/>
              <a:t>Odpovědi na otázky, které jsou součástí materiálu, studenti zapisují na tabuli fixem či elektronickým perem</a:t>
            </a:r>
            <a:r>
              <a:rPr lang="cs-CZ" dirty="0" smtClean="0"/>
              <a:t>. Jedná se především o </a:t>
            </a:r>
            <a:r>
              <a:rPr lang="cs-CZ" dirty="0" err="1" smtClean="0"/>
              <a:t>slide</a:t>
            </a:r>
            <a:r>
              <a:rPr lang="cs-CZ" dirty="0" smtClean="0"/>
              <a:t> č.5, </a:t>
            </a:r>
            <a:r>
              <a:rPr lang="cs-CZ" dirty="0" err="1" smtClean="0"/>
              <a:t>slide</a:t>
            </a:r>
            <a:r>
              <a:rPr lang="cs-CZ" dirty="0" smtClean="0"/>
              <a:t> č.6 a </a:t>
            </a:r>
            <a:r>
              <a:rPr lang="cs-CZ" dirty="0" err="1" smtClean="0"/>
              <a:t>slide</a:t>
            </a:r>
            <a:r>
              <a:rPr lang="cs-CZ" dirty="0" smtClean="0"/>
              <a:t> č. 14.</a:t>
            </a:r>
            <a:endParaRPr lang="cs-CZ" dirty="0"/>
          </a:p>
          <a:p>
            <a:r>
              <a:rPr lang="cs-CZ" dirty="0"/>
              <a:t>Materiál je určen k interaktivní výuce.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025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Nacistické 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 WWI Německo tvrdě potrestáno Versailleskou mírovou smlouvou (omezení armády, reparace atd.)</a:t>
            </a:r>
          </a:p>
          <a:p>
            <a:r>
              <a:rPr lang="cs-CZ" dirty="0" smtClean="0"/>
              <a:t>Silně zasaženo hospodářskou krizí na počátku 30. let</a:t>
            </a:r>
          </a:p>
          <a:p>
            <a:r>
              <a:rPr lang="cs-CZ" dirty="0" smtClean="0"/>
              <a:t>V roce 1933 se moci chopí NSDAP v čele s A. Hitlerem</a:t>
            </a:r>
          </a:p>
          <a:p>
            <a:r>
              <a:rPr lang="cs-CZ" dirty="0" smtClean="0"/>
              <a:t>Nastolen totalitní režim – uměle vytváří nepřátele ( hledá viníky předchozích potíží)</a:t>
            </a:r>
          </a:p>
          <a:p>
            <a:r>
              <a:rPr lang="cs-CZ" dirty="0" smtClean="0"/>
              <a:t>Pronásledovány mnohé názorové, kulturní i etnické skupiny – především však Židé</a:t>
            </a:r>
          </a:p>
          <a:p>
            <a:r>
              <a:rPr lang="cs-CZ" dirty="0" smtClean="0"/>
              <a:t>V platnost postupně vstupují různá protižidovská nařízení</a:t>
            </a:r>
          </a:p>
          <a:p>
            <a:r>
              <a:rPr lang="cs-CZ" dirty="0" smtClean="0"/>
              <a:t>Vyvrcholením je Holocaust v průběhu WWII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178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Nacistické Německo -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 souvisí Versailleská mírová smlouva a světová hospodářská krize?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Z jakého důvodu získala NSDAP podporu ? Kdo byl do roku 1933 hlavním představitelem Německa?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Proč byli podle nacistů za problémy německého lidu zodpovědní Židé?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405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Norimberské zákony -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200" dirty="0" smtClean="0"/>
              <a:t>2 ústavní zákony Říšského sněmu přijaté 15. září 1935</a:t>
            </a:r>
          </a:p>
          <a:p>
            <a:r>
              <a:rPr lang="cs-CZ" sz="2200" dirty="0" smtClean="0"/>
              <a:t>Protižidovská opatření však byla prováděna již od roku 1933 – např. zákaz některých povolání, či „rasová očista“ státní správy</a:t>
            </a:r>
          </a:p>
          <a:p>
            <a:r>
              <a:rPr lang="cs-CZ" sz="2200" dirty="0" smtClean="0"/>
              <a:t>Teprve zákony však řeší celou věc komplexně a stávají se základním prostředkem rasové diskriminace a později genocidy</a:t>
            </a:r>
          </a:p>
          <a:p>
            <a:r>
              <a:rPr lang="cs-CZ" sz="2200" dirty="0" smtClean="0"/>
              <a:t>Platné v Německu a na okupovaných územích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dirty="0" smtClean="0"/>
              <a:t>Jak se jinak označuje genocida židovského obyvatelstva?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5514811"/>
            <a:ext cx="8224837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3748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o říšské vlajce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Prohlašuje vlajku používanou dosud pouze jako stranickou vlajku NSDAP novou státní vlajkou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Nakreslete starou  a novou německou státní vlajku. Popište je. Co mají vlajky společného a proč?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4221088"/>
            <a:ext cx="3528392" cy="194421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6016" y="4221088"/>
            <a:ext cx="3528392" cy="194421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344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o říšském občanství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„§ </a:t>
            </a:r>
            <a:r>
              <a:rPr lang="cs-CZ" dirty="0"/>
              <a:t>1 </a:t>
            </a:r>
          </a:p>
          <a:p>
            <a:pPr marL="0" indent="0" algn="ctr">
              <a:buNone/>
            </a:pPr>
            <a:r>
              <a:rPr lang="cs-CZ" dirty="0"/>
              <a:t>(1) Státním příslušníkem je ten, kdo náleží do ochranného svazku Německé říše a je jí za to zvláště zavázán. </a:t>
            </a:r>
          </a:p>
          <a:p>
            <a:pPr marL="0" indent="0" algn="ctr">
              <a:buNone/>
            </a:pPr>
            <a:r>
              <a:rPr lang="cs-CZ" dirty="0"/>
              <a:t>(2) Státní příslušnost se získá podle ustanovení zákona o říšské a státní příslušnosti. </a:t>
            </a:r>
          </a:p>
          <a:p>
            <a:pPr marL="0" indent="0" algn="ctr">
              <a:buNone/>
            </a:pPr>
            <a:r>
              <a:rPr lang="cs-CZ" dirty="0"/>
              <a:t>§ 2 </a:t>
            </a:r>
          </a:p>
          <a:p>
            <a:pPr marL="0" indent="0" algn="ctr">
              <a:buNone/>
            </a:pPr>
            <a:r>
              <a:rPr lang="cs-CZ" dirty="0"/>
              <a:t>(1) Říšským občanem jest pouze státní příslušník německé nebo příbuzné krve, který dokazuje svým chováním, že je ochoten a schopen věrně sloužit německému národu a říši. </a:t>
            </a:r>
          </a:p>
          <a:p>
            <a:pPr marL="0" indent="0" algn="ctr">
              <a:buNone/>
            </a:pPr>
            <a:r>
              <a:rPr lang="cs-CZ" dirty="0"/>
              <a:t>(2) Říšského občanství se nabývá propůjčením listiny o říšském občanství. </a:t>
            </a:r>
          </a:p>
          <a:p>
            <a:pPr marL="0" indent="0" algn="ctr">
              <a:buNone/>
            </a:pPr>
            <a:r>
              <a:rPr lang="cs-CZ" dirty="0"/>
              <a:t>(3) Říšský občan je jediným nositelem v zákonech stanovených plných politických práv</a:t>
            </a:r>
            <a:r>
              <a:rPr lang="cs-CZ" dirty="0" smtClean="0"/>
              <a:t>.“</a:t>
            </a:r>
            <a:r>
              <a:rPr lang="cs-CZ" baseline="30000" dirty="0" smtClean="0"/>
              <a:t>1)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7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o říšském občanství -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Jaké výhody přinášelo říšské občanství oproti pouhé státní příslušnosti?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Zákon nebyl nikdy zcela naplněn. Za říšské občany nebyla až do konce WWII považována pouze jedna skupina. Která?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Až do roku 1943 byl zákon postupně doplňován a celkem 13 prováděcích nařízení.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170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Zákon na ochranu německé krve a cti</a:t>
            </a:r>
            <a:r>
              <a:rPr lang="cs-CZ" sz="3000" dirty="0"/>
              <a:t> </a:t>
            </a:r>
            <a:r>
              <a:rPr lang="cs-CZ" sz="3000" dirty="0" smtClean="0"/>
              <a:t>- 1. část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„§ </a:t>
            </a:r>
            <a:r>
              <a:rPr lang="cs-CZ" dirty="0"/>
              <a:t>1</a:t>
            </a:r>
            <a:br>
              <a:rPr lang="cs-CZ" dirty="0"/>
            </a:br>
            <a:r>
              <a:rPr lang="cs-CZ" dirty="0"/>
              <a:t>(1) Sňatky mezi židy a státními příslušníky německé nebo druhově příbuzné krve jsou zakázány. Manželství uzavřená proti tomuto zákonu jsou neplatná, i když byla k obcházení zákona uzavřena v cizině.</a:t>
            </a:r>
            <a:br>
              <a:rPr lang="cs-CZ" dirty="0"/>
            </a:br>
            <a:r>
              <a:rPr lang="cs-CZ" dirty="0"/>
              <a:t>(2) Žalobu na prohlášení manželství za neplatné může podat pouze státní návladní.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§ 2</a:t>
            </a:r>
            <a:br>
              <a:rPr lang="cs-CZ" dirty="0"/>
            </a:br>
            <a:r>
              <a:rPr lang="cs-CZ" dirty="0"/>
              <a:t>Mimomanželský styk mezi židy a státními příslušníky německé nebo druhově příbuzné krve je zakázán.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§ 3</a:t>
            </a:r>
            <a:br>
              <a:rPr lang="cs-CZ" dirty="0"/>
            </a:br>
            <a:r>
              <a:rPr lang="cs-CZ" dirty="0"/>
              <a:t>Židé nesmějí ve své domácnosti zaměstnávat státní příslušníky německé nebo druhově příbuzné krve mladší 45 let</a:t>
            </a:r>
            <a:r>
              <a:rPr lang="cs-CZ" dirty="0" smtClean="0"/>
              <a:t>.“</a:t>
            </a:r>
            <a:r>
              <a:rPr lang="cs-CZ" baseline="30000" dirty="0" smtClean="0"/>
              <a:t>2)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759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Zákon na ochranu německé krve a cti - 1. část </a:t>
            </a:r>
            <a:br>
              <a:rPr lang="cs-CZ" sz="3200" dirty="0" smtClean="0"/>
            </a:br>
            <a:r>
              <a:rPr lang="cs-CZ" sz="3200" dirty="0" smtClean="0"/>
              <a:t>- úkoly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Všimněte si, jak je v textu psáno slovo Židé. Proč?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Proč byl zakázán styk židovského a německého obyvatelstva?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Proč Židé nesměli zaměstnávat Němce mladší 45 let?</a:t>
            </a: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9170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Zákon na ochranu německé krve a cti – 2. část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„§ </a:t>
            </a:r>
            <a:r>
              <a:rPr lang="cs-CZ" dirty="0"/>
              <a:t>4</a:t>
            </a:r>
            <a:br>
              <a:rPr lang="cs-CZ" dirty="0"/>
            </a:br>
            <a:r>
              <a:rPr lang="cs-CZ" dirty="0"/>
              <a:t>(1) Židům se zakazuje vztyčovat říšské a národní vlajky a užívání říšských barev.</a:t>
            </a:r>
            <a:br>
              <a:rPr lang="cs-CZ" dirty="0"/>
            </a:br>
            <a:r>
              <a:rPr lang="cs-CZ" dirty="0"/>
              <a:t>(2) Užívati židovských barev je jim naproti tomu dovoleno. Výkon těchto oprávnění je pod státní ochranou.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§ 5</a:t>
            </a:r>
            <a:br>
              <a:rPr lang="cs-CZ" dirty="0"/>
            </a:br>
            <a:r>
              <a:rPr lang="cs-CZ" dirty="0"/>
              <a:t>(1) Kdo jedná proti zákazu § 1, bude potrestán káznicí.</a:t>
            </a:r>
            <a:br>
              <a:rPr lang="cs-CZ" dirty="0"/>
            </a:br>
            <a:r>
              <a:rPr lang="cs-CZ" dirty="0"/>
              <a:t>(2) Muž, který jedná proti zákazu § 2, bude potrestán vězením nebo káznicí.</a:t>
            </a:r>
            <a:br>
              <a:rPr lang="cs-CZ" dirty="0"/>
            </a:br>
            <a:r>
              <a:rPr lang="cs-CZ" dirty="0"/>
              <a:t>(3) Kdo jedná proti ustanovení §§ 3 nebo 4, bude potrestán vězením až do jednoho roku a peněžitou pokutou, nebo jedním z těchto trestů</a:t>
            </a:r>
            <a:r>
              <a:rPr lang="cs-CZ" dirty="0" smtClean="0"/>
              <a:t>.“</a:t>
            </a:r>
            <a:r>
              <a:rPr lang="cs-CZ" baseline="30000" dirty="0" smtClean="0"/>
              <a:t>3)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362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Zákon na ochranu německé krve a cti – 2. </a:t>
            </a:r>
            <a:r>
              <a:rPr lang="cs-CZ" sz="3200" dirty="0" smtClean="0">
                <a:solidFill>
                  <a:prstClr val="black"/>
                </a:solidFill>
              </a:rPr>
              <a:t>část</a:t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3200" dirty="0" smtClean="0">
                <a:solidFill>
                  <a:prstClr val="black"/>
                </a:solidFill>
              </a:rPr>
              <a:t>-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Které barvy náležely Židům?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Na kterém současném židovském symbolu tyto barvy nalezne? Pokuste se nakreslit.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Která nařízení byla nejvíce postihována? Proč?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3911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Nařízení k zákonu o říšském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„§ </a:t>
            </a:r>
            <a:r>
              <a:rPr lang="cs-CZ" dirty="0"/>
              <a:t>2</a:t>
            </a:r>
            <a:br>
              <a:rPr lang="cs-CZ" dirty="0"/>
            </a:br>
            <a:r>
              <a:rPr lang="cs-CZ" dirty="0"/>
              <a:t>(2) Židovským míšencem je ten, kdo pochází od jednoho nebo dvou prarodičů, podle rasy plně židovských, není-li podle § 5, odst. 2, židem. Za plně židovského se bez dalšího pokládá prarodič, když příslušel k židovskému náboženskému společenství.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§5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(1) Židem je ten, kdo pochází při nejmenším od tří prarodičů, podle rasy plně židovských. Platí (tu) § 2, odst. 2, věta 2.</a:t>
            </a:r>
            <a:br>
              <a:rPr lang="cs-CZ" dirty="0"/>
            </a:br>
            <a:r>
              <a:rPr lang="cs-CZ" dirty="0"/>
              <a:t>(2) Za žida se také pokládá státní příslušník, je-li židovským míšencem, pocházejícím od dvou plně židovských prarodičů,</a:t>
            </a:r>
            <a:br>
              <a:rPr lang="cs-CZ" dirty="0"/>
            </a:br>
            <a:r>
              <a:rPr lang="cs-CZ" dirty="0"/>
              <a:t>a) když v době vydání zákona příslušel k židovskému náboženskému společenství nebo potom do něho byl přijat,</a:t>
            </a:r>
            <a:br>
              <a:rPr lang="cs-CZ" dirty="0"/>
            </a:br>
            <a:r>
              <a:rPr lang="cs-CZ" dirty="0"/>
              <a:t>b) když v době vydání zákona byl v manželství se židem nebo potom do něho vstoupil,</a:t>
            </a:r>
            <a:br>
              <a:rPr lang="cs-CZ" dirty="0"/>
            </a:br>
            <a:r>
              <a:rPr lang="cs-CZ" dirty="0"/>
              <a:t>c) když pochází z manželství se židem ve smyslu odstavce 1, jestliže bylo toto manželství uzavřeno za účinnosti zákona o ochraně německé krve a německé cti ze dne 15. září 1935,</a:t>
            </a:r>
            <a:br>
              <a:rPr lang="cs-CZ" dirty="0"/>
            </a:br>
            <a:r>
              <a:rPr lang="cs-CZ" dirty="0"/>
              <a:t>d) když pochází z mimomanželského styku se židem ve smyslu odstavce 1 a narodil se nemanželsky po dni 31. července 1936</a:t>
            </a:r>
            <a:r>
              <a:rPr lang="cs-CZ" dirty="0" smtClean="0"/>
              <a:t>.“</a:t>
            </a:r>
            <a:r>
              <a:rPr lang="cs-CZ" baseline="30000" dirty="0" smtClean="0"/>
              <a:t>4)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4107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Nařízení k zákonu o říšském občanství – 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Nakreslete podle textu nařízení graf toho, kdo má a nemá právo býti říšským občanem.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2009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1) </a:t>
            </a:r>
            <a:r>
              <a:rPr lang="cs-CZ" dirty="0" smtClean="0"/>
              <a:t>Autor neuveden. Zákon </a:t>
            </a:r>
            <a:r>
              <a:rPr lang="cs-CZ" dirty="0" smtClean="0"/>
              <a:t>o říšském občanství</a:t>
            </a:r>
            <a:r>
              <a:rPr lang="cs-CZ" dirty="0" smtClean="0"/>
              <a:t>. </a:t>
            </a:r>
            <a:r>
              <a:rPr lang="en-US" dirty="0"/>
              <a:t>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en-US" dirty="0" smtClean="0"/>
              <a:t>[</a:t>
            </a:r>
            <a:r>
              <a:rPr lang="en-US" dirty="0" smtClean="0"/>
              <a:t>cit. 2013</a:t>
            </a:r>
            <a:r>
              <a:rPr lang="cs-CZ" dirty="0" smtClean="0"/>
              <a:t>-08-03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cs-CZ" dirty="0" smtClean="0"/>
              <a:t>Dostupný </a:t>
            </a:r>
            <a:r>
              <a:rPr lang="cs-CZ" dirty="0" smtClean="0"/>
              <a:t>z www: </a:t>
            </a:r>
            <a:r>
              <a:rPr lang="cs-CZ" dirty="0" smtClean="0">
                <a:hlinkClick r:id="rId2"/>
              </a:rPr>
              <a:t>http://klempera.tripod.com/nzakon1.htm</a:t>
            </a:r>
            <a:endParaRPr lang="cs-CZ" dirty="0" smtClean="0"/>
          </a:p>
          <a:p>
            <a:r>
              <a:rPr lang="cs-CZ" dirty="0" smtClean="0"/>
              <a:t>2</a:t>
            </a:r>
            <a:r>
              <a:rPr lang="cs-CZ" dirty="0" smtClean="0"/>
              <a:t>) Autor neuveden. </a:t>
            </a:r>
            <a:r>
              <a:rPr lang="cs-CZ" dirty="0" smtClean="0"/>
              <a:t>Zákon na ochranu německé krve a cti</a:t>
            </a:r>
            <a:r>
              <a:rPr lang="cs-CZ" dirty="0" smtClean="0"/>
              <a:t>.</a:t>
            </a:r>
            <a:r>
              <a:rPr lang="en-US" dirty="0"/>
              <a:t> 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en-US" dirty="0" smtClean="0"/>
              <a:t>[</a:t>
            </a:r>
            <a:r>
              <a:rPr lang="en-US" dirty="0"/>
              <a:t>cit. 2013</a:t>
            </a:r>
            <a:r>
              <a:rPr lang="cs-CZ" dirty="0" smtClean="0"/>
              <a:t>-08-03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cs-CZ" dirty="0"/>
              <a:t>Dostupný z </a:t>
            </a:r>
            <a:r>
              <a:rPr lang="cs-CZ" dirty="0" smtClean="0"/>
              <a:t>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://klempera.tripod.com/nzakon2.htm</a:t>
            </a:r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 smtClean="0"/>
              <a:t>) Autor neuveden. </a:t>
            </a:r>
            <a:r>
              <a:rPr lang="cs-CZ" dirty="0"/>
              <a:t>Zákon na ochranu německé krve a cti. </a:t>
            </a:r>
            <a:r>
              <a:rPr lang="en-US" dirty="0"/>
              <a:t>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endParaRPr lang="cs-CZ" dirty="0" smtClean="0"/>
          </a:p>
          <a:p>
            <a:r>
              <a:rPr lang="en-US" dirty="0" smtClean="0"/>
              <a:t>[</a:t>
            </a:r>
            <a:r>
              <a:rPr lang="en-US" dirty="0"/>
              <a:t>cit. 2013</a:t>
            </a:r>
            <a:r>
              <a:rPr lang="cs-CZ" dirty="0" smtClean="0"/>
              <a:t>-08-03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cs-CZ" dirty="0"/>
              <a:t>Dostupný z </a:t>
            </a:r>
            <a:r>
              <a:rPr lang="cs-CZ" dirty="0" smtClean="0"/>
              <a:t>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klempera.tripod.com/nzakon2.htm</a:t>
            </a:r>
            <a:endParaRPr lang="cs-CZ" dirty="0" smtClean="0"/>
          </a:p>
          <a:p>
            <a:r>
              <a:rPr lang="cs-CZ" dirty="0" smtClean="0"/>
              <a:t>4</a:t>
            </a:r>
            <a:r>
              <a:rPr lang="cs-CZ" dirty="0" smtClean="0"/>
              <a:t>) Autor neuveden. </a:t>
            </a:r>
            <a:r>
              <a:rPr lang="cs-CZ" dirty="0" smtClean="0"/>
              <a:t>Nařízení k zákonu o </a:t>
            </a:r>
            <a:r>
              <a:rPr lang="cs-CZ" dirty="0"/>
              <a:t>říšském občanství. </a:t>
            </a:r>
            <a:r>
              <a:rPr lang="cs-CZ" dirty="0" smtClean="0"/>
              <a:t>Zákon </a:t>
            </a:r>
            <a:r>
              <a:rPr lang="cs-CZ" dirty="0"/>
              <a:t>na ochranu německé krve a cti. </a:t>
            </a:r>
            <a:r>
              <a:rPr lang="en-US" dirty="0"/>
              <a:t>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en-US" dirty="0" smtClean="0"/>
              <a:t>[</a:t>
            </a:r>
            <a:r>
              <a:rPr lang="en-US" dirty="0"/>
              <a:t>cit. 2013</a:t>
            </a:r>
            <a:r>
              <a:rPr lang="cs-CZ" dirty="0" smtClean="0"/>
              <a:t>-08-03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cs-CZ" dirty="0"/>
              <a:t>Dostupný z </a:t>
            </a:r>
            <a:r>
              <a:rPr lang="cs-CZ" dirty="0" smtClean="0"/>
              <a:t>www: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klempera.tripod.com/nzakon3.htm</a:t>
            </a:r>
            <a:endParaRPr lang="cs-CZ" dirty="0"/>
          </a:p>
          <a:p>
            <a:pPr marL="0" indent="0">
              <a:buNone/>
            </a:pPr>
            <a:endParaRPr lang="cs-CZ" dirty="0" smtClean="0">
              <a:hlinkClick r:id="rId5"/>
            </a:endParaRPr>
          </a:p>
          <a:p>
            <a:pPr marL="0" indent="0" algn="ctr">
              <a:buNone/>
            </a:pPr>
            <a:r>
              <a:rPr lang="cs-CZ" dirty="0" smtClean="0">
                <a:hlinkClick r:id="rId5"/>
              </a:rPr>
              <a:t>       </a:t>
            </a:r>
          </a:p>
          <a:p>
            <a:pPr marL="0" indent="0" algn="ctr">
              <a:buNone/>
            </a:pPr>
            <a:r>
              <a:rPr lang="cs-CZ" sz="7000" dirty="0" smtClean="0"/>
              <a:t>Zdroje:</a:t>
            </a:r>
            <a:endParaRPr lang="cs-CZ" sz="7000" dirty="0" smtClean="0">
              <a:hlinkClick r:id="rId5"/>
            </a:endParaRPr>
          </a:p>
          <a:p>
            <a:pPr marL="0" indent="0" algn="ctr">
              <a:buNone/>
            </a:pPr>
            <a:endParaRPr lang="cs-CZ" dirty="0" smtClean="0">
              <a:hlinkClick r:id="rId5"/>
            </a:endParaRPr>
          </a:p>
          <a:p>
            <a:r>
              <a:rPr lang="cs-CZ" u="sng" dirty="0" smtClean="0">
                <a:hlinkClick r:id="rId5"/>
              </a:rPr>
              <a:t>http</a:t>
            </a:r>
            <a:r>
              <a:rPr lang="cs-CZ" u="sng" dirty="0">
                <a:hlinkClick r:id="rId5"/>
              </a:rPr>
              <a:t>://cs.wikipedia.org/wiki/Norimbersk%C3%A9_z%C3%A1kony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0388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794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Anotace:</vt:lpstr>
      <vt:lpstr>Nacistické Německo</vt:lpstr>
      <vt:lpstr>Nacistické Německo - úkoly</vt:lpstr>
      <vt:lpstr>Norimberské zákony - úvod</vt:lpstr>
      <vt:lpstr>Zákon o říšské vlajce</vt:lpstr>
      <vt:lpstr>Zákon o říšském občanství</vt:lpstr>
      <vt:lpstr>Zákon o říšském občanství - úkoly</vt:lpstr>
      <vt:lpstr>Zákon na ochranu německé krve a cti - 1. část</vt:lpstr>
      <vt:lpstr>Zákon na ochranu německé krve a cti - 1. část  - úkoly</vt:lpstr>
      <vt:lpstr>Zákon na ochranu německé krve a cti – 2. část</vt:lpstr>
      <vt:lpstr>Zákon na ochranu německé krve a cti – 2. část - úkoly</vt:lpstr>
      <vt:lpstr>Nařízení k zákonu o říšském občanství</vt:lpstr>
      <vt:lpstr>Nařízení k zákonu o říšském občanství – úkol: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13</cp:revision>
  <dcterms:created xsi:type="dcterms:W3CDTF">2013-08-29T17:41:45Z</dcterms:created>
  <dcterms:modified xsi:type="dcterms:W3CDTF">2013-11-28T09:49:14Z</dcterms:modified>
</cp:coreProperties>
</file>