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11D3E-5613-4BAC-8784-4D40982912F2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079F3-B4CE-4FE2-9ED7-87AEB3AC24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0129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11D3E-5613-4BAC-8784-4D40982912F2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079F3-B4CE-4FE2-9ED7-87AEB3AC24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17716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11D3E-5613-4BAC-8784-4D40982912F2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079F3-B4CE-4FE2-9ED7-87AEB3AC24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5548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11D3E-5613-4BAC-8784-4D40982912F2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079F3-B4CE-4FE2-9ED7-87AEB3AC24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866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11D3E-5613-4BAC-8784-4D40982912F2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079F3-B4CE-4FE2-9ED7-87AEB3AC24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80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11D3E-5613-4BAC-8784-4D40982912F2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079F3-B4CE-4FE2-9ED7-87AEB3AC24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3126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11D3E-5613-4BAC-8784-4D40982912F2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079F3-B4CE-4FE2-9ED7-87AEB3AC24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3177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11D3E-5613-4BAC-8784-4D40982912F2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079F3-B4CE-4FE2-9ED7-87AEB3AC24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1549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11D3E-5613-4BAC-8784-4D40982912F2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079F3-B4CE-4FE2-9ED7-87AEB3AC24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40384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11D3E-5613-4BAC-8784-4D40982912F2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079F3-B4CE-4FE2-9ED7-87AEB3AC24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703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11D3E-5613-4BAC-8784-4D40982912F2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079F3-B4CE-4FE2-9ED7-87AEB3AC24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34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011D3E-5613-4BAC-8784-4D40982912F2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3079F3-B4CE-4FE2-9ED7-87AEB3AC24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414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2861343"/>
              </p:ext>
            </p:extLst>
          </p:nvPr>
        </p:nvGraphicFramePr>
        <p:xfrm>
          <a:off x="614836" y="2816085"/>
          <a:ext cx="8136904" cy="2967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Dvořák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VY_12_INOVACE_02A_24_2.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světová válka ve vzpomínkách účastníků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20. století 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5.8.2013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19118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Materiál je určen pro studenty 4. ročníku čtyřletého studijního programu gymnázia a 6. ročníku šestiletého studijního programu gymnázia. Případně ho lze využít také v semináři či 1. ročníku šestiletého studijního programu gymnázia.</a:t>
            </a:r>
          </a:p>
          <a:p>
            <a:r>
              <a:rPr lang="cs-CZ" dirty="0"/>
              <a:t>Cílem materiálu </a:t>
            </a:r>
            <a:r>
              <a:rPr lang="cs-CZ" dirty="0" smtClean="0"/>
              <a:t>je přiblížit studentům ilustrační individuální příběhy účastníků WWII, </a:t>
            </a:r>
            <a:r>
              <a:rPr lang="cs-CZ" dirty="0"/>
              <a:t>na jejichž základě je rozvíjena čtenářská gramotnost.</a:t>
            </a:r>
          </a:p>
          <a:p>
            <a:r>
              <a:rPr lang="cs-CZ" dirty="0"/>
              <a:t>Odpovědi na otázky, které jsou součástí materiálu, studenti zapisují na tabuli fixem či elektronickým perem</a:t>
            </a:r>
            <a:r>
              <a:rPr lang="cs-CZ" dirty="0" smtClean="0"/>
              <a:t>. Jde především o </a:t>
            </a:r>
            <a:r>
              <a:rPr lang="cs-CZ" dirty="0" err="1" smtClean="0"/>
              <a:t>slide</a:t>
            </a:r>
            <a:r>
              <a:rPr lang="cs-CZ" dirty="0" smtClean="0"/>
              <a:t> č. 3 a </a:t>
            </a:r>
            <a:r>
              <a:rPr lang="cs-CZ" dirty="0" err="1" smtClean="0"/>
              <a:t>slide</a:t>
            </a:r>
            <a:r>
              <a:rPr lang="cs-CZ" dirty="0" smtClean="0"/>
              <a:t> č. 8. Materiál </a:t>
            </a:r>
            <a:r>
              <a:rPr lang="cs-CZ" dirty="0"/>
              <a:t>je určen k interaktivní výuce.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71391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dirty="0" smtClean="0"/>
              <a:t>Vzpomínky účastníků československého odboje v období WWII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V době okupace Čech a Moravy nacistickým režimem se v zahraničí i doma začalo okamžitě vytvářet odbojové hnutí, které značně přispělo k obnově demokratického státu v květnu 1945.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Jak se jmenoval útvar vzniklý na území Čech a Moravy v březnu roku 1939?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err="1" smtClean="0"/>
              <a:t>Protektorat</a:t>
            </a:r>
            <a:r>
              <a:rPr lang="cs-CZ" dirty="0" smtClean="0"/>
              <a:t> </a:t>
            </a:r>
            <a:r>
              <a:rPr lang="cs-CZ" dirty="0" err="1" smtClean="0"/>
              <a:t>Böhmen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Mähren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err="1" smtClean="0"/>
              <a:t>Sudetenland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err="1" smtClean="0"/>
              <a:t>Tschechien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2)  Kde </a:t>
            </a:r>
            <a:r>
              <a:rPr lang="cs-CZ" dirty="0"/>
              <a:t>v zahraničí se utvořily čs. vojenské jednotky?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105683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/>
              <a:t>Vzpomínky účastníků československého odboje v období WWII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Někteří z aktivních příslušníků československého zahraničního odboje politického i vojenského zaznamenali své válečné zkušenosti do svých deníků a následně byly tyto spisy vydány i knižně.</a:t>
            </a:r>
          </a:p>
          <a:p>
            <a:r>
              <a:rPr lang="cs-CZ" dirty="0" smtClean="0"/>
              <a:t>Představíme si trojici těchto pamětí – různě významných autorů a z různých koutů světa. Zážitky ze SSSR si připomeneme prostřednictvím zápisků pozdějšího prezidenta generál Ludvíka Svobody, situaci v Severní Africe nám přiblíží plukovník Karel </a:t>
            </a:r>
            <a:r>
              <a:rPr lang="cs-CZ" dirty="0" err="1" smtClean="0"/>
              <a:t>Klapálek</a:t>
            </a:r>
            <a:r>
              <a:rPr lang="cs-CZ" dirty="0" smtClean="0"/>
              <a:t> a do dění na půdě Velké Británie pronikneme skrze paměti jednoho z mnoha příslušníků ČSSOB četaře Jiřího Pavla.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48379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Ludvík Svoboda – Z </a:t>
            </a:r>
            <a:r>
              <a:rPr lang="cs-CZ" dirty="0" err="1" smtClean="0"/>
              <a:t>Buzuluku</a:t>
            </a:r>
            <a:r>
              <a:rPr lang="cs-CZ" dirty="0" smtClean="0"/>
              <a:t> do Prahy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84576"/>
          </a:xfrm>
        </p:spPr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cs-CZ" i="1" dirty="0" smtClean="0"/>
              <a:t>   „Takových hrdinů – řadových vojáků i velitelů – bylo v našem sboru hodně. Zpravodajský důstojník 2. praporu poručík Valja skvěle provedl v těch dnech hloubkový průzkum do týlu nepřítele a přivedl z hloubky jeho obrany dva Slováky, od nichž jsme získali velmi cenné zprávy. Velitel družstva Ivan </a:t>
            </a:r>
            <a:r>
              <a:rPr lang="cs-CZ" i="1" dirty="0" err="1" smtClean="0"/>
              <a:t>Klevec</a:t>
            </a:r>
            <a:r>
              <a:rPr lang="cs-CZ" i="1" dirty="0" smtClean="0"/>
              <a:t> odrazil s hrstkou svých vojáků několik protiútoků a neustoupil. Čestně padl na poli slávy. Jednomu poručíkovi se zase podařilo kořistit plán nepřátelských obranných postavení na hranicích Slovenska. Osvětář Andrej </a:t>
            </a:r>
            <a:r>
              <a:rPr lang="cs-CZ" i="1" dirty="0" err="1" smtClean="0"/>
              <a:t>Ostrych</a:t>
            </a:r>
            <a:r>
              <a:rPr lang="cs-CZ" i="1" dirty="0" smtClean="0"/>
              <a:t> strhl v husté minometné palbě vojáky do útoku na bodák. Odvážnou ztečí srazili bojovníci pod jeho velením nepřítele a stanuli na vršku, ovšem bez toho, kdo jim dal v kritické situaci osobním příkladem povzbuzující podporu…</a:t>
            </a:r>
          </a:p>
          <a:p>
            <a:pPr marL="0" indent="0" algn="just">
              <a:buNone/>
            </a:pPr>
            <a:r>
              <a:rPr lang="cs-CZ" i="1" dirty="0"/>
              <a:t> </a:t>
            </a:r>
            <a:r>
              <a:rPr lang="cs-CZ" i="1" dirty="0" smtClean="0"/>
              <a:t>  Tak chrabří byli vojáci 1. československého sboru v SSSR. Chlapci i děvčata. A s takovými bohatýry se přece bitvy neprohrávají.“</a:t>
            </a:r>
            <a:r>
              <a:rPr lang="cs-CZ" i="1" baseline="30000" dirty="0" smtClean="0"/>
              <a:t>1)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6599868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Ludvík Svoboda – Z </a:t>
            </a:r>
            <a:r>
              <a:rPr lang="cs-CZ" dirty="0" err="1" smtClean="0"/>
              <a:t>Buzuluku</a:t>
            </a:r>
            <a:r>
              <a:rPr lang="cs-CZ" dirty="0" smtClean="0"/>
              <a:t> do Prahy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S jakou historickou událostí souvisí text ukázky?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Co je cílem autora textu?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Jakou úlohu měly v řadách Čs. armády v SSSR ženy?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22608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</a:t>
            </a:r>
            <a:r>
              <a:rPr lang="cs-CZ" dirty="0" err="1" smtClean="0"/>
              <a:t>Klapálek</a:t>
            </a:r>
            <a:r>
              <a:rPr lang="cs-CZ" dirty="0" smtClean="0"/>
              <a:t> – Ozvěny bojů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cs-CZ" dirty="0" smtClean="0"/>
              <a:t>  „</a:t>
            </a:r>
            <a:r>
              <a:rPr lang="cs-CZ" i="1" dirty="0" smtClean="0"/>
              <a:t>I tady, ještě v poměrné blízkosti moře, to na nás doléhalo. Někdy ve chvílích klidu jsme si zajeli na pobřeží a vykoupali se. Přesto jsme se pomalu a jistě přebarvovali na žlutokožce. Vlasy, brvy, řasy, pokožka – prostě kdejaký centimetr tělesné schránky, jehož se zmocnil písečný prach, všecko zežloutlo. Prach vnikal hluboko do vysušených pórů a po několika nedělích nebylo rozdílu mezi brunetem a blondýnem. Všichni jsme měli jednotnou žlutošedou barvu, kterou nebylo možné mořskou vodou smýt.</a:t>
            </a:r>
          </a:p>
          <a:p>
            <a:pPr marL="0" indent="0" algn="just">
              <a:buNone/>
            </a:pPr>
            <a:r>
              <a:rPr lang="cs-CZ" i="1" dirty="0"/>
              <a:t> </a:t>
            </a:r>
            <a:r>
              <a:rPr lang="cs-CZ" i="1" dirty="0" smtClean="0"/>
              <a:t>  Tak si nás Západní poušť připodobnila ke své barvě i k svému obrazu. Vysušila nás, vyprahla. O mračnech much, které nám ztrpčovaly den od rána do tmy, raději ani nemluvit. A jestli vám někdy přijde od ruky obrázek pouštního vojáka, který se místo pušky ohání </a:t>
            </a:r>
            <a:r>
              <a:rPr lang="cs-CZ" i="1" dirty="0" err="1" smtClean="0"/>
              <a:t>chvostkou</a:t>
            </a:r>
            <a:r>
              <a:rPr lang="cs-CZ" i="1" dirty="0" smtClean="0"/>
              <a:t>, nesmějte se tomu. Bez ní by se nebyl ani najedl – i tak přikusoval mouchy k obědu i k večeři.“</a:t>
            </a:r>
            <a:r>
              <a:rPr lang="cs-CZ" i="1" baseline="30000" dirty="0" smtClean="0"/>
              <a:t>2)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1234650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</a:t>
            </a:r>
            <a:r>
              <a:rPr lang="cs-CZ" dirty="0" err="1" smtClean="0"/>
              <a:t>Klapálek</a:t>
            </a:r>
            <a:r>
              <a:rPr lang="cs-CZ" dirty="0" smtClean="0"/>
              <a:t> – Ozvěny bojů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Který přístav v Africe bránili českoslovenští vojáci?</a:t>
            </a:r>
          </a:p>
          <a:p>
            <a:pPr marL="0" indent="0">
              <a:buNone/>
            </a:pPr>
            <a:r>
              <a:rPr lang="cs-CZ" dirty="0" smtClean="0"/>
              <a:t>         a) Alexandrie b) Tunis c ) </a:t>
            </a:r>
            <a:r>
              <a:rPr lang="cs-CZ" dirty="0" err="1" smtClean="0"/>
              <a:t>Tobruk</a:t>
            </a: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2)  Blíží se styl psaní a popisované téma spíše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pohledu velitele nebo vojáka? Proč?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3)  Co kromě nepřítele, trápilo vojáky v Africe?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6782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Jiří Pavel – F2074 vypráví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cs-CZ" dirty="0" smtClean="0"/>
              <a:t>  „</a:t>
            </a:r>
            <a:r>
              <a:rPr lang="cs-CZ" i="1" dirty="0" smtClean="0"/>
              <a:t>Při nácviku přehlídky jsme byli dvě noci ubytováni v hotelu </a:t>
            </a:r>
            <a:r>
              <a:rPr lang="cs-CZ" i="1" dirty="0" err="1" smtClean="0"/>
              <a:t>Royal</a:t>
            </a:r>
            <a:r>
              <a:rPr lang="cs-CZ" i="1" dirty="0" smtClean="0"/>
              <a:t> přímo ve městě. První večer nás šlo pět do místního </a:t>
            </a:r>
            <a:r>
              <a:rPr lang="cs-CZ" i="1" dirty="0" err="1" smtClean="0"/>
              <a:t>pubu</a:t>
            </a:r>
            <a:r>
              <a:rPr lang="cs-CZ" i="1" dirty="0" smtClean="0"/>
              <a:t> na pivo. U jednoho stolku seděly dvě mladé ženy. Přisedli jsme si k nim a ony se nás po chvilce zeptaly, jestli bychom se s nimi nechtěli seznámit a že si máme ukázat, kterou kdo chce. Macák si tak ukázal na jednu z nich, která byla vdaná. Když se nikdo další neměl k věci, ta druhá, která se jmenovala Rita, ukázala na mě, a řekla, že si mě vybrala. Já jsem jí říkal, až jsme se divil, jak mi najednou angličtina jde, ať si vybere někoho jiného. Nakonec jsme se rozloučili s tím, že se uvidíme příští den. Druhý den dívky skutečně stály v domluvený čas nastrojené před hotelem na chodníku. Šli jsme se projít, Vašek potom šel ještě na další schůzku, protože uměl lépe anglicky.“</a:t>
            </a:r>
            <a:r>
              <a:rPr lang="cs-CZ" i="1" baseline="30000" dirty="0" smtClean="0"/>
              <a:t>3)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608386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Jiří Pavel – F2074 vypráví…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Co znamená číslo z názvu knihy?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Jaký byl život čs. vojáků v Anglii před odjezdem na frontu?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Z jakého důvodu anglická děvčata sama zahajovala konverzaci s vojáky?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70725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149817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                                       </a:t>
            </a:r>
            <a:r>
              <a:rPr lang="cs-CZ" sz="2800" b="1" dirty="0" smtClean="0"/>
              <a:t>Porovnejte :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1) Podmínky vojáků v SSSR, Africe a Anglii</a:t>
            </a:r>
            <a:br>
              <a:rPr lang="cs-CZ" sz="2800" dirty="0" smtClean="0"/>
            </a:br>
            <a:r>
              <a:rPr lang="cs-CZ" sz="2800" dirty="0" smtClean="0"/>
              <a:t>2) Styl psaní jednotlivých pamětníků</a:t>
            </a:r>
            <a:br>
              <a:rPr lang="cs-CZ" sz="2800" dirty="0" smtClean="0"/>
            </a:br>
            <a:r>
              <a:rPr lang="cs-CZ" sz="2800" dirty="0" smtClean="0"/>
              <a:t>3) Který text je nejpřirozenější? Proč?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9225423"/>
              </p:ext>
            </p:extLst>
          </p:nvPr>
        </p:nvGraphicFramePr>
        <p:xfrm>
          <a:off x="457200" y="2276475"/>
          <a:ext cx="8229600" cy="39608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99020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</a:t>
                      </a:r>
                    </a:p>
                    <a:p>
                      <a:pPr algn="l"/>
                      <a:r>
                        <a:rPr lang="cs-CZ" dirty="0" smtClean="0"/>
                        <a:t>             1)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</a:t>
                      </a:r>
                    </a:p>
                    <a:p>
                      <a:r>
                        <a:rPr lang="cs-CZ" dirty="0" smtClean="0"/>
                        <a:t>               2)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</a:t>
                      </a:r>
                    </a:p>
                    <a:p>
                      <a:r>
                        <a:rPr lang="cs-CZ" dirty="0" smtClean="0"/>
                        <a:t>             3)</a:t>
                      </a:r>
                      <a:endParaRPr lang="cs-CZ" dirty="0"/>
                    </a:p>
                  </a:txBody>
                  <a:tcPr/>
                </a:tc>
              </a:tr>
              <a:tr h="990209">
                <a:tc>
                  <a:txBody>
                    <a:bodyPr/>
                    <a:lstStyle/>
                    <a:p>
                      <a:r>
                        <a:rPr lang="cs-CZ" dirty="0" smtClean="0"/>
                        <a:t>      </a:t>
                      </a:r>
                    </a:p>
                    <a:p>
                      <a:r>
                        <a:rPr lang="cs-CZ" dirty="0" smtClean="0"/>
                        <a:t>      SVOBODA</a:t>
                      </a:r>
                    </a:p>
                    <a:p>
                      <a:r>
                        <a:rPr lang="cs-CZ" dirty="0" smtClean="0"/>
                        <a:t>         (SSSR)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90209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</a:p>
                    <a:p>
                      <a:r>
                        <a:rPr lang="cs-CZ" dirty="0" smtClean="0"/>
                        <a:t>      KLAPÁLEK</a:t>
                      </a:r>
                    </a:p>
                    <a:p>
                      <a:r>
                        <a:rPr lang="cs-CZ" dirty="0" smtClean="0"/>
                        <a:t>        (Afrika)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90209"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</a:p>
                    <a:p>
                      <a:r>
                        <a:rPr lang="cs-CZ" dirty="0" smtClean="0"/>
                        <a:t>      PAVEL</a:t>
                      </a:r>
                    </a:p>
                    <a:p>
                      <a:r>
                        <a:rPr lang="cs-CZ" dirty="0" smtClean="0"/>
                        <a:t>        (Anglie)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15581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</a:t>
            </a:r>
            <a:r>
              <a:rPr lang="cs-CZ" dirty="0"/>
              <a:t>) SVOBODA, Ludvík: Z </a:t>
            </a:r>
            <a:r>
              <a:rPr lang="cs-CZ" dirty="0" err="1"/>
              <a:t>Buzuluku</a:t>
            </a:r>
            <a:r>
              <a:rPr lang="cs-CZ" dirty="0"/>
              <a:t> do Prahy, Praha </a:t>
            </a:r>
            <a:r>
              <a:rPr lang="cs-CZ" dirty="0" smtClean="0"/>
              <a:t>1981, s. 339</a:t>
            </a:r>
          </a:p>
          <a:p>
            <a:r>
              <a:rPr lang="cs-CZ" dirty="0" smtClean="0"/>
              <a:t>2</a:t>
            </a:r>
            <a:r>
              <a:rPr lang="cs-CZ" dirty="0"/>
              <a:t>) KLAPÁLEK, Karel: Ozvěny bojů, Praha </a:t>
            </a:r>
            <a:r>
              <a:rPr lang="cs-CZ" dirty="0" smtClean="0"/>
              <a:t>1968, s. 59</a:t>
            </a:r>
          </a:p>
          <a:p>
            <a:r>
              <a:rPr lang="cs-CZ" dirty="0" smtClean="0"/>
              <a:t>3)</a:t>
            </a:r>
            <a:r>
              <a:rPr lang="cs-CZ" dirty="0"/>
              <a:t> REICHL, Martin: F2074 vypráví…, Praha </a:t>
            </a:r>
            <a:r>
              <a:rPr lang="cs-CZ" dirty="0" smtClean="0"/>
              <a:t>2010, s. 232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200" dirty="0" smtClean="0"/>
              <a:t>Zdroje:</a:t>
            </a:r>
          </a:p>
          <a:p>
            <a:pPr marL="0" indent="0" algn="ctr">
              <a:buNone/>
            </a:pPr>
            <a:endParaRPr lang="cs-CZ" dirty="0" smtClean="0"/>
          </a:p>
          <a:p>
            <a:r>
              <a:rPr lang="cs-CZ" dirty="0" smtClean="0"/>
              <a:t>SVOBODA, Ludvík: Z </a:t>
            </a:r>
            <a:r>
              <a:rPr lang="cs-CZ" dirty="0" err="1" smtClean="0"/>
              <a:t>Buzuluku</a:t>
            </a:r>
            <a:r>
              <a:rPr lang="cs-CZ" dirty="0" smtClean="0"/>
              <a:t> do Prahy, Praha 1981</a:t>
            </a:r>
          </a:p>
          <a:p>
            <a:r>
              <a:rPr lang="cs-CZ" dirty="0" smtClean="0"/>
              <a:t>KLAPÁLEK, Karel: Ozvěny bojů, Praha 1968</a:t>
            </a:r>
          </a:p>
          <a:p>
            <a:r>
              <a:rPr lang="cs-CZ" dirty="0" smtClean="0"/>
              <a:t>REICHL, Martin: F2074 vypráví…, Praha 2010</a:t>
            </a:r>
          </a:p>
        </p:txBody>
      </p:sp>
    </p:spTree>
    <p:extLst>
      <p:ext uri="{BB962C8B-B14F-4D97-AF65-F5344CB8AC3E}">
        <p14:creationId xmlns:p14="http://schemas.microsoft.com/office/powerpoint/2010/main" val="318977386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1049</Words>
  <Application>Microsoft Office PowerPoint</Application>
  <PresentationFormat>Předvádění na obrazovce (4:3)</PresentationFormat>
  <Paragraphs>84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Anotace:</vt:lpstr>
      <vt:lpstr>Vzpomínky účastníků československého odboje v období WWII</vt:lpstr>
      <vt:lpstr>Vzpomínky účastníků československého odboje v období WWII</vt:lpstr>
      <vt:lpstr>Ludvík Svoboda – Z Buzuluku do Prahy</vt:lpstr>
      <vt:lpstr>Ludvík Svoboda – Z Buzuluku do Prahy</vt:lpstr>
      <vt:lpstr>Karel Klapálek – Ozvěny bojů</vt:lpstr>
      <vt:lpstr>Karel Klapálek – Ozvěny bojů</vt:lpstr>
      <vt:lpstr>Jiří Pavel – F2074 vypráví</vt:lpstr>
      <vt:lpstr>Jiří Pavel – F2074 vypráví…</vt:lpstr>
      <vt:lpstr>                                       Porovnejte : 1) Podmínky vojáků v SSSR, Africe a Anglii 2) Styl psaní jednotlivých pamětníků 3) Který text je nejpřirozenější? Proč?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Dvořák</dc:creator>
  <cp:lastModifiedBy>Jan Dvořák</cp:lastModifiedBy>
  <cp:revision>16</cp:revision>
  <dcterms:created xsi:type="dcterms:W3CDTF">2013-08-29T17:43:04Z</dcterms:created>
  <dcterms:modified xsi:type="dcterms:W3CDTF">2013-11-27T22:34:58Z</dcterms:modified>
</cp:coreProperties>
</file>