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611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243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514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424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849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02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948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159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205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083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523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D76294-29E4-43BC-A119-9E27559465C0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DC31E-8D63-448A-BBD4-1B5154A83E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232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0350019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Dvořák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VY_12_INOVACE_02A_06_1.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světová válka jako kulisa románu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20. století 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29.7.2013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020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Materiál je určen pro studenty </a:t>
            </a:r>
            <a:r>
              <a:rPr lang="cs-CZ" dirty="0" smtClean="0"/>
              <a:t>3./4</a:t>
            </a:r>
            <a:r>
              <a:rPr lang="cs-CZ" dirty="0"/>
              <a:t>. ročníku čtyřletého studijního programu gymnázia a </a:t>
            </a:r>
            <a:r>
              <a:rPr lang="cs-CZ" dirty="0" smtClean="0"/>
              <a:t>5./6</a:t>
            </a:r>
            <a:r>
              <a:rPr lang="cs-CZ" dirty="0"/>
              <a:t>. ročníku šestiletého studijního programu gymnázia. Případně ho lze využít také v semináři či 1. ročníku šestiletého studijního programu gymnázia.</a:t>
            </a:r>
          </a:p>
          <a:p>
            <a:r>
              <a:rPr lang="cs-CZ" dirty="0"/>
              <a:t>Cílem materiálu je </a:t>
            </a:r>
            <a:r>
              <a:rPr lang="cs-CZ" dirty="0" smtClean="0"/>
              <a:t>využít uměleckou literaturu jako pomůcku pro přiblížení atmosféry WWI. Na základě textů je </a:t>
            </a:r>
            <a:r>
              <a:rPr lang="cs-CZ" dirty="0"/>
              <a:t>rozvíjena čtenářská </a:t>
            </a:r>
            <a:r>
              <a:rPr lang="cs-CZ" dirty="0" smtClean="0"/>
              <a:t>gramotnost i znalosti historických faktů.</a:t>
            </a:r>
            <a:endParaRPr lang="cs-CZ" dirty="0"/>
          </a:p>
          <a:p>
            <a:r>
              <a:rPr lang="cs-CZ" dirty="0"/>
              <a:t>Odpovědi na otázky, které jsou součástí materiálu, studenti zapisují na tabuli fixem či elektronickým perem</a:t>
            </a:r>
            <a:r>
              <a:rPr lang="cs-CZ" dirty="0" smtClean="0"/>
              <a:t>. Jedná se především o </a:t>
            </a:r>
            <a:r>
              <a:rPr lang="cs-CZ" dirty="0" err="1" smtClean="0"/>
              <a:t>slide</a:t>
            </a:r>
            <a:r>
              <a:rPr lang="cs-CZ" dirty="0" smtClean="0"/>
              <a:t> č.11.</a:t>
            </a:r>
            <a:endParaRPr lang="cs-CZ" dirty="0"/>
          </a:p>
          <a:p>
            <a:r>
              <a:rPr lang="cs-CZ" dirty="0"/>
              <a:t>Materiál je určen k interaktivní výuce.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007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E.M. </a:t>
            </a:r>
            <a:r>
              <a:rPr lang="cs-CZ" sz="3600" dirty="0" err="1" smtClean="0"/>
              <a:t>Remarque</a:t>
            </a:r>
            <a:r>
              <a:rPr lang="cs-CZ" sz="3600" dirty="0" smtClean="0"/>
              <a:t> – Na západní frontě klid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i="1" dirty="0" smtClean="0"/>
              <a:t>„Táboříme </a:t>
            </a:r>
            <a:r>
              <a:rPr lang="cs-CZ" i="1" dirty="0"/>
              <a:t>devět kilometrů za frontou. Včera jsme měli směnu; žaludek máme plný </a:t>
            </a:r>
            <a:r>
              <a:rPr lang="cs-CZ" i="1" dirty="0" smtClean="0"/>
              <a:t>bílých fazolí </a:t>
            </a:r>
            <a:r>
              <a:rPr lang="cs-CZ" i="1" dirty="0"/>
              <a:t>s hovězím a jsme sytí a spokojení. Ba i pro večer mohl každý vyfasovat </a:t>
            </a:r>
            <a:r>
              <a:rPr lang="cs-CZ" i="1" dirty="0" smtClean="0"/>
              <a:t>ještě plný </a:t>
            </a:r>
            <a:r>
              <a:rPr lang="cs-CZ" i="1" dirty="0" err="1"/>
              <a:t>esšálek</a:t>
            </a:r>
            <a:r>
              <a:rPr lang="cs-CZ" i="1" dirty="0"/>
              <a:t>; mimo to jsou dvojité porce salámu a chleba - to už něco vydá. </a:t>
            </a:r>
            <a:r>
              <a:rPr lang="cs-CZ" i="1" dirty="0" smtClean="0"/>
              <a:t>Takového něco </a:t>
            </a:r>
            <a:r>
              <a:rPr lang="cs-CZ" i="1" dirty="0"/>
              <a:t>tu už dávno nebylo: špekoun s hlavou rudou jako rajské </a:t>
            </a:r>
            <a:r>
              <a:rPr lang="cs-CZ" i="1" dirty="0" smtClean="0"/>
              <a:t>jablíčko </a:t>
            </a:r>
            <a:r>
              <a:rPr lang="cs-CZ" i="1" dirty="0"/>
              <a:t>jídlo </a:t>
            </a:r>
            <a:r>
              <a:rPr lang="cs-CZ" i="1" dirty="0" smtClean="0"/>
              <a:t>přímo nabízí</a:t>
            </a:r>
            <a:r>
              <a:rPr lang="cs-CZ" i="1" dirty="0"/>
              <a:t>; na každého, kdo jde kolem, kývá lžící a pořádně mu nandá. Je načisto </a:t>
            </a:r>
            <a:r>
              <a:rPr lang="cs-CZ" i="1" dirty="0" smtClean="0"/>
              <a:t>zoufalý, </a:t>
            </a:r>
            <a:r>
              <a:rPr lang="hu-HU" i="1" dirty="0" smtClean="0"/>
              <a:t>poněvadž </a:t>
            </a:r>
            <a:r>
              <a:rPr lang="hu-HU" i="1" dirty="0"/>
              <a:t>neví, jak vyprázdní své kotly. Tjaden a Mőller sehnali pár umyvadel a dali </a:t>
            </a:r>
            <a:r>
              <a:rPr lang="hu-HU" i="1" dirty="0" smtClean="0"/>
              <a:t>si je </a:t>
            </a:r>
            <a:r>
              <a:rPr lang="hu-HU" i="1" dirty="0"/>
              <a:t>nandat až po okraj do zásoby. Tjaden to dělá ze žravosti, Mőller z opatrnosti. </a:t>
            </a:r>
            <a:r>
              <a:rPr lang="hu-HU" i="1" dirty="0" smtClean="0"/>
              <a:t>Kam </a:t>
            </a:r>
            <a:r>
              <a:rPr lang="pl-PL" i="1" dirty="0" smtClean="0"/>
              <a:t>to </a:t>
            </a:r>
            <a:r>
              <a:rPr lang="pl-PL" i="1" dirty="0"/>
              <a:t>Tjaden dává, to je u Boha. Je pořád hubený jako </a:t>
            </a:r>
            <a:r>
              <a:rPr lang="pl-PL" i="1" dirty="0" smtClean="0"/>
              <a:t>herynek. </a:t>
            </a:r>
            <a:r>
              <a:rPr lang="cs-CZ" i="1" dirty="0" smtClean="0"/>
              <a:t>To </a:t>
            </a:r>
            <a:r>
              <a:rPr lang="cs-CZ" i="1" dirty="0"/>
              <a:t>nejdůležitější je, že nám dali také dvojí porci kuřiva. Pro každého deset </a:t>
            </a:r>
            <a:r>
              <a:rPr lang="cs-CZ" i="1" dirty="0" smtClean="0"/>
              <a:t>cigár, dvacet </a:t>
            </a:r>
            <a:r>
              <a:rPr lang="cs-CZ" i="1" dirty="0"/>
              <a:t>cigaret a dva kusy žvýkacího tabáku. Vyměnil jsem si žvýkací tabák </a:t>
            </a:r>
            <a:r>
              <a:rPr lang="cs-CZ" i="1" dirty="0" smtClean="0"/>
              <a:t>s </a:t>
            </a:r>
            <a:r>
              <a:rPr lang="cs-CZ" i="1" dirty="0" err="1" smtClean="0"/>
              <a:t>Katczinským</a:t>
            </a:r>
            <a:r>
              <a:rPr lang="cs-CZ" i="1" dirty="0" smtClean="0"/>
              <a:t> </a:t>
            </a:r>
            <a:r>
              <a:rPr lang="cs-CZ" i="1" dirty="0"/>
              <a:t>za jeho cigarety, tak mám dohromady čtyřicet cigaret. S tím už člověk </a:t>
            </a:r>
            <a:r>
              <a:rPr lang="cs-CZ" i="1" dirty="0" smtClean="0"/>
              <a:t>pár dní </a:t>
            </a:r>
            <a:r>
              <a:rPr lang="cs-CZ" i="1" dirty="0"/>
              <a:t>vystačí</a:t>
            </a:r>
            <a:r>
              <a:rPr lang="cs-CZ" i="1" dirty="0" smtClean="0"/>
              <a:t>.“</a:t>
            </a:r>
            <a:r>
              <a:rPr lang="cs-CZ" i="1" baseline="30000" dirty="0" smtClean="0"/>
              <a:t>1)</a:t>
            </a:r>
            <a:endParaRPr lang="cs-CZ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b="1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740088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E.M. </a:t>
            </a:r>
            <a:r>
              <a:rPr lang="cs-CZ" sz="3600" dirty="0" err="1"/>
              <a:t>Remarque</a:t>
            </a:r>
            <a:r>
              <a:rPr lang="cs-CZ" sz="3600" dirty="0"/>
              <a:t> – Na západní frontě klid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Na základě přečtení předchozího textu se pokuste popsat situaci vojáka na bojišti WWI.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smtClean="0"/>
              <a:t>Jaký způsob boje se uplatnil v období WWI? Popište ho.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Na základě přečtení další ukázky popište, jak válka dokáže změnit chování člověka.</a:t>
            </a:r>
            <a:endParaRPr lang="cs-CZ" dirty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02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E.M. </a:t>
            </a:r>
            <a:r>
              <a:rPr lang="cs-CZ" sz="3600" dirty="0" err="1" smtClean="0"/>
              <a:t>Remarque</a:t>
            </a:r>
            <a:r>
              <a:rPr lang="cs-CZ" sz="3600" dirty="0" smtClean="0"/>
              <a:t> – Na západní frontě klid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78112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600" i="1" dirty="0" smtClean="0"/>
              <a:t>   „</a:t>
            </a:r>
            <a:r>
              <a:rPr lang="cs-CZ" sz="1800" i="1" dirty="0" smtClean="0"/>
              <a:t>Krysy </a:t>
            </a:r>
            <a:r>
              <a:rPr lang="cs-CZ" sz="1800" i="1" dirty="0"/>
              <a:t>jsou tu zvlášť odporné, poněvadž jsou tak velké. Je to druh, kterému </a:t>
            </a:r>
            <a:r>
              <a:rPr lang="cs-CZ" sz="1800" i="1" dirty="0" smtClean="0"/>
              <a:t>říkají krysy </a:t>
            </a:r>
            <a:r>
              <a:rPr lang="cs-CZ" sz="1800" i="1" dirty="0"/>
              <a:t>mrtvolné. Mají šeredné, zlé, holé tlamy a zvedne se ti žaludek, když </a:t>
            </a:r>
            <a:r>
              <a:rPr lang="cs-CZ" sz="1800" i="1" dirty="0" smtClean="0"/>
              <a:t>vidíš jejich </a:t>
            </a:r>
            <a:r>
              <a:rPr lang="cs-CZ" sz="1800" i="1" dirty="0"/>
              <a:t>dlouhé, holé ocasy. Zdá se, že jsou tuze hladové. Skoro každému nakously </a:t>
            </a:r>
            <a:r>
              <a:rPr lang="cs-CZ" sz="1800" i="1" dirty="0" smtClean="0"/>
              <a:t>chléb. </a:t>
            </a:r>
            <a:r>
              <a:rPr lang="cs-CZ" sz="1800" i="1" dirty="0" err="1" smtClean="0"/>
              <a:t>Kropp</a:t>
            </a:r>
            <a:r>
              <a:rPr lang="cs-CZ" sz="1800" i="1" dirty="0" smtClean="0"/>
              <a:t> </a:t>
            </a:r>
            <a:r>
              <a:rPr lang="cs-CZ" sz="1800" i="1" dirty="0"/>
              <a:t>jej zabalil pevně do celty a dal si jej pod hlavu, ale nemůže spát, poněvadž </a:t>
            </a:r>
            <a:r>
              <a:rPr lang="cs-CZ" sz="1800" i="1" dirty="0" smtClean="0"/>
              <a:t>mu běhají </a:t>
            </a:r>
            <a:r>
              <a:rPr lang="cs-CZ" sz="1800" i="1" dirty="0"/>
              <a:t>po obličeji, aby se k němu dostali. </a:t>
            </a:r>
            <a:r>
              <a:rPr lang="cs-CZ" sz="1800" i="1" dirty="0" err="1"/>
              <a:t>Detering</a:t>
            </a:r>
            <a:r>
              <a:rPr lang="cs-CZ" sz="1800" i="1" dirty="0"/>
              <a:t> myslil, že na ně vyzraje; </a:t>
            </a:r>
            <a:r>
              <a:rPr lang="cs-CZ" sz="1800" i="1" dirty="0" smtClean="0"/>
              <a:t>upevnil na </a:t>
            </a:r>
            <a:r>
              <a:rPr lang="cs-CZ" sz="1800" i="1" dirty="0"/>
              <a:t>stropě tenký drát a pověsil naň svůj uzlíček s chlebem.</a:t>
            </a:r>
          </a:p>
          <a:p>
            <a:pPr marL="0" indent="0" algn="just">
              <a:buNone/>
            </a:pPr>
            <a:r>
              <a:rPr lang="cs-CZ" sz="1800" i="1" dirty="0"/>
              <a:t>Když v noci zmáčkne elektrickou lampičku, vidí, že se drát kývá sem a tam. Na </a:t>
            </a:r>
            <a:r>
              <a:rPr lang="cs-CZ" sz="1800" i="1" dirty="0" smtClean="0"/>
              <a:t>chlebě sedí </a:t>
            </a:r>
            <a:r>
              <a:rPr lang="cs-CZ" sz="1800" i="1" dirty="0"/>
              <a:t>jako na koni tučná </a:t>
            </a:r>
            <a:r>
              <a:rPr lang="cs-CZ" sz="1800" i="1" dirty="0" smtClean="0"/>
              <a:t>krysa. Konečně </a:t>
            </a:r>
            <a:r>
              <a:rPr lang="cs-CZ" sz="1800" i="1" dirty="0"/>
              <a:t>tomu uděláme konec. Kousky chleba, které zvířata ohlodala, pečlivě </a:t>
            </a:r>
            <a:r>
              <a:rPr lang="cs-CZ" sz="1800" i="1" dirty="0" smtClean="0"/>
              <a:t>odkrojíme; chléb </a:t>
            </a:r>
            <a:r>
              <a:rPr lang="cs-CZ" sz="1800" i="1" dirty="0"/>
              <a:t>nemůžeme na žádný způsob vyhodit, poněvadž bychom zítra neměli nic k jídlu.</a:t>
            </a:r>
          </a:p>
          <a:p>
            <a:pPr marL="0" indent="0" algn="just">
              <a:buNone/>
            </a:pPr>
            <a:r>
              <a:rPr lang="cs-CZ" sz="1800" i="1" dirty="0"/>
              <a:t>Odříznuté </a:t>
            </a:r>
            <a:r>
              <a:rPr lang="cs-CZ" sz="1800" i="1" dirty="0" err="1" smtClean="0"/>
              <a:t>skývky</a:t>
            </a:r>
            <a:r>
              <a:rPr lang="cs-CZ" sz="1800" i="1" dirty="0" smtClean="0"/>
              <a:t> </a:t>
            </a:r>
            <a:r>
              <a:rPr lang="cs-CZ" sz="1800" i="1" dirty="0"/>
              <a:t>položíme na zem mezi sebe. Každý vytáhne lopatku a připraví se </a:t>
            </a:r>
            <a:r>
              <a:rPr lang="cs-CZ" sz="1800" i="1" dirty="0" smtClean="0"/>
              <a:t>k ráně</a:t>
            </a:r>
            <a:r>
              <a:rPr lang="cs-CZ" sz="1800" i="1" dirty="0"/>
              <a:t>. </a:t>
            </a:r>
            <a:r>
              <a:rPr lang="cs-CZ" sz="1800" i="1" dirty="0" err="1"/>
              <a:t>Detering</a:t>
            </a:r>
            <a:r>
              <a:rPr lang="cs-CZ" sz="1800" i="1" dirty="0"/>
              <a:t>, </a:t>
            </a:r>
            <a:r>
              <a:rPr lang="cs-CZ" sz="1800" i="1" dirty="0" err="1"/>
              <a:t>Kropp</a:t>
            </a:r>
            <a:r>
              <a:rPr lang="cs-CZ" sz="1800" i="1" dirty="0"/>
              <a:t> a Kat drží své kapesní lampičky. Po několika minutách </a:t>
            </a:r>
            <a:r>
              <a:rPr lang="cs-CZ" sz="1800" i="1" dirty="0" smtClean="0"/>
              <a:t>slyšíme první drchání</a:t>
            </a:r>
            <a:r>
              <a:rPr lang="cs-CZ" sz="1800" i="1" dirty="0"/>
              <a:t>. Zesiluje se, teď je to mnoho malých noh. Tu </a:t>
            </a:r>
            <a:r>
              <a:rPr lang="cs-CZ" sz="1800" i="1" dirty="0" smtClean="0"/>
              <a:t>blýsknou lampičky</a:t>
            </a:r>
            <a:r>
              <a:rPr lang="cs-CZ" sz="1800" i="1" dirty="0"/>
              <a:t>, a všichni bijí do černého houfu, který se syčením se </a:t>
            </a:r>
            <a:r>
              <a:rPr lang="cs-CZ" sz="1800" i="1" dirty="0" smtClean="0"/>
              <a:t>rozprchává. Výsledek </a:t>
            </a:r>
            <a:r>
              <a:rPr lang="cs-CZ" sz="1800" i="1" dirty="0"/>
              <a:t>je skvělý</a:t>
            </a:r>
            <a:r>
              <a:rPr lang="cs-CZ" sz="1800" i="1" dirty="0" smtClean="0"/>
              <a:t>. Vyhodíme </a:t>
            </a:r>
            <a:r>
              <a:rPr lang="cs-CZ" sz="1800" i="1" dirty="0"/>
              <a:t>kousky krys lopatkami za stěnu zákopu a lehneme si zase </a:t>
            </a:r>
            <a:r>
              <a:rPr lang="cs-CZ" sz="1800" i="1" dirty="0" smtClean="0"/>
              <a:t>do zálohy.“</a:t>
            </a:r>
            <a:r>
              <a:rPr lang="cs-CZ" sz="1800" i="1" baseline="30000" dirty="0" smtClean="0"/>
              <a:t>2)</a:t>
            </a:r>
            <a:endParaRPr lang="cs-CZ" sz="1800" i="1" dirty="0"/>
          </a:p>
        </p:txBody>
      </p:sp>
    </p:spTree>
    <p:extLst>
      <p:ext uri="{BB962C8B-B14F-4D97-AF65-F5344CB8AC3E}">
        <p14:creationId xmlns:p14="http://schemas.microsoft.com/office/powerpoint/2010/main" val="1088634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E.M. </a:t>
            </a:r>
            <a:r>
              <a:rPr lang="cs-CZ" sz="3600" dirty="0" err="1" smtClean="0"/>
              <a:t>Remarque</a:t>
            </a:r>
            <a:r>
              <a:rPr lang="cs-CZ" sz="3600" dirty="0" smtClean="0"/>
              <a:t> – Na západní frontě klid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37321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1800" i="1" dirty="0" smtClean="0"/>
              <a:t>    „</a:t>
            </a:r>
            <a:r>
              <a:rPr lang="cs-CZ" sz="1600" i="1" dirty="0" smtClean="0"/>
              <a:t>Jeho </a:t>
            </a:r>
            <a:r>
              <a:rPr lang="cs-CZ" sz="1600" i="1" dirty="0"/>
              <a:t>uniforma je ještě napolo </a:t>
            </a:r>
            <a:r>
              <a:rPr lang="cs-CZ" sz="1600" i="1" dirty="0" smtClean="0"/>
              <a:t>rozepjatá</a:t>
            </a:r>
            <a:r>
              <a:rPr lang="cs-CZ" sz="1600" i="1" dirty="0"/>
              <a:t>. Tobolku s papíry lze lehce najít. Ale </a:t>
            </a:r>
            <a:r>
              <a:rPr lang="cs-CZ" sz="1600" i="1" dirty="0" smtClean="0"/>
              <a:t>zdráhám se </a:t>
            </a:r>
            <a:r>
              <a:rPr lang="cs-CZ" sz="1600" i="1" dirty="0"/>
              <a:t>ji otevřít. Je v ní legitimace s jeho jménem. Pokud neznám jeho jména, mohu ho </a:t>
            </a:r>
            <a:r>
              <a:rPr lang="cs-CZ" sz="1600" i="1" dirty="0" smtClean="0"/>
              <a:t>snad ještě </a:t>
            </a:r>
            <a:r>
              <a:rPr lang="cs-CZ" sz="1600" i="1" dirty="0"/>
              <a:t>zapomenout, čas jej vymaže, tento obraz. Jeho jméno je hřebík, který se do </a:t>
            </a:r>
            <a:r>
              <a:rPr lang="cs-CZ" sz="1600" i="1" dirty="0" smtClean="0"/>
              <a:t>mne zarazí </a:t>
            </a:r>
            <a:r>
              <a:rPr lang="cs-CZ" sz="1600" i="1" dirty="0"/>
              <a:t>a který nebude nikdy možno vytrhnout. Je v něm síla, která bude umět </a:t>
            </a:r>
            <a:r>
              <a:rPr lang="cs-CZ" sz="1600" i="1" dirty="0" smtClean="0"/>
              <a:t>všechno zase </a:t>
            </a:r>
            <a:r>
              <a:rPr lang="cs-CZ" sz="1600" i="1" dirty="0"/>
              <a:t>vyvolat, bude se to vracet zas a zas a vstávat přede </a:t>
            </a:r>
            <a:r>
              <a:rPr lang="cs-CZ" sz="1600" i="1" dirty="0" smtClean="0"/>
              <a:t>mnou. Držím </a:t>
            </a:r>
            <a:r>
              <a:rPr lang="cs-CZ" sz="1600" i="1" dirty="0"/>
              <a:t>nerozhodně tobolku v ruce. Vypadne mi a otevře se. Vylétne několik obrazů </a:t>
            </a:r>
            <a:r>
              <a:rPr lang="cs-CZ" sz="1600" i="1" dirty="0" smtClean="0"/>
              <a:t>a dopisů</a:t>
            </a:r>
            <a:r>
              <a:rPr lang="cs-CZ" sz="1600" i="1" dirty="0"/>
              <a:t>. Seberu je a chci je zase uložit, ale tlak, který mne svírá, celá </a:t>
            </a:r>
            <a:r>
              <a:rPr lang="cs-CZ" sz="1600" i="1" dirty="0" smtClean="0"/>
              <a:t>nejistota situace</a:t>
            </a:r>
            <a:r>
              <a:rPr lang="cs-CZ" sz="1600" i="1" dirty="0"/>
              <a:t>, hlad, nebezpečí, tyto hodiny s mrtvým mě přivedly do zoufalství, </a:t>
            </a:r>
            <a:r>
              <a:rPr lang="cs-CZ" sz="1600" i="1" dirty="0" smtClean="0"/>
              <a:t>chci urychlit </a:t>
            </a:r>
            <a:r>
              <a:rPr lang="cs-CZ" sz="1600" i="1" dirty="0"/>
              <a:t>rozřešení a zesílit a ukončit svá muka, jako tluče člověk nesnesitelně</a:t>
            </a:r>
          </a:p>
          <a:p>
            <a:pPr marL="0" indent="0" algn="just">
              <a:buNone/>
            </a:pPr>
            <a:r>
              <a:rPr lang="cs-CZ" sz="1600" i="1" dirty="0"/>
              <a:t>bolavou rukou o strom, bez ohledu na to, jak to </a:t>
            </a:r>
            <a:r>
              <a:rPr lang="cs-CZ" sz="1600" i="1" dirty="0" smtClean="0"/>
              <a:t>dopadne. Jsou </a:t>
            </a:r>
            <a:r>
              <a:rPr lang="cs-CZ" sz="1600" i="1" dirty="0"/>
              <a:t>to fotografie ženy a malého děvčátka, uzounké amatérské fotografie před zdí </a:t>
            </a:r>
            <a:r>
              <a:rPr lang="cs-CZ" sz="1600" i="1" dirty="0" smtClean="0"/>
              <a:t>s břečťanem</a:t>
            </a:r>
            <a:r>
              <a:rPr lang="cs-CZ" sz="1600" i="1" dirty="0"/>
              <a:t>. Vedle jsou dopisy. Vyndám je a pokouším se je číst. Většině nerozumím, </a:t>
            </a:r>
            <a:r>
              <a:rPr lang="cs-CZ" sz="1600" i="1" dirty="0" smtClean="0"/>
              <a:t>lze to </a:t>
            </a:r>
            <a:r>
              <a:rPr lang="cs-CZ" sz="1600" i="1" dirty="0"/>
              <a:t>těžko rozluštit a znám jen málo francouzsky. Ale každé slovo, které přeložím,</a:t>
            </a:r>
          </a:p>
          <a:p>
            <a:pPr marL="0" indent="0" algn="just">
              <a:buNone/>
            </a:pPr>
            <a:r>
              <a:rPr lang="cs-CZ" sz="1600" i="1" dirty="0"/>
              <a:t>proniká mi do prsou jako výstřel, jako bodná rána. Hlava mi bolí předrážděním. </a:t>
            </a:r>
            <a:r>
              <a:rPr lang="cs-CZ" sz="1600" i="1" dirty="0" smtClean="0"/>
              <a:t>Ale tolik </a:t>
            </a:r>
            <a:r>
              <a:rPr lang="cs-CZ" sz="1600" i="1" dirty="0"/>
              <a:t>ještě chápu, že těm lidem nesmím nikdy psát, jak jsem chtěl dřív. Dívám se </a:t>
            </a:r>
            <a:r>
              <a:rPr lang="cs-CZ" sz="1600" i="1" dirty="0" smtClean="0"/>
              <a:t>ještě jednou </a:t>
            </a:r>
            <a:r>
              <a:rPr lang="cs-CZ" sz="1600" i="1" dirty="0"/>
              <a:t>na fotografie; nejsou to bohatí lidé. Mohl bych jim jednou anonymně </a:t>
            </a:r>
            <a:r>
              <a:rPr lang="cs-CZ" sz="1600" i="1" dirty="0" smtClean="0"/>
              <a:t>poslat peníze</a:t>
            </a:r>
            <a:r>
              <a:rPr lang="cs-CZ" sz="1600" i="1" dirty="0"/>
              <a:t>, jestli nějaké někdy později vydělám. Toho se křečovité chápu, to je </a:t>
            </a:r>
            <a:r>
              <a:rPr lang="cs-CZ" sz="1600" i="1" dirty="0" smtClean="0"/>
              <a:t>aspoň malinká </a:t>
            </a:r>
            <a:r>
              <a:rPr lang="cs-CZ" sz="1600" i="1" dirty="0"/>
              <a:t>opora. Tento mrtvý je spjat s mým životem, proto musím dělat všechno a </a:t>
            </a:r>
            <a:r>
              <a:rPr lang="cs-CZ" sz="1600" i="1" dirty="0" smtClean="0"/>
              <a:t>slíbit všechno</a:t>
            </a:r>
            <a:r>
              <a:rPr lang="cs-CZ" sz="1600" i="1" dirty="0"/>
              <a:t>, abych se zachránil; slibuju slepě, že chci žít jenom pro něho a pro </a:t>
            </a:r>
            <a:r>
              <a:rPr lang="cs-CZ" sz="1600" i="1" dirty="0" smtClean="0"/>
              <a:t>jeho rodinu</a:t>
            </a:r>
            <a:r>
              <a:rPr lang="cs-CZ" sz="1600" i="1" dirty="0"/>
              <a:t>, mluvím na něho vlhkými rty a přehluboko ve mně spí při tom naděje, že se </a:t>
            </a:r>
            <a:r>
              <a:rPr lang="cs-CZ" sz="1600" i="1" dirty="0" smtClean="0"/>
              <a:t>tak vykoupím </a:t>
            </a:r>
            <a:r>
              <a:rPr lang="cs-CZ" sz="1600" i="1" dirty="0"/>
              <a:t>a přece jen ještě odtud dostanu; malá lest, že se budu potom vždycky </a:t>
            </a:r>
            <a:r>
              <a:rPr lang="cs-CZ" sz="1600" i="1" dirty="0" smtClean="0"/>
              <a:t>ještě moci </a:t>
            </a:r>
            <a:r>
              <a:rPr lang="cs-CZ" sz="1600" i="1" dirty="0"/>
              <a:t>podívat, co a jak. A proto </a:t>
            </a:r>
            <a:r>
              <a:rPr lang="cs-CZ" sz="1600" i="1" dirty="0" smtClean="0"/>
              <a:t>otevřu </a:t>
            </a:r>
            <a:r>
              <a:rPr lang="cs-CZ" sz="1600" i="1" dirty="0"/>
              <a:t>knížku a čtu pomalu: </a:t>
            </a:r>
            <a:r>
              <a:rPr lang="cs-CZ" sz="1600" i="1" dirty="0" err="1"/>
              <a:t>Gérard</a:t>
            </a:r>
            <a:r>
              <a:rPr lang="cs-CZ" sz="1600" i="1" dirty="0"/>
              <a:t> </a:t>
            </a:r>
            <a:r>
              <a:rPr lang="cs-CZ" sz="1600" i="1" dirty="0" err="1"/>
              <a:t>Duval</a:t>
            </a:r>
            <a:r>
              <a:rPr lang="cs-CZ" sz="1600" i="1" dirty="0"/>
              <a:t>, </a:t>
            </a:r>
            <a:r>
              <a:rPr lang="cs-CZ" sz="1600" i="1" dirty="0" smtClean="0"/>
              <a:t>typograf. Napíšu </a:t>
            </a:r>
            <a:r>
              <a:rPr lang="cs-CZ" sz="1600" i="1" dirty="0"/>
              <a:t>si tužkou mrtvého adresu na obálku dopisu a strčím zas všechno rychle do </a:t>
            </a:r>
            <a:r>
              <a:rPr lang="cs-CZ" sz="1600" i="1" dirty="0" smtClean="0"/>
              <a:t>blůzy. Zabil </a:t>
            </a:r>
            <a:r>
              <a:rPr lang="cs-CZ" sz="1600" i="1" dirty="0"/>
              <a:t>jsem typografa </a:t>
            </a:r>
            <a:r>
              <a:rPr lang="cs-CZ" sz="1600" i="1" dirty="0" err="1"/>
              <a:t>Gérarda</a:t>
            </a:r>
            <a:r>
              <a:rPr lang="cs-CZ" sz="1600" i="1" dirty="0"/>
              <a:t> </a:t>
            </a:r>
            <a:r>
              <a:rPr lang="cs-CZ" sz="1600" i="1" dirty="0" err="1"/>
              <a:t>Duvala</a:t>
            </a:r>
            <a:r>
              <a:rPr lang="cs-CZ" sz="1600" i="1" dirty="0"/>
              <a:t>. Musím se stát typografem, myslím si zmateně, </a:t>
            </a:r>
            <a:r>
              <a:rPr lang="cs-CZ" sz="1600" i="1" dirty="0" smtClean="0"/>
              <a:t>stát se </a:t>
            </a:r>
            <a:r>
              <a:rPr lang="cs-CZ" sz="1600" i="1" dirty="0"/>
              <a:t>typografem, typografem</a:t>
            </a:r>
            <a:r>
              <a:rPr lang="cs-CZ" sz="1600" i="1" dirty="0" smtClean="0"/>
              <a:t>!“</a:t>
            </a:r>
            <a:r>
              <a:rPr lang="cs-CZ" sz="1600" i="1" baseline="30000" dirty="0" smtClean="0"/>
              <a:t>3)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val="26171215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E.M. </a:t>
            </a:r>
            <a:r>
              <a:rPr lang="cs-CZ" sz="3600" dirty="0" err="1" smtClean="0"/>
              <a:t>Remarque</a:t>
            </a:r>
            <a:r>
              <a:rPr lang="cs-CZ" sz="3600" dirty="0" smtClean="0"/>
              <a:t> – Na západní frontě klid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Co způsobilo probuzení lidskosti v tvrdých podmínkách války? Jak se proměnilo vnímání nepřítele?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Na které straně konfliktu stojí vypravěč? Který národ  je mu protivníkem? Kdo byli spojenci obou válčících stran?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V jaké oblasti by se mohla situace odehrát? Znáte nějaké významné místo, kde se uskutečnila bitva WWI?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317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E. </a:t>
            </a:r>
            <a:r>
              <a:rPr lang="cs-CZ" dirty="0" err="1" smtClean="0"/>
              <a:t>Hemingway</a:t>
            </a:r>
            <a:r>
              <a:rPr lang="cs-CZ" dirty="0" smtClean="0"/>
              <a:t> – Sbohem, armádo!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   „</a:t>
            </a:r>
            <a:r>
              <a:rPr lang="cs-CZ" i="1" dirty="0" smtClean="0"/>
              <a:t>Vinice </a:t>
            </a:r>
            <a:r>
              <a:rPr lang="cs-CZ" i="1" dirty="0"/>
              <a:t>prořídly, keříky na nich měly také </a:t>
            </a:r>
            <a:r>
              <a:rPr lang="cs-CZ" i="1" dirty="0" smtClean="0"/>
              <a:t>holé větve </a:t>
            </a:r>
            <a:r>
              <a:rPr lang="cs-CZ" i="1" dirty="0"/>
              <a:t>a celá krajina byla vlhká a hnědá a podzimně </a:t>
            </a:r>
            <a:r>
              <a:rPr lang="cs-CZ" i="1" dirty="0" smtClean="0"/>
              <a:t>mrtvá. Nad </a:t>
            </a:r>
            <a:r>
              <a:rPr lang="cs-CZ" i="1" dirty="0"/>
              <a:t>řekou visela mlha a v horách se válela </a:t>
            </a:r>
            <a:r>
              <a:rPr lang="cs-CZ" i="1" dirty="0" smtClean="0"/>
              <a:t>mračna, nákladní </a:t>
            </a:r>
            <a:r>
              <a:rPr lang="cs-CZ" i="1" dirty="0"/>
              <a:t>auta na cestách stříkala kolem sebe blátem </a:t>
            </a:r>
            <a:r>
              <a:rPr lang="cs-CZ" i="1" dirty="0" smtClean="0"/>
              <a:t>a oddíly </a:t>
            </a:r>
            <a:r>
              <a:rPr lang="cs-CZ" i="1" dirty="0"/>
              <a:t>v pláštěnkách byly zablácené a mokré; mokré </a:t>
            </a:r>
            <a:r>
              <a:rPr lang="cs-CZ" i="1" dirty="0" smtClean="0"/>
              <a:t>byly i </a:t>
            </a:r>
            <a:r>
              <a:rPr lang="cs-CZ" i="1" dirty="0"/>
              <a:t>jejich pušky, a na břiše jim nadouvaly pláštěnky </a:t>
            </a:r>
            <a:r>
              <a:rPr lang="cs-CZ" i="1" dirty="0" smtClean="0"/>
              <a:t>dvoje kožené </a:t>
            </a:r>
            <a:r>
              <a:rPr lang="cs-CZ" i="1" dirty="0"/>
              <a:t>sumky, nacpané sadami tenkých dlouhých </a:t>
            </a:r>
            <a:r>
              <a:rPr lang="cs-CZ" i="1" dirty="0" smtClean="0"/>
              <a:t>nábojů ráže </a:t>
            </a:r>
            <a:r>
              <a:rPr lang="cs-CZ" i="1" dirty="0"/>
              <a:t>6,5 mm, takže vojáci, kteří kráčeli po cestě </a:t>
            </a:r>
            <a:r>
              <a:rPr lang="cs-CZ" i="1" dirty="0" smtClean="0"/>
              <a:t>kolem, pochodovali</a:t>
            </a:r>
            <a:r>
              <a:rPr lang="cs-CZ" i="1" dirty="0"/>
              <a:t>, jako by byli v šestém měsíci těhotenství.</a:t>
            </a:r>
          </a:p>
          <a:p>
            <a:pPr marL="0" indent="0" algn="just">
              <a:buNone/>
            </a:pPr>
            <a:r>
              <a:rPr lang="cs-CZ" i="1" dirty="0" smtClean="0"/>
              <a:t>    Objevovala </a:t>
            </a:r>
            <a:r>
              <a:rPr lang="cs-CZ" i="1" dirty="0"/>
              <a:t>se tu malá šedá auta a projížděla </a:t>
            </a:r>
            <a:r>
              <a:rPr lang="cs-CZ" i="1" dirty="0" smtClean="0"/>
              <a:t>velkou rychlostí</a:t>
            </a:r>
            <a:r>
              <a:rPr lang="cs-CZ" i="1" dirty="0"/>
              <a:t>, obyčejně v nich seděl vedle řidiče důstojník </a:t>
            </a:r>
            <a:r>
              <a:rPr lang="cs-CZ" i="1" dirty="0" smtClean="0"/>
              <a:t>a další </a:t>
            </a:r>
            <a:r>
              <a:rPr lang="cs-CZ" i="1" dirty="0"/>
              <a:t>důstojníci byli vzadu. Stříkala kolem sebe </a:t>
            </a:r>
            <a:r>
              <a:rPr lang="cs-CZ" i="1" dirty="0" smtClean="0"/>
              <a:t>blátem ještě </a:t>
            </a:r>
            <a:r>
              <a:rPr lang="cs-CZ" i="1" dirty="0"/>
              <a:t>víc než kamiony, a když byl jeden z důstojníků </a:t>
            </a:r>
            <a:r>
              <a:rPr lang="cs-CZ" i="1" dirty="0" smtClean="0"/>
              <a:t>na zadním </a:t>
            </a:r>
            <a:r>
              <a:rPr lang="cs-CZ" i="1" dirty="0"/>
              <a:t>sedadle hodně malý a seděl mezi dvěma </a:t>
            </a:r>
            <a:r>
              <a:rPr lang="cs-CZ" i="1" dirty="0" smtClean="0"/>
              <a:t>generály, on </a:t>
            </a:r>
            <a:r>
              <a:rPr lang="cs-CZ" i="1" dirty="0"/>
              <a:t>sám tak malý, že mu člověk neviděl do obličeje, </a:t>
            </a:r>
            <a:r>
              <a:rPr lang="cs-CZ" i="1" dirty="0" smtClean="0"/>
              <a:t>ale jenom </a:t>
            </a:r>
            <a:r>
              <a:rPr lang="cs-CZ" i="1" dirty="0"/>
              <a:t>na vršek čepice a na uzounká záda, a když vůz </a:t>
            </a:r>
            <a:r>
              <a:rPr lang="cs-CZ" i="1" dirty="0" smtClean="0"/>
              <a:t>jel obzvlášť </a:t>
            </a:r>
            <a:r>
              <a:rPr lang="cs-CZ" i="1" dirty="0"/>
              <a:t>rychle, pak to byl asi král. Bydlel v </a:t>
            </a:r>
            <a:r>
              <a:rPr lang="cs-CZ" i="1" dirty="0" err="1"/>
              <a:t>Udine</a:t>
            </a:r>
            <a:r>
              <a:rPr lang="cs-CZ" i="1" dirty="0"/>
              <a:t> a </a:t>
            </a:r>
            <a:r>
              <a:rPr lang="cs-CZ" i="1" dirty="0" smtClean="0"/>
              <a:t>sem si </a:t>
            </a:r>
            <a:r>
              <a:rPr lang="cs-CZ" i="1" dirty="0"/>
              <a:t>vyjel skoro každý den, aby se podíval, jak to jde. A </a:t>
            </a:r>
            <a:r>
              <a:rPr lang="cs-CZ" i="1" dirty="0" smtClean="0"/>
              <a:t>šlo to </a:t>
            </a:r>
            <a:r>
              <a:rPr lang="cs-CZ" i="1" dirty="0"/>
              <a:t>od deseti k pěti</a:t>
            </a:r>
            <a:r>
              <a:rPr lang="cs-CZ" i="1" dirty="0" smtClean="0"/>
              <a:t>.“</a:t>
            </a:r>
            <a:r>
              <a:rPr lang="cs-CZ" i="1" baseline="30000" dirty="0" smtClean="0"/>
              <a:t>4)</a:t>
            </a:r>
            <a:endParaRPr lang="cs-CZ" i="1" dirty="0" smtClean="0"/>
          </a:p>
          <a:p>
            <a:pPr marL="0" indent="0" algn="just">
              <a:buNone/>
            </a:pPr>
            <a:endParaRPr lang="cs-CZ" i="1" dirty="0"/>
          </a:p>
          <a:p>
            <a:pPr marL="514350" indent="-514350">
              <a:buAutoNum type="arabicParenR"/>
            </a:pPr>
            <a:r>
              <a:rPr lang="cs-CZ" dirty="0" smtClean="0"/>
              <a:t>Na které frontě se děj odehrává? Pokuste se na základě předchozího výkladu popsat situaci, která zde panovala.</a:t>
            </a:r>
          </a:p>
          <a:p>
            <a:pPr marL="514350" indent="-514350">
              <a:buAutoNum type="arabicParenR"/>
            </a:pPr>
            <a:r>
              <a:rPr lang="cs-CZ" dirty="0" smtClean="0"/>
              <a:t>Které armády zde byly nasazeny na straně Dohody?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4256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E. </a:t>
            </a:r>
            <a:r>
              <a:rPr lang="cs-CZ" dirty="0" err="1" smtClean="0"/>
              <a:t>Hemingway</a:t>
            </a:r>
            <a:r>
              <a:rPr lang="cs-CZ" dirty="0" smtClean="0"/>
              <a:t> – Sbohem, armádo!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    „</a:t>
            </a:r>
            <a:r>
              <a:rPr lang="cs-CZ" i="1" dirty="0" smtClean="0"/>
              <a:t>V </a:t>
            </a:r>
            <a:r>
              <a:rPr lang="cs-CZ" i="1" dirty="0"/>
              <a:t>civilních šatech jsem se cítil jako na </a:t>
            </a:r>
            <a:r>
              <a:rPr lang="cs-CZ" i="1" dirty="0" smtClean="0"/>
              <a:t>maškarním plese</a:t>
            </a:r>
            <a:r>
              <a:rPr lang="cs-CZ" i="1" dirty="0"/>
              <a:t>. Byl jsem dlouho v uniformě a teď mi scházel </a:t>
            </a:r>
            <a:r>
              <a:rPr lang="cs-CZ" i="1" dirty="0" smtClean="0"/>
              <a:t>pocit, že </a:t>
            </a:r>
            <a:r>
              <a:rPr lang="cs-CZ" i="1" dirty="0"/>
              <a:t>mě šaty podpírají. Připadalo mi, že mám </a:t>
            </a:r>
            <a:r>
              <a:rPr lang="cs-CZ" i="1" dirty="0" smtClean="0"/>
              <a:t>plandavé kalhoty</a:t>
            </a:r>
            <a:r>
              <a:rPr lang="cs-CZ" i="1" dirty="0"/>
              <a:t>. V Miláně jsem si koupil lístek do Stresy. </a:t>
            </a:r>
            <a:r>
              <a:rPr lang="cs-CZ" i="1" dirty="0" smtClean="0"/>
              <a:t>Taky jsem </a:t>
            </a:r>
            <a:r>
              <a:rPr lang="cs-CZ" i="1" dirty="0"/>
              <a:t>si koupil nový klobouk. </a:t>
            </a:r>
            <a:r>
              <a:rPr lang="cs-CZ" i="1" dirty="0" err="1"/>
              <a:t>Simův</a:t>
            </a:r>
            <a:r>
              <a:rPr lang="cs-CZ" i="1" dirty="0"/>
              <a:t> klobouk jsem </a:t>
            </a:r>
            <a:r>
              <a:rPr lang="cs-CZ" i="1" dirty="0" smtClean="0"/>
              <a:t>nosit nemohl</a:t>
            </a:r>
            <a:r>
              <a:rPr lang="cs-CZ" i="1" dirty="0"/>
              <a:t>, ale jeho šaty mi padly. Voněly tabákem, a </a:t>
            </a:r>
            <a:r>
              <a:rPr lang="cs-CZ" i="1" dirty="0" smtClean="0"/>
              <a:t>jak jsem </a:t>
            </a:r>
            <a:r>
              <a:rPr lang="cs-CZ" i="1" dirty="0"/>
              <a:t>seděl v kupé a díval se z okna, měl jsem pocit, </a:t>
            </a:r>
            <a:r>
              <a:rPr lang="cs-CZ" i="1" dirty="0" smtClean="0"/>
              <a:t>že nový </a:t>
            </a:r>
            <a:r>
              <a:rPr lang="cs-CZ" i="1" dirty="0"/>
              <a:t>klobouk je velice nový a šaty velice staré. Bylo </a:t>
            </a:r>
            <a:r>
              <a:rPr lang="cs-CZ" i="1" dirty="0" smtClean="0"/>
              <a:t>mi tak </a:t>
            </a:r>
            <a:r>
              <a:rPr lang="cs-CZ" i="1" dirty="0"/>
              <a:t>smutno, jak smutná se zdála lombardská krajina, </a:t>
            </a:r>
            <a:r>
              <a:rPr lang="cs-CZ" i="1" dirty="0" smtClean="0"/>
              <a:t>která ubíhala </a:t>
            </a:r>
            <a:r>
              <a:rPr lang="cs-CZ" i="1" dirty="0"/>
              <a:t>za oknem. V kupé jelo několik aviatiků, kteří </a:t>
            </a:r>
            <a:r>
              <a:rPr lang="cs-CZ" i="1" dirty="0" smtClean="0"/>
              <a:t>o mně </a:t>
            </a:r>
            <a:r>
              <a:rPr lang="cs-CZ" i="1" dirty="0"/>
              <a:t>neměli valné mínění. Ani pohledem o mě nezavadili </a:t>
            </a:r>
            <a:r>
              <a:rPr lang="cs-CZ" i="1" dirty="0" smtClean="0"/>
              <a:t>a dávali </a:t>
            </a:r>
            <a:r>
              <a:rPr lang="cs-CZ" i="1" dirty="0"/>
              <a:t>najevo hluboké pohrdání civilistou mého </a:t>
            </a:r>
            <a:r>
              <a:rPr lang="cs-CZ" i="1" dirty="0" smtClean="0"/>
              <a:t>věku. Necítil </a:t>
            </a:r>
            <a:r>
              <a:rPr lang="cs-CZ" i="1" dirty="0"/>
              <a:t>jsem se uražený. Za starých časů bych je byl </a:t>
            </a:r>
            <a:r>
              <a:rPr lang="cs-CZ" i="1" dirty="0" smtClean="0"/>
              <a:t>nějak urazil </a:t>
            </a:r>
            <a:r>
              <a:rPr lang="cs-CZ" i="1" dirty="0"/>
              <a:t>a serval se s nimi. Vystoupili v </a:t>
            </a:r>
            <a:r>
              <a:rPr lang="cs-CZ" i="1" dirty="0" err="1"/>
              <a:t>Gallarate</a:t>
            </a:r>
            <a:r>
              <a:rPr lang="cs-CZ" i="1" dirty="0"/>
              <a:t> a já </a:t>
            </a:r>
            <a:r>
              <a:rPr lang="cs-CZ" i="1" dirty="0" smtClean="0"/>
              <a:t>byl rád</a:t>
            </a:r>
            <a:r>
              <a:rPr lang="cs-CZ" i="1" dirty="0"/>
              <a:t>, že jsem sám. Měl jsem noviny, ale nečetl jsem </a:t>
            </a:r>
            <a:r>
              <a:rPr lang="cs-CZ" i="1" dirty="0" smtClean="0"/>
              <a:t>je, protože </a:t>
            </a:r>
            <a:r>
              <a:rPr lang="cs-CZ" i="1" dirty="0"/>
              <a:t>se mi nechtělo číst o válce. Hodlal jsem na </a:t>
            </a:r>
            <a:r>
              <a:rPr lang="cs-CZ" i="1" dirty="0" smtClean="0"/>
              <a:t>válku zapomenout</a:t>
            </a:r>
            <a:r>
              <a:rPr lang="cs-CZ" i="1" dirty="0"/>
              <a:t>. Uzavřel jsem separátní mír. Bylo </a:t>
            </a:r>
            <a:r>
              <a:rPr lang="cs-CZ" i="1" dirty="0" smtClean="0"/>
              <a:t>mi zatraceně </a:t>
            </a:r>
            <a:r>
              <a:rPr lang="cs-CZ" i="1" dirty="0"/>
              <a:t>osaměle a byl jsem rád, když vlak přijel </a:t>
            </a:r>
            <a:r>
              <a:rPr lang="cs-CZ" i="1" dirty="0" smtClean="0"/>
              <a:t>do Stresy.“</a:t>
            </a:r>
            <a:r>
              <a:rPr lang="cs-CZ" i="1" baseline="30000" dirty="0" smtClean="0"/>
              <a:t>5)</a:t>
            </a:r>
            <a:endParaRPr lang="cs-CZ" i="1" dirty="0" smtClean="0"/>
          </a:p>
          <a:p>
            <a:pPr marL="0" indent="0" algn="just">
              <a:buNone/>
            </a:pPr>
            <a:endParaRPr lang="cs-CZ" i="1" dirty="0" smtClean="0"/>
          </a:p>
          <a:p>
            <a:pPr marL="0" indent="0" algn="just">
              <a:buNone/>
            </a:pPr>
            <a:endParaRPr lang="cs-CZ" i="1" dirty="0"/>
          </a:p>
          <a:p>
            <a:pPr marL="514350" indent="-514350" algn="just">
              <a:buAutoNum type="arabicParenR"/>
            </a:pPr>
            <a:r>
              <a:rPr lang="cs-CZ" dirty="0" smtClean="0"/>
              <a:t>Jaký byl pocit vojáků po skončení vojenské služby?</a:t>
            </a:r>
          </a:p>
          <a:p>
            <a:pPr marL="514350" indent="-514350" algn="just">
              <a:buAutoNum type="arabicParenR"/>
            </a:pPr>
            <a:endParaRPr lang="cs-CZ" dirty="0"/>
          </a:p>
          <a:p>
            <a:pPr marL="514350" indent="-514350" algn="just">
              <a:buAutoNum type="arabicParenR"/>
            </a:pPr>
            <a:r>
              <a:rPr lang="cs-CZ" dirty="0" smtClean="0"/>
              <a:t>Jak se lišil pohled veřejnosti na „vojenskou službu“ v období WWI od pohledu současného?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1589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J. Hašek – Osudy dobrého vojáka Švejka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    </a:t>
            </a:r>
            <a:r>
              <a:rPr lang="cs-CZ" sz="2900" i="1" dirty="0" smtClean="0"/>
              <a:t>„Ale</a:t>
            </a:r>
            <a:r>
              <a:rPr lang="cs-CZ" sz="2900" i="1" dirty="0"/>
              <a:t>, milostpane, pana arcivévodu Ferdinanda, toho</a:t>
            </a:r>
          </a:p>
          <a:p>
            <a:pPr marL="0" indent="0" algn="just">
              <a:buNone/>
            </a:pPr>
            <a:r>
              <a:rPr lang="cs-CZ" sz="2900" i="1" dirty="0"/>
              <a:t>z </a:t>
            </a:r>
            <a:r>
              <a:rPr lang="cs-CZ" sz="2900" i="1" dirty="0" err="1"/>
              <a:t>Konopi</a:t>
            </a:r>
            <a:r>
              <a:rPr lang="cs-CZ" sz="2900" i="1" dirty="0" err="1" smtClean="0"/>
              <a:t>ště</a:t>
            </a:r>
            <a:r>
              <a:rPr lang="cs-CZ" sz="2900" i="1" dirty="0" smtClean="0"/>
              <a:t>, </a:t>
            </a:r>
            <a:r>
              <a:rPr lang="cs-CZ" sz="2900" i="1" dirty="0"/>
              <a:t>toho </a:t>
            </a:r>
            <a:r>
              <a:rPr lang="cs-CZ" sz="2900" i="1" dirty="0" err="1"/>
              <a:t>tlustýho</a:t>
            </a:r>
            <a:r>
              <a:rPr lang="cs-CZ" sz="2900" i="1" dirty="0"/>
              <a:t>, </a:t>
            </a:r>
            <a:r>
              <a:rPr lang="cs-CZ" sz="2900" i="1" dirty="0" err="1" smtClean="0"/>
              <a:t>nábož</a:t>
            </a:r>
            <a:r>
              <a:rPr lang="cs-CZ" sz="2900" i="1" dirty="0" err="1"/>
              <a:t>nýho</a:t>
            </a:r>
            <a:r>
              <a:rPr lang="cs-CZ" sz="2900" i="1" dirty="0" smtClean="0"/>
              <a:t>.“</a:t>
            </a:r>
            <a:endParaRPr lang="cs-CZ" sz="2900" i="1" dirty="0"/>
          </a:p>
          <a:p>
            <a:pPr marL="0" indent="0" algn="just">
              <a:buNone/>
            </a:pPr>
            <a:r>
              <a:rPr lang="cs-CZ" sz="2900" i="1" dirty="0" smtClean="0"/>
              <a:t>„</a:t>
            </a:r>
            <a:r>
              <a:rPr lang="cs-CZ" sz="2900" i="1" dirty="0" err="1" smtClean="0"/>
              <a:t>Jež</a:t>
            </a:r>
            <a:r>
              <a:rPr lang="cs-CZ" sz="2900" i="1" dirty="0" err="1"/>
              <a:t>ímarjá</a:t>
            </a:r>
            <a:r>
              <a:rPr lang="cs-CZ" sz="2900" i="1" dirty="0" smtClean="0"/>
              <a:t>,“ vykřikl Švejk</a:t>
            </a:r>
            <a:r>
              <a:rPr lang="cs-CZ" sz="2900" i="1" dirty="0"/>
              <a:t>, </a:t>
            </a:r>
            <a:r>
              <a:rPr lang="cs-CZ" sz="2900" i="1" dirty="0" smtClean="0"/>
              <a:t>„</a:t>
            </a:r>
            <a:r>
              <a:rPr lang="cs-CZ" sz="2900" i="1" dirty="0"/>
              <a:t>to je dobrý. A kde se mu to, panu</a:t>
            </a:r>
          </a:p>
          <a:p>
            <a:pPr marL="0" indent="0" algn="just">
              <a:buNone/>
            </a:pPr>
            <a:r>
              <a:rPr lang="cs-CZ" sz="2900" i="1" dirty="0"/>
              <a:t>arcivévodovi, stalo?</a:t>
            </a:r>
            <a:r>
              <a:rPr lang="cs-CZ" sz="2900" i="1" dirty="0" smtClean="0"/>
              <a:t>“</a:t>
            </a:r>
            <a:endParaRPr lang="cs-CZ" sz="2900" i="1" dirty="0"/>
          </a:p>
          <a:p>
            <a:pPr marL="0" indent="0" algn="just">
              <a:buNone/>
            </a:pPr>
            <a:r>
              <a:rPr lang="cs-CZ" sz="2900" i="1" dirty="0" smtClean="0"/>
              <a:t>„</a:t>
            </a:r>
            <a:r>
              <a:rPr lang="cs-CZ" sz="2900" i="1" dirty="0"/>
              <a:t>Práskli ho v Sarajevu, milostpane, z revolveru, </a:t>
            </a:r>
            <a:r>
              <a:rPr lang="cs-CZ" sz="2900" i="1" dirty="0" smtClean="0"/>
              <a:t>vědí</a:t>
            </a:r>
            <a:r>
              <a:rPr lang="cs-CZ" sz="2900" i="1" dirty="0"/>
              <a:t>. Jel tam</a:t>
            </a:r>
          </a:p>
          <a:p>
            <a:pPr marL="0" indent="0" algn="just">
              <a:buNone/>
            </a:pPr>
            <a:r>
              <a:rPr lang="cs-CZ" sz="2900" i="1" dirty="0"/>
              <a:t>s tou svou </a:t>
            </a:r>
            <a:r>
              <a:rPr lang="cs-CZ" sz="2900" i="1" dirty="0" err="1" smtClean="0"/>
              <a:t>arcikněž</a:t>
            </a:r>
            <a:r>
              <a:rPr lang="cs-CZ" sz="2900" i="1" dirty="0" err="1"/>
              <a:t>nou</a:t>
            </a:r>
            <a:r>
              <a:rPr lang="cs-CZ" sz="2900" i="1" dirty="0"/>
              <a:t> v automobilu.</a:t>
            </a:r>
            <a:r>
              <a:rPr lang="cs-CZ" sz="2900" i="1" dirty="0" smtClean="0"/>
              <a:t>“</a:t>
            </a:r>
            <a:endParaRPr lang="cs-CZ" sz="2900" i="1" dirty="0"/>
          </a:p>
          <a:p>
            <a:pPr marL="0" indent="0" algn="just">
              <a:buNone/>
            </a:pPr>
            <a:r>
              <a:rPr lang="cs-CZ" sz="2900" i="1" dirty="0" smtClean="0"/>
              <a:t>„Tak </a:t>
            </a:r>
            <a:r>
              <a:rPr lang="cs-CZ" sz="2900" i="1" dirty="0"/>
              <a:t>se podívejme, paní Müllerová, v automobilu. Jó, </a:t>
            </a:r>
            <a:r>
              <a:rPr lang="cs-CZ" sz="2900" i="1" dirty="0" err="1"/>
              <a:t>takovej</a:t>
            </a:r>
            <a:endParaRPr lang="cs-CZ" sz="2900" i="1" dirty="0"/>
          </a:p>
          <a:p>
            <a:pPr marL="0" indent="0" algn="just">
              <a:buNone/>
            </a:pPr>
            <a:r>
              <a:rPr lang="cs-CZ" sz="2900" i="1" dirty="0"/>
              <a:t>pán si to </a:t>
            </a:r>
            <a:r>
              <a:rPr lang="cs-CZ" sz="2900" i="1" dirty="0" smtClean="0"/>
              <a:t>může </a:t>
            </a:r>
            <a:r>
              <a:rPr lang="cs-CZ" sz="2900" i="1" dirty="0"/>
              <a:t>dovolit, a ani si nepomyslí, jak taková jízda</a:t>
            </a:r>
          </a:p>
          <a:p>
            <a:pPr marL="0" indent="0" algn="just">
              <a:buNone/>
            </a:pPr>
            <a:r>
              <a:rPr lang="cs-CZ" sz="2900" i="1" dirty="0"/>
              <a:t>automobilem </a:t>
            </a:r>
            <a:r>
              <a:rPr lang="cs-CZ" sz="2900" i="1" dirty="0" err="1" smtClean="0"/>
              <a:t>můž</a:t>
            </a:r>
            <a:r>
              <a:rPr lang="cs-CZ" sz="2900" i="1" dirty="0" err="1"/>
              <a:t>e</a:t>
            </a:r>
            <a:r>
              <a:rPr lang="cs-CZ" sz="2900" i="1" dirty="0"/>
              <a:t> ne</a:t>
            </a:r>
            <a:r>
              <a:rPr lang="cs-CZ" sz="2900" i="1" dirty="0" smtClean="0"/>
              <a:t>šťastně skončit</a:t>
            </a:r>
            <a:r>
              <a:rPr lang="cs-CZ" sz="2900" i="1" dirty="0"/>
              <a:t>. A v Sarajevu k tomu, to je</a:t>
            </a:r>
          </a:p>
          <a:p>
            <a:pPr marL="0" indent="0" algn="just">
              <a:buNone/>
            </a:pPr>
            <a:r>
              <a:rPr lang="cs-CZ" sz="2900" i="1" dirty="0"/>
              <a:t>v </a:t>
            </a:r>
            <a:r>
              <a:rPr lang="cs-CZ" sz="2900" i="1" dirty="0" smtClean="0"/>
              <a:t>Bosně, </a:t>
            </a:r>
            <a:r>
              <a:rPr lang="cs-CZ" sz="2900" i="1" dirty="0"/>
              <a:t>paní Müllerová. To </a:t>
            </a:r>
            <a:r>
              <a:rPr lang="cs-CZ" sz="2900" i="1" dirty="0" smtClean="0"/>
              <a:t>udělali </a:t>
            </a:r>
            <a:r>
              <a:rPr lang="cs-CZ" sz="2900" i="1" dirty="0"/>
              <a:t>asi Turci. My holt jsme jim tu</a:t>
            </a:r>
          </a:p>
          <a:p>
            <a:pPr marL="0" indent="0" algn="just">
              <a:buNone/>
            </a:pPr>
            <a:r>
              <a:rPr lang="cs-CZ" sz="2900" i="1" dirty="0"/>
              <a:t>Bosnu a Hercegovinu </a:t>
            </a:r>
            <a:r>
              <a:rPr lang="cs-CZ" sz="2900" i="1" dirty="0" smtClean="0"/>
              <a:t>neměli </a:t>
            </a:r>
            <a:r>
              <a:rPr lang="cs-CZ" sz="2900" i="1" dirty="0"/>
              <a:t>brát. Tak vida, paní Müllerová. On</a:t>
            </a:r>
          </a:p>
          <a:p>
            <a:pPr marL="0" indent="0" algn="just">
              <a:buNone/>
            </a:pPr>
            <a:r>
              <a:rPr lang="cs-CZ" sz="2900" i="1" dirty="0"/>
              <a:t>je tedy pan arcivévoda u na </a:t>
            </a:r>
            <a:r>
              <a:rPr lang="cs-CZ" sz="2900" i="1" dirty="0" smtClean="0"/>
              <a:t>pravdě </a:t>
            </a:r>
            <a:r>
              <a:rPr lang="cs-CZ" sz="2900" i="1" dirty="0" err="1" smtClean="0"/>
              <a:t>bož</a:t>
            </a:r>
            <a:r>
              <a:rPr lang="cs-CZ" sz="2900" i="1" dirty="0" err="1"/>
              <a:t>í</a:t>
            </a:r>
            <a:r>
              <a:rPr lang="cs-CZ" sz="2900" i="1" dirty="0"/>
              <a:t>. Trápil se dlouho</a:t>
            </a:r>
            <a:r>
              <a:rPr lang="cs-CZ" sz="2900" i="1" dirty="0" smtClean="0"/>
              <a:t>?“</a:t>
            </a:r>
            <a:endParaRPr lang="cs-CZ" sz="2900" i="1" dirty="0"/>
          </a:p>
          <a:p>
            <a:pPr marL="0" indent="0" algn="just">
              <a:buNone/>
            </a:pPr>
            <a:r>
              <a:rPr lang="cs-CZ" sz="2900" i="1" dirty="0" smtClean="0"/>
              <a:t>„Pan </a:t>
            </a:r>
            <a:r>
              <a:rPr lang="cs-CZ" sz="2900" i="1" dirty="0"/>
              <a:t>arcivévoda byl hned </a:t>
            </a:r>
            <a:r>
              <a:rPr lang="cs-CZ" sz="2900" i="1" dirty="0" err="1"/>
              <a:t>hotovej</a:t>
            </a:r>
            <a:r>
              <a:rPr lang="cs-CZ" sz="2900" i="1" dirty="0"/>
              <a:t>, milostpane. To </a:t>
            </a:r>
            <a:r>
              <a:rPr lang="cs-CZ" sz="2900" i="1" dirty="0" smtClean="0"/>
              <a:t>vědí</a:t>
            </a:r>
            <a:r>
              <a:rPr lang="cs-CZ" sz="2900" i="1" dirty="0"/>
              <a:t>, </a:t>
            </a:r>
            <a:r>
              <a:rPr lang="cs-CZ" sz="2900" i="1" dirty="0" smtClean="0"/>
              <a:t>že</a:t>
            </a:r>
            <a:endParaRPr lang="cs-CZ" sz="2900" i="1" dirty="0"/>
          </a:p>
          <a:p>
            <a:pPr marL="0" indent="0" algn="just">
              <a:buNone/>
            </a:pPr>
            <a:r>
              <a:rPr lang="cs-CZ" sz="2900" i="1" dirty="0"/>
              <a:t>s revolverem nejsou </a:t>
            </a:r>
            <a:r>
              <a:rPr lang="cs-CZ" sz="2900" i="1" dirty="0" smtClean="0"/>
              <a:t>žádný hračky.“</a:t>
            </a:r>
            <a:r>
              <a:rPr lang="cs-CZ" sz="2900" i="1" baseline="30000" dirty="0" smtClean="0"/>
              <a:t>6)</a:t>
            </a:r>
            <a:endParaRPr lang="cs-CZ" sz="2900" i="1" dirty="0" smtClean="0"/>
          </a:p>
          <a:p>
            <a:pPr marL="0" indent="0" algn="just">
              <a:buNone/>
            </a:pPr>
            <a:endParaRPr lang="cs-CZ" sz="2900" i="1" dirty="0"/>
          </a:p>
          <a:p>
            <a:pPr marL="514350" indent="-514350">
              <a:buAutoNum type="arabicParenR"/>
            </a:pPr>
            <a:r>
              <a:rPr lang="cs-CZ" sz="2900" dirty="0" smtClean="0"/>
              <a:t>Která událost je v textu popisována? V čem spočívá její význam?</a:t>
            </a:r>
          </a:p>
          <a:p>
            <a:pPr marL="514350" indent="-514350">
              <a:buAutoNum type="arabicParenR"/>
            </a:pPr>
            <a:r>
              <a:rPr lang="cs-CZ" sz="2900" dirty="0" smtClean="0"/>
              <a:t>Popište průběh celého činu.</a:t>
            </a:r>
          </a:p>
          <a:p>
            <a:pPr marL="514350" indent="-514350">
              <a:buAutoNum type="arabicParenR"/>
            </a:pPr>
            <a:r>
              <a:rPr lang="cs-CZ" sz="2900" dirty="0" smtClean="0"/>
              <a:t>V čem se Švejk zmýlil?</a:t>
            </a:r>
          </a:p>
          <a:p>
            <a:pPr marL="514350" indent="-514350" algn="just">
              <a:buAutoNum type="arabicParenR"/>
            </a:pPr>
            <a:endParaRPr lang="cs-CZ" sz="2900" i="1" dirty="0"/>
          </a:p>
        </p:txBody>
      </p:sp>
    </p:spTree>
    <p:extLst>
      <p:ext uri="{BB962C8B-B14F-4D97-AF65-F5344CB8AC3E}">
        <p14:creationId xmlns:p14="http://schemas.microsoft.com/office/powerpoint/2010/main" val="3719604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J. Hašek – Osudy dobrého vojáka Švejka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   „</a:t>
            </a:r>
            <a:r>
              <a:rPr lang="cs-CZ" i="1" dirty="0" smtClean="0"/>
              <a:t>Nemyslete </a:t>
            </a:r>
            <a:r>
              <a:rPr lang="cs-CZ" i="1" dirty="0"/>
              <a:t>si, </a:t>
            </a:r>
            <a:r>
              <a:rPr lang="cs-CZ" i="1" dirty="0" smtClean="0"/>
              <a:t>že </a:t>
            </a:r>
            <a:r>
              <a:rPr lang="cs-CZ" i="1" dirty="0"/>
              <a:t>máte </a:t>
            </a:r>
            <a:r>
              <a:rPr lang="cs-CZ" i="1" dirty="0" smtClean="0"/>
              <a:t>před </a:t>
            </a:r>
            <a:r>
              <a:rPr lang="cs-CZ" i="1" dirty="0"/>
              <a:t>sebou </a:t>
            </a:r>
            <a:r>
              <a:rPr lang="cs-CZ" i="1" dirty="0" smtClean="0"/>
              <a:t>nějakého </a:t>
            </a:r>
            <a:r>
              <a:rPr lang="cs-CZ" i="1" dirty="0"/>
              <a:t>vola, který si </a:t>
            </a:r>
            <a:r>
              <a:rPr lang="cs-CZ" i="1" dirty="0" smtClean="0"/>
              <a:t>dá </a:t>
            </a:r>
            <a:r>
              <a:rPr lang="cs-CZ" i="1" dirty="0" err="1" smtClean="0"/>
              <a:t>všechno</a:t>
            </a:r>
            <a:r>
              <a:rPr lang="cs-CZ" i="1" dirty="0" smtClean="0"/>
              <a:t> </a:t>
            </a:r>
            <a:r>
              <a:rPr lang="cs-CZ" i="1" dirty="0"/>
              <a:t>nabulíkovat na nos. </a:t>
            </a:r>
            <a:r>
              <a:rPr lang="cs-CZ" i="1" dirty="0" smtClean="0"/>
              <a:t>Mě </a:t>
            </a:r>
            <a:r>
              <a:rPr lang="cs-CZ" i="1" dirty="0" err="1" smtClean="0"/>
              <a:t>vaše</a:t>
            </a:r>
            <a:r>
              <a:rPr lang="cs-CZ" i="1" dirty="0" smtClean="0"/>
              <a:t> </a:t>
            </a:r>
            <a:r>
              <a:rPr lang="cs-CZ" i="1" dirty="0"/>
              <a:t>chování nijak </a:t>
            </a:r>
            <a:r>
              <a:rPr lang="cs-CZ" i="1" dirty="0" smtClean="0"/>
              <a:t>nevyvede z</a:t>
            </a:r>
            <a:r>
              <a:rPr lang="cs-CZ" i="1" dirty="0"/>
              <a:t> rovnováhy. Já vím, </a:t>
            </a:r>
            <a:r>
              <a:rPr lang="cs-CZ" i="1" dirty="0" smtClean="0"/>
              <a:t>že </a:t>
            </a:r>
            <a:r>
              <a:rPr lang="cs-CZ" i="1" dirty="0"/>
              <a:t>jste </a:t>
            </a:r>
            <a:r>
              <a:rPr lang="cs-CZ" i="1" dirty="0" smtClean="0"/>
              <a:t>všichni </a:t>
            </a:r>
            <a:r>
              <a:rPr lang="cs-CZ" i="1" dirty="0"/>
              <a:t>simulanti, </a:t>
            </a:r>
            <a:r>
              <a:rPr lang="cs-CZ" i="1" dirty="0" smtClean="0"/>
              <a:t></a:t>
            </a:r>
            <a:r>
              <a:rPr lang="cs-CZ" i="1" dirty="0"/>
              <a:t>že chcete </a:t>
            </a:r>
            <a:r>
              <a:rPr lang="cs-CZ" i="1" dirty="0" err="1"/>
              <a:t>dezentýrovat</a:t>
            </a:r>
            <a:r>
              <a:rPr lang="cs-CZ" i="1" dirty="0"/>
              <a:t> z vojny. A podle toho s vámi jednám. </a:t>
            </a:r>
            <a:r>
              <a:rPr lang="cs-CZ" i="1" dirty="0" err="1" smtClean="0"/>
              <a:t>Přež</a:t>
            </a:r>
            <a:r>
              <a:rPr lang="cs-CZ" i="1" dirty="0" err="1"/>
              <a:t>il</a:t>
            </a:r>
            <a:r>
              <a:rPr lang="cs-CZ" i="1" dirty="0"/>
              <a:t> </a:t>
            </a:r>
            <a:r>
              <a:rPr lang="cs-CZ" i="1" dirty="0" smtClean="0"/>
              <a:t>jsem sta </a:t>
            </a:r>
            <a:r>
              <a:rPr lang="cs-CZ" i="1" dirty="0"/>
              <a:t>a sta takových </a:t>
            </a:r>
            <a:r>
              <a:rPr lang="cs-CZ" i="1" dirty="0" smtClean="0"/>
              <a:t>vojáků, </a:t>
            </a:r>
            <a:r>
              <a:rPr lang="cs-CZ" i="1" dirty="0"/>
              <a:t>jako jste vy. Na </a:t>
            </a:r>
            <a:r>
              <a:rPr lang="cs-CZ" i="1" dirty="0" smtClean="0"/>
              <a:t>těchto </a:t>
            </a:r>
            <a:r>
              <a:rPr lang="cs-CZ" i="1" dirty="0"/>
              <a:t>postelích </a:t>
            </a:r>
            <a:r>
              <a:rPr lang="cs-CZ" i="1" dirty="0" err="1"/>
              <a:t>le</a:t>
            </a:r>
            <a:r>
              <a:rPr lang="cs-CZ" i="1" dirty="0" err="1" smtClean="0"/>
              <a:t>žely</a:t>
            </a:r>
            <a:r>
              <a:rPr lang="cs-CZ" i="1" dirty="0" smtClean="0"/>
              <a:t> celé </a:t>
            </a:r>
            <a:r>
              <a:rPr lang="cs-CZ" i="1" dirty="0"/>
              <a:t>spousty lidí, kterým nic jiného nescházelo </a:t>
            </a:r>
            <a:r>
              <a:rPr lang="cs-CZ" i="1" dirty="0" smtClean="0"/>
              <a:t>než </a:t>
            </a:r>
            <a:r>
              <a:rPr lang="cs-CZ" i="1" dirty="0"/>
              <a:t>vojenský </a:t>
            </a:r>
            <a:r>
              <a:rPr lang="cs-CZ" i="1" dirty="0" smtClean="0"/>
              <a:t>duch. Zatímco jejich </a:t>
            </a:r>
            <a:r>
              <a:rPr lang="cs-CZ" i="1" dirty="0"/>
              <a:t>kamarádi bojovali v poli, oni si myslili, </a:t>
            </a:r>
            <a:r>
              <a:rPr lang="cs-CZ" i="1" dirty="0" smtClean="0"/>
              <a:t>že </a:t>
            </a:r>
            <a:r>
              <a:rPr lang="cs-CZ" i="1" dirty="0"/>
              <a:t>se </a:t>
            </a:r>
            <a:r>
              <a:rPr lang="cs-CZ" i="1" dirty="0" smtClean="0"/>
              <a:t>budou válet </a:t>
            </a:r>
            <a:r>
              <a:rPr lang="cs-CZ" i="1" dirty="0"/>
              <a:t>na posteli, dostávat </a:t>
            </a:r>
            <a:r>
              <a:rPr lang="cs-CZ" i="1" dirty="0" smtClean="0"/>
              <a:t>nemocniční </a:t>
            </a:r>
            <a:r>
              <a:rPr lang="cs-CZ" i="1" dirty="0"/>
              <a:t>stravu a </a:t>
            </a:r>
            <a:r>
              <a:rPr lang="cs-CZ" i="1" dirty="0" smtClean="0"/>
              <a:t>čekat</a:t>
            </a:r>
            <a:r>
              <a:rPr lang="cs-CZ" i="1" dirty="0"/>
              <a:t>, </a:t>
            </a:r>
            <a:r>
              <a:rPr lang="cs-CZ" i="1" dirty="0" smtClean="0"/>
              <a:t>až </a:t>
            </a:r>
            <a:r>
              <a:rPr lang="cs-CZ" i="1" dirty="0"/>
              <a:t>se </a:t>
            </a:r>
            <a:r>
              <a:rPr lang="cs-CZ" i="1" dirty="0" smtClean="0"/>
              <a:t>válka </a:t>
            </a:r>
            <a:r>
              <a:rPr lang="cs-CZ" i="1" dirty="0" err="1" smtClean="0"/>
              <a:t>přež</a:t>
            </a:r>
            <a:r>
              <a:rPr lang="cs-CZ" i="1" dirty="0" err="1"/>
              <a:t>ene</a:t>
            </a:r>
            <a:r>
              <a:rPr lang="cs-CZ" i="1" dirty="0"/>
              <a:t>. To se ale zmýlili </a:t>
            </a:r>
            <a:r>
              <a:rPr lang="cs-CZ" i="1" dirty="0" err="1"/>
              <a:t>setsakramentsky</a:t>
            </a:r>
            <a:r>
              <a:rPr lang="cs-CZ" i="1" dirty="0"/>
              <a:t>, a i vy </a:t>
            </a:r>
            <a:r>
              <a:rPr lang="cs-CZ" i="1" dirty="0" err="1" smtClean="0"/>
              <a:t>vš</a:t>
            </a:r>
            <a:r>
              <a:rPr lang="cs-CZ" i="1" dirty="0" err="1"/>
              <a:t>ichni</a:t>
            </a:r>
            <a:r>
              <a:rPr lang="cs-CZ" i="1" dirty="0"/>
              <a:t> se </a:t>
            </a:r>
            <a:r>
              <a:rPr lang="cs-CZ" i="1" dirty="0" smtClean="0"/>
              <a:t>také </a:t>
            </a:r>
            <a:r>
              <a:rPr lang="cs-CZ" i="1" dirty="0" err="1" smtClean="0"/>
              <a:t>setsakramentsky</a:t>
            </a:r>
            <a:r>
              <a:rPr lang="cs-CZ" i="1" dirty="0" smtClean="0"/>
              <a:t> </a:t>
            </a:r>
            <a:r>
              <a:rPr lang="cs-CZ" i="1" dirty="0"/>
              <a:t>zmýlíte. </a:t>
            </a:r>
            <a:r>
              <a:rPr lang="cs-CZ" i="1" dirty="0" err="1"/>
              <a:t>Je</a:t>
            </a:r>
            <a:r>
              <a:rPr lang="cs-CZ" i="1" dirty="0" err="1" smtClean="0"/>
              <a:t>ště</a:t>
            </a:r>
            <a:r>
              <a:rPr lang="cs-CZ" i="1" dirty="0" smtClean="0"/>
              <a:t> </a:t>
            </a:r>
            <a:r>
              <a:rPr lang="cs-CZ" i="1" dirty="0"/>
              <a:t>za dvacet let budete </a:t>
            </a:r>
            <a:r>
              <a:rPr lang="cs-CZ" i="1" dirty="0" smtClean="0"/>
              <a:t>křičet </a:t>
            </a:r>
            <a:r>
              <a:rPr lang="cs-CZ" i="1" dirty="0"/>
              <a:t>ze </a:t>
            </a:r>
            <a:r>
              <a:rPr lang="cs-CZ" i="1" dirty="0" smtClean="0"/>
              <a:t>spaní, když </a:t>
            </a:r>
            <a:r>
              <a:rPr lang="cs-CZ" i="1" dirty="0"/>
              <a:t>se vám bude zdát, jak jste u mne simulovali</a:t>
            </a:r>
            <a:r>
              <a:rPr lang="cs-CZ" i="1" dirty="0" smtClean="0"/>
              <a:t>.“</a:t>
            </a:r>
            <a:r>
              <a:rPr lang="cs-CZ" i="1" baseline="30000" dirty="0" smtClean="0"/>
              <a:t>7)</a:t>
            </a:r>
            <a:endParaRPr lang="cs-CZ" i="1" dirty="0" smtClean="0"/>
          </a:p>
          <a:p>
            <a:pPr marL="0" indent="0" algn="just">
              <a:buNone/>
            </a:pPr>
            <a:endParaRPr lang="cs-CZ" i="1" dirty="0"/>
          </a:p>
          <a:p>
            <a:pPr marL="514350" indent="-514350">
              <a:buAutoNum type="arabicParenR"/>
            </a:pPr>
            <a:r>
              <a:rPr lang="cs-CZ" dirty="0" smtClean="0"/>
              <a:t>Jaký byl přístup Čechů k účasti ve válce na straně monarchie?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Jak se to projevovalo na frontě? Souvisí situace s působením čs. legií?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r>
              <a:rPr lang="cs-CZ" dirty="0" smtClean="0"/>
              <a:t>Kde všude se legie utvářely?</a:t>
            </a:r>
          </a:p>
          <a:p>
            <a:pPr marL="514350" indent="-514350">
              <a:buAutoNum type="arabicParenR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4142572"/>
              </p:ext>
            </p:extLst>
          </p:nvPr>
        </p:nvGraphicFramePr>
        <p:xfrm>
          <a:off x="755575" y="6165304"/>
          <a:ext cx="770485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286"/>
                <a:gridCol w="2568286"/>
                <a:gridCol w="256828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83187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1</a:t>
            </a:r>
            <a:r>
              <a:rPr lang="cs-CZ" dirty="0"/>
              <a:t>) REMARQUE, Erich Maria: Na západní frontě klid, Praha </a:t>
            </a:r>
            <a:r>
              <a:rPr lang="cs-CZ" dirty="0" smtClean="0"/>
              <a:t>1967, s. 9</a:t>
            </a:r>
          </a:p>
          <a:p>
            <a:r>
              <a:rPr lang="cs-CZ" dirty="0" smtClean="0"/>
              <a:t>2</a:t>
            </a:r>
            <a:r>
              <a:rPr lang="cs-CZ" dirty="0"/>
              <a:t>) REMARQUE, Erich Maria: Na západní frontě klid, Praha </a:t>
            </a:r>
            <a:r>
              <a:rPr lang="cs-CZ" dirty="0" smtClean="0"/>
              <a:t>1967, s. 36</a:t>
            </a:r>
          </a:p>
          <a:p>
            <a:r>
              <a:rPr lang="cs-CZ" dirty="0" smtClean="0"/>
              <a:t>3</a:t>
            </a:r>
            <a:r>
              <a:rPr lang="cs-CZ" dirty="0"/>
              <a:t>) REMARQUE, Erich Maria: Na západní frontě klid, Praha </a:t>
            </a:r>
            <a:r>
              <a:rPr lang="cs-CZ" dirty="0" smtClean="0"/>
              <a:t>1967, s. 70</a:t>
            </a:r>
          </a:p>
          <a:p>
            <a:r>
              <a:rPr lang="cs-CZ" dirty="0" smtClean="0"/>
              <a:t>4</a:t>
            </a:r>
            <a:r>
              <a:rPr lang="cs-CZ" dirty="0"/>
              <a:t>) HEMINGWAY, Ernest: Sbohem, armádo!, Praha 1965, s. </a:t>
            </a:r>
            <a:r>
              <a:rPr lang="cs-CZ" dirty="0" smtClean="0"/>
              <a:t>7-8</a:t>
            </a:r>
          </a:p>
          <a:p>
            <a:r>
              <a:rPr lang="cs-CZ" dirty="0" smtClean="0"/>
              <a:t>5</a:t>
            </a:r>
            <a:r>
              <a:rPr lang="cs-CZ" dirty="0"/>
              <a:t>) HEMINGWAY, Ernest: Sbohem, armádo!, Praha 1965, </a:t>
            </a:r>
            <a:r>
              <a:rPr lang="cs-CZ" dirty="0" smtClean="0"/>
              <a:t>s. 208</a:t>
            </a:r>
          </a:p>
          <a:p>
            <a:r>
              <a:rPr lang="cs-CZ" dirty="0" smtClean="0"/>
              <a:t>6</a:t>
            </a:r>
            <a:r>
              <a:rPr lang="cs-CZ" dirty="0"/>
              <a:t>) HAŠEK, Jaroslav: Osudy dobrého vojáka Švejka za světové války, Praha </a:t>
            </a:r>
            <a:r>
              <a:rPr lang="cs-CZ" dirty="0" smtClean="0"/>
              <a:t>2012, s. 7</a:t>
            </a:r>
          </a:p>
          <a:p>
            <a:r>
              <a:rPr lang="cs-CZ" dirty="0" smtClean="0"/>
              <a:t>7</a:t>
            </a:r>
            <a:r>
              <a:rPr lang="cs-CZ" dirty="0"/>
              <a:t>) HAŠEK, Jaroslav: Osudy dobrého vojáka Švejka za světové války, Praha </a:t>
            </a:r>
            <a:r>
              <a:rPr lang="cs-CZ" dirty="0" smtClean="0"/>
              <a:t>2012, s. 73-74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8000" dirty="0" smtClean="0"/>
              <a:t>Zdroje:</a:t>
            </a:r>
          </a:p>
          <a:p>
            <a:pPr marL="0" indent="0" algn="ctr">
              <a:buNone/>
            </a:pPr>
            <a:endParaRPr lang="cs-CZ" dirty="0" smtClean="0"/>
          </a:p>
          <a:p>
            <a:r>
              <a:rPr lang="cs-CZ" dirty="0" smtClean="0"/>
              <a:t>REMARQUE</a:t>
            </a:r>
            <a:r>
              <a:rPr lang="cs-CZ" dirty="0"/>
              <a:t>, Erich Maria: Na západní frontě klid, Praha 1967, ISBN 28-015-67.</a:t>
            </a:r>
          </a:p>
          <a:p>
            <a:r>
              <a:rPr lang="cs-CZ" dirty="0"/>
              <a:t>HEMINGWAY, Ernest: Sbohem, armádo!, </a:t>
            </a:r>
            <a:r>
              <a:rPr lang="cs-CZ" dirty="0" smtClean="0"/>
              <a:t>Praha 1965, </a:t>
            </a:r>
          </a:p>
          <a:p>
            <a:r>
              <a:rPr lang="cs-CZ" dirty="0" smtClean="0"/>
              <a:t>HAŠEK</a:t>
            </a:r>
            <a:r>
              <a:rPr lang="cs-CZ" dirty="0"/>
              <a:t>, Jaroslav: Osudy dobrého vojáka Švejka za světové války, Praha 2012, ISBN 978-80-242-3864-7.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22766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1854</Words>
  <Application>Microsoft Office PowerPoint</Application>
  <PresentationFormat>Předvádění na obrazovce (4:3)</PresentationFormat>
  <Paragraphs>99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Anotace:</vt:lpstr>
      <vt:lpstr>E.M. Remarque – Na západní frontě klid</vt:lpstr>
      <vt:lpstr>E.M. Remarque – Na západní frontě klid</vt:lpstr>
      <vt:lpstr>E.M. Remarque – Na západní frontě klid</vt:lpstr>
      <vt:lpstr>E.M. Remarque – Na západní frontě klid</vt:lpstr>
      <vt:lpstr>E.M. Remarque – Na západní frontě klid</vt:lpstr>
      <vt:lpstr>E. Hemingway – Sbohem, armádo!</vt:lpstr>
      <vt:lpstr>E. Hemingway – Sbohem, armádo!</vt:lpstr>
      <vt:lpstr>J. Hašek – Osudy dobrého vojáka Švejka</vt:lpstr>
      <vt:lpstr>J. Hašek – Osudy dobrého vojáka Švejka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Dvořák</dc:creator>
  <cp:lastModifiedBy>Jan Dvořák</cp:lastModifiedBy>
  <cp:revision>15</cp:revision>
  <dcterms:created xsi:type="dcterms:W3CDTF">2013-08-29T17:36:36Z</dcterms:created>
  <dcterms:modified xsi:type="dcterms:W3CDTF">2013-11-27T22:26:04Z</dcterms:modified>
</cp:coreProperties>
</file>