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778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42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263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930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2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080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733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404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708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77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195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D0B04-60EC-4EA5-9871-D20E07B4F0F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DE944-29C8-45DB-BC24-5B85D05B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766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img/u/prezident-cr/emil-hacha.jpg" TargetMode="External"/><Relationship Id="rId2" Type="http://schemas.openxmlformats.org/officeDocument/2006/relationships/hyperlink" Target="http://www.aristokracie.cz/products/zakon-61-1918-Sb-o-zruseni-slechtictvi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A0lechta" TargetMode="External"/><Relationship Id="rId5" Type="http://schemas.openxmlformats.org/officeDocument/2006/relationships/hyperlink" Target="http://cs.wikipedia.org/wiki/Soubor:Bundesarchiv_Bild_183-1987-0210-504,_Alois_Elias.jpg" TargetMode="External"/><Relationship Id="rId4" Type="http://schemas.openxmlformats.org/officeDocument/2006/relationships/hyperlink" Target="http://www.hrad.cz/img/u/prezident-cr/edvard-ben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030708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VY_12_INOVACE_02A_17_Československá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šlechta v krizových letech 1938-1939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20. století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111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Materiál je určen pro studenty 4. ročníku čtyřletého studijního programu gymnázia a 6.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/>
              <a:t>Cílem materiálu je seznámit studenty s autentickými dobovými texty, na jejichž základě je rozvíjena čtenářská gramotnost</a:t>
            </a:r>
            <a:r>
              <a:rPr lang="cs-CZ" dirty="0" smtClean="0"/>
              <a:t>. Zároveň je úkolem materiálu objektivně přiblížit některé méně známé skutečnosti našich dějin.</a:t>
            </a:r>
            <a:endParaRPr lang="cs-CZ" dirty="0"/>
          </a:p>
          <a:p>
            <a:r>
              <a:rPr lang="cs-CZ" dirty="0"/>
              <a:t>Odpovědi na otázky, které jsou součástí materiálu, studenti zapisují na tabuli fixem či elektronickým perem</a:t>
            </a:r>
            <a:r>
              <a:rPr lang="cs-CZ" dirty="0" smtClean="0"/>
              <a:t>. Jedná se především o </a:t>
            </a:r>
            <a:r>
              <a:rPr lang="cs-CZ" dirty="0" err="1" smtClean="0"/>
              <a:t>slide</a:t>
            </a:r>
            <a:r>
              <a:rPr lang="cs-CZ" dirty="0" smtClean="0"/>
              <a:t> č. 8.</a:t>
            </a:r>
            <a:endParaRPr lang="cs-CZ" dirty="0"/>
          </a:p>
          <a:p>
            <a:r>
              <a:rPr lang="cs-CZ" dirty="0"/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518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Zákon o zrušení šlechtických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5500" dirty="0" smtClean="0"/>
              <a:t>„61/1918 </a:t>
            </a:r>
            <a:r>
              <a:rPr lang="cs-CZ" sz="5500" dirty="0"/>
              <a:t>Sb.</a:t>
            </a:r>
          </a:p>
          <a:p>
            <a:pPr marL="0" indent="0" algn="ctr">
              <a:buNone/>
            </a:pPr>
            <a:r>
              <a:rPr lang="cs-CZ" sz="5500" dirty="0"/>
              <a:t>Z Á K O N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ze dne 10. prosince 1918,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jímž zrušují se šlechtictví, řády a tituly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§ 1</a:t>
            </a:r>
          </a:p>
          <a:p>
            <a:pPr marL="0" indent="0" algn="ctr">
              <a:buNone/>
            </a:pPr>
            <a:r>
              <a:rPr lang="cs-CZ" sz="5500" dirty="0"/>
              <a:t>Šlechtictví a řády, jakož i veškerá z nich plynoucí práva se zrušují, rovněž tak tituly, pokud byly udělovány jako pouhá vyznamenání. V platnosti zůstávají takové tituly, na které lze splněním předepsaných podmínek nabýti právního nároku (titul doktorský, inženýrský atd.), pak tituly, jež vyjadřují skutečně zastávanou úřední hodnost, a vyznamenání udělovaná vysokými školami (čestné doktoráty a pod.).</a:t>
            </a:r>
          </a:p>
          <a:p>
            <a:pPr marL="0" indent="0" algn="ctr">
              <a:buNone/>
            </a:pPr>
            <a:r>
              <a:rPr lang="cs-CZ" sz="5500" dirty="0"/>
              <a:t>Bývalí šlechtici nesmějí užívati svého rodného jména s přídomkem nebo dodatkem, vyznačujícím šlechtictví.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§ 2</a:t>
            </a:r>
          </a:p>
          <a:p>
            <a:pPr marL="0" indent="0" algn="ctr">
              <a:buNone/>
            </a:pPr>
            <a:r>
              <a:rPr lang="cs-CZ" sz="5500" dirty="0"/>
              <a:t>Občané republiky Československé nemohou ani v cizině platně přijímati vyznamenání, pokud byla předcházejícím paragrafem zrušena.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§ 3</a:t>
            </a:r>
          </a:p>
          <a:p>
            <a:pPr marL="0" indent="0" algn="ctr">
              <a:buNone/>
            </a:pPr>
            <a:r>
              <a:rPr lang="cs-CZ" sz="5500" dirty="0"/>
              <a:t>Ministru vnitra ukládá se, aby v dohodě se </a:t>
            </a:r>
            <a:r>
              <a:rPr lang="cs-CZ" sz="5500" dirty="0" smtClean="0"/>
              <a:t>z</a:t>
            </a:r>
            <a:r>
              <a:rPr lang="cs-CZ" sz="5500" dirty="0"/>
              <a:t>ú</a:t>
            </a:r>
            <a:r>
              <a:rPr lang="cs-CZ" sz="5500" dirty="0" smtClean="0"/>
              <a:t>častněnými </a:t>
            </a:r>
            <a:r>
              <a:rPr lang="cs-CZ" sz="5500" dirty="0"/>
              <a:t>ministry zákon tento provedl.</a:t>
            </a:r>
          </a:p>
          <a:p>
            <a:pPr marL="0" indent="0" algn="ctr">
              <a:buNone/>
            </a:pPr>
            <a:r>
              <a:rPr lang="cs-CZ" sz="5500" dirty="0"/>
              <a:t> </a:t>
            </a:r>
          </a:p>
          <a:p>
            <a:pPr marL="0" indent="0" algn="ctr">
              <a:buNone/>
            </a:pPr>
            <a:r>
              <a:rPr lang="cs-CZ" sz="5500" dirty="0"/>
              <a:t>§ 4</a:t>
            </a:r>
          </a:p>
          <a:p>
            <a:pPr marL="0" indent="0" algn="ctr">
              <a:buNone/>
            </a:pPr>
            <a:r>
              <a:rPr lang="cs-CZ" sz="5500" dirty="0"/>
              <a:t>Zákon tento nabývá platnosti dnem vyhlášení.</a:t>
            </a:r>
          </a:p>
          <a:p>
            <a:pPr marL="0" indent="0" algn="ctr">
              <a:buNone/>
            </a:pPr>
            <a:endParaRPr lang="cs-CZ" sz="5500" dirty="0"/>
          </a:p>
          <a:p>
            <a:pPr marL="0" indent="0" algn="ctr">
              <a:buNone/>
            </a:pPr>
            <a:r>
              <a:rPr lang="cs-CZ" sz="5500" dirty="0"/>
              <a:t>Dr. Karel Kramář v. r. </a:t>
            </a:r>
            <a:endParaRPr lang="cs-CZ" sz="5500" dirty="0" smtClean="0"/>
          </a:p>
          <a:p>
            <a:pPr marL="0" indent="0" algn="ctr">
              <a:buNone/>
            </a:pPr>
            <a:r>
              <a:rPr lang="cs-CZ" sz="5500" dirty="0" smtClean="0"/>
              <a:t>A</a:t>
            </a:r>
            <a:r>
              <a:rPr lang="cs-CZ" sz="5500" dirty="0"/>
              <a:t>.   Švehla v. r</a:t>
            </a:r>
            <a:r>
              <a:rPr lang="cs-CZ" sz="5500" dirty="0" smtClean="0"/>
              <a:t>.“</a:t>
            </a:r>
            <a:r>
              <a:rPr lang="cs-CZ" sz="5500" baseline="30000" dirty="0" smtClean="0"/>
              <a:t>1)</a:t>
            </a:r>
            <a:endParaRPr lang="cs-CZ" sz="5500" dirty="0"/>
          </a:p>
          <a:p>
            <a:pPr marL="0" indent="0" algn="ctr">
              <a:buNone/>
            </a:pPr>
            <a:endParaRPr lang="cs-CZ" sz="5500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449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Zákon o zrušení šlechtických titulů – otázky a úkoly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Kdy a proč byl zaveden Zákon o zrušení šlechtických titulů?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/>
              <a:t>Jaká ze zákona plynula omezení pro         příslušníky aristokracie?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Proč zůstala i přes tato omezení velká většina šlechty občany Československa?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Jaký od postižených očekáváte postoj k ČSR?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37245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Kritický rok 1938 a československá šlechta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73216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i="1" dirty="0" smtClean="0"/>
              <a:t>„Pane presidente,</a:t>
            </a:r>
          </a:p>
          <a:p>
            <a:pPr marL="0" indent="0" algn="just">
              <a:buNone/>
            </a:pPr>
            <a:r>
              <a:rPr lang="cs-CZ" i="1" dirty="0"/>
              <a:t/>
            </a:r>
            <a:br>
              <a:rPr lang="cs-CZ" i="1" dirty="0"/>
            </a:br>
            <a:r>
              <a:rPr lang="cs-CZ" i="1" dirty="0"/>
              <a:t>za těchto dnů všechny stavy a třídy našeho národa svorně projevují svou vůli, zabránit porušení starých hranic našeho stá­tu. Proto i řada členů starých rodů naší vlasti nás pověřila, aby­chom se k Vám dostavili s podobným projevem. Věrnost k Čes­kému státu, který naši předkové pomáhali budovat a po tisíc let udržet, je pro nás povinností tak samozřejmou, že jsme se roz­mýšleli ji výslovně zdůraznit. Považujeme za svou povinnost, uchovat dědictví svých otců. Země Koruny české byly pohro­madě po tolik věků a přetrvaly spolu tolik bouří, že doufáme v přejití těchto časů nepokoje a násilí.</a:t>
            </a:r>
            <a:br>
              <a:rPr lang="cs-CZ" i="1" dirty="0"/>
            </a:br>
            <a:r>
              <a:rPr lang="cs-CZ" i="1" dirty="0"/>
              <a:t>Naše přání, aby staré hranice České koruny zůstaly neporu­šeny, vychází zajisté také ze starosti o budoucnost našich po­tomků i z pocitu odpovědnosti za svobodu· a blaho českých Němců. Naši předkové vždy usilovali o přátelský poměr obou národů v zemi usazených, a tak i my toužíme po tom, aby i naši krajané německého jazyka mohli sdílet s námi lásku k neděli­telné vlasti. Důvěřujeme, že se tak může stát. Zejména doufáme, že zásady křesťanské udrží v této zemi pořádek a vzdělanost.</a:t>
            </a:r>
            <a:br>
              <a:rPr lang="cs-CZ" i="1" dirty="0"/>
            </a:br>
            <a:r>
              <a:rPr lang="cs-CZ" i="1" dirty="0"/>
              <a:t>Vyslovujíce víru v lepší budoucnost, ujišťujeme, že jsme si vědomi svých zděděných povinností k vlasti a ke státu, který byl domovem našich předků a jehož stará práva jsme vždy chtěli a i dnes chceme hájiti</a:t>
            </a:r>
            <a:r>
              <a:rPr lang="cs-CZ" i="1" dirty="0" smtClean="0"/>
              <a:t>.</a:t>
            </a:r>
            <a:r>
              <a:rPr lang="cs-CZ" dirty="0" smtClean="0"/>
              <a:t>“</a:t>
            </a:r>
            <a:r>
              <a:rPr lang="cs-CZ" baseline="30000" dirty="0" smtClean="0"/>
              <a:t>2)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Karel VI. </a:t>
            </a:r>
            <a:r>
              <a:rPr lang="cs-CZ" dirty="0"/>
              <a:t>Schwarzenberg, Jan Adolf Lobkowicz, Zdenek Radslav Kinský, František Kinský, Zdeněk </a:t>
            </a:r>
            <a:r>
              <a:rPr lang="cs-CZ" dirty="0" err="1"/>
              <a:t>Kolowrat</a:t>
            </a:r>
            <a:r>
              <a:rPr lang="cs-CZ" dirty="0"/>
              <a:t>, Rudolf Theobald </a:t>
            </a:r>
            <a:r>
              <a:rPr lang="cs-CZ" dirty="0" err="1"/>
              <a:t>Czernin</a:t>
            </a:r>
            <a:r>
              <a:rPr lang="cs-CZ" dirty="0"/>
              <a:t>, Leopold </a:t>
            </a:r>
            <a:r>
              <a:rPr lang="cs-CZ" dirty="0" err="1"/>
              <a:t>Sternberg</a:t>
            </a:r>
            <a:r>
              <a:rPr lang="cs-CZ" dirty="0"/>
              <a:t>, </a:t>
            </a:r>
            <a:r>
              <a:rPr lang="cs-CZ" dirty="0" err="1"/>
              <a:t>Weikhard</a:t>
            </a:r>
            <a:r>
              <a:rPr lang="cs-CZ" dirty="0"/>
              <a:t> </a:t>
            </a:r>
            <a:r>
              <a:rPr lang="cs-CZ" dirty="0" err="1"/>
              <a:t>Colloredo-Mannsfeld</a:t>
            </a:r>
            <a:r>
              <a:rPr lang="cs-CZ" dirty="0"/>
              <a:t>, Karel </a:t>
            </a:r>
            <a:r>
              <a:rPr lang="cs-CZ" dirty="0" err="1"/>
              <a:t>Parish</a:t>
            </a:r>
            <a:r>
              <a:rPr lang="cs-CZ" dirty="0"/>
              <a:t> František Jindřich </a:t>
            </a:r>
            <a:r>
              <a:rPr lang="cs-CZ" dirty="0" err="1"/>
              <a:t>Dobrzenský</a:t>
            </a:r>
            <a:r>
              <a:rPr lang="cs-CZ" dirty="0"/>
              <a:t>, Hugo </a:t>
            </a:r>
            <a:r>
              <a:rPr lang="cs-CZ" dirty="0" err="1"/>
              <a:t>Strachwitz</a:t>
            </a:r>
            <a:r>
              <a:rPr lang="cs-CZ" dirty="0"/>
              <a:t>, Karel </a:t>
            </a:r>
            <a:r>
              <a:rPr lang="cs-CZ" dirty="0" err="1"/>
              <a:t>Belcredi</a:t>
            </a:r>
            <a:r>
              <a:rPr lang="cs-CZ" dirty="0"/>
              <a:t>.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965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Kritický rok 1938 a československá šlechta</a:t>
            </a:r>
            <a:br>
              <a:rPr lang="cs-CZ" sz="3600" dirty="0" smtClean="0"/>
            </a:br>
            <a:r>
              <a:rPr lang="cs-CZ" sz="3600" dirty="0" smtClean="0"/>
              <a:t>- otázky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Na jakou situaci představitelé šlechtických rodin reagují? Komu je text adresován?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Je pro vás toto prohlášení překvapivé?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Co vedlo šlechtu právě k tomuto postoji? Jaké hodnoty jsou v textu zmiňovány?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33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Leden 1939 - Z návštěvy šlechtické delegace na Pražském hradě: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 smtClean="0"/>
              <a:t>„Víme </a:t>
            </a:r>
            <a:r>
              <a:rPr lang="cs-CZ" i="1" dirty="0"/>
              <a:t>dobře, za ja­kých okolností jste svolil ujmouti se řízení našeho státu, a cítíme, že jestli něco Vás může posilovati při této práci, tedy mimo víru v Bož­skou Prozřetelnost, je to důvěra všeho </a:t>
            </a:r>
            <a:r>
              <a:rPr lang="cs-CZ" i="1" dirty="0" smtClean="0"/>
              <a:t>národa.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i="1" dirty="0" smtClean="0"/>
              <a:t>…</a:t>
            </a:r>
            <a:endParaRPr lang="cs-CZ" i="1" dirty="0"/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Nemůžeme </a:t>
            </a:r>
            <a:r>
              <a:rPr lang="cs-CZ" i="1" dirty="0"/>
              <a:t>se zříci naděje, že naší vlasti jsou souzeny lepší dny, ale nechť stane se cokoli, přidržíme se věrnosti, kterou jsme zavázáni vlasti svých předků</a:t>
            </a:r>
            <a:r>
              <a:rPr lang="cs-CZ" i="1" dirty="0" smtClean="0"/>
              <a:t>.“</a:t>
            </a:r>
            <a:r>
              <a:rPr lang="cs-CZ" i="1" baseline="30000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693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Komu je směřováno toto vyjádření? Jaké okolnosti jsou zmiňovány?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Na které fotografii je adresát textu? Doplň jména i u obou dalších.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sz="1900" dirty="0" smtClean="0"/>
              <a:t>                 Obrázek č.1                                                           Obrázek č.2                                                     Obrázek č. 3</a:t>
            </a:r>
            <a:endParaRPr lang="cs-CZ" sz="1900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    Která část textu se neslučuje s oficiální vládní linií bývalé ČSR?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    Hrozily šlechtě nějaké postihy za tato vyjádření? Jaké?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27513"/>
            <a:ext cx="160972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27513"/>
            <a:ext cx="160972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27513"/>
            <a:ext cx="1432545" cy="2082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3482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Dopis Karla Schwarzenberga Pres. Háchovi z 6. září 1939: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„Slovutný </a:t>
            </a:r>
            <a:r>
              <a:rPr lang="cs-CZ" i="1" dirty="0"/>
              <a:t>pane presidente,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/>
            </a:r>
            <a:br>
              <a:rPr lang="cs-CZ" i="1" dirty="0"/>
            </a:br>
            <a:r>
              <a:rPr lang="cs-CZ" i="1" dirty="0"/>
              <a:t>v poslední době bylo jednáno o postavení šlechty v českém národě a objevily se v tomto ohledu různé nejasnosti. Považuje­me proto za vhodné v tomto směru podat některá vysvětlení.</a:t>
            </a:r>
            <a:br>
              <a:rPr lang="cs-CZ" i="1" dirty="0"/>
            </a:br>
            <a:r>
              <a:rPr lang="cs-CZ" i="1" dirty="0"/>
              <a:t/>
            </a:r>
            <a:br>
              <a:rPr lang="cs-CZ" i="1" dirty="0"/>
            </a:br>
            <a:r>
              <a:rPr lang="cs-CZ" i="1" dirty="0"/>
              <a:t>Šlechta byla, jako všude, svou podstatou zřízením státním a jakožto celistvé společenství bývala ušetřena národnostních spo­rů. Její politické povinnosti bývaly určovány službou Českému státu a králi. Jádro tohoto stavu vždy ovšem patřilo k českému národu netoliko kulturně, nýbrž i krví a jazykem. Za raných dob království, kdy celý venkov byl jazykově český, prostředí šlechty bylo rovněž takové. Tato šlechta, původem a jazykem česká, tvořila panující nebo politickou vrstvu Českého státu před vznikem monarchie domu Rakouského i dlouho potom. Zanechala nám památku své kultury v českých zpracováních rytířských zpěvů, v. knihách zemských práv, v názvosloví vo­jenském, ve svých hradech a zámcích a ve vybudování institucí kulturních. Rody, které sdílely po staletí osudy českého národa a neodcizily se nikdy svému kmeni, musí i dnes být počítány k národu, jehož krev v jejich žilách koluje</a:t>
            </a:r>
            <a:r>
              <a:rPr lang="cs-CZ" i="1" dirty="0" smtClean="0"/>
              <a:t>.“</a:t>
            </a:r>
            <a:r>
              <a:rPr lang="cs-CZ" i="1" baseline="30000" dirty="0" smtClean="0"/>
              <a:t>4)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043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/>
          </a:bodyPr>
          <a:lstStyle/>
          <a:p>
            <a:r>
              <a:rPr lang="cs-CZ" sz="2800" dirty="0"/>
              <a:t>Dopis Karla Schwarzenberga Pres. Háchovi z 6. září </a:t>
            </a:r>
            <a:r>
              <a:rPr lang="cs-CZ" sz="2800" dirty="0" smtClean="0"/>
              <a:t>1939 –</a:t>
            </a:r>
            <a:br>
              <a:rPr lang="cs-CZ" sz="2800" dirty="0" smtClean="0"/>
            </a:br>
            <a:r>
              <a:rPr lang="cs-CZ" sz="2800" dirty="0" smtClean="0"/>
              <a:t>úkoly: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 jakém období vznikl tento text? Jaký byl důvod jeho sepsání právě v tuto dobu?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Ve kterých bodech s autorem souhlasíte či nesouhlasíte? Proč?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/>
              <a:t>„Zděděná </a:t>
            </a:r>
            <a:r>
              <a:rPr lang="cs-CZ" i="1" dirty="0"/>
              <a:t>příslušnost k národní pospolitosti není tedy určová­na okolnostmi dne, nýbrž jest způsobena skutečností společenství života, politické, kulturní a hospodářské spolupráce, jedno­tou dějin, osudů a zodpovědností za budoucí generace národa</a:t>
            </a:r>
            <a:r>
              <a:rPr lang="cs-CZ" i="1" dirty="0" smtClean="0"/>
              <a:t>.“</a:t>
            </a:r>
            <a:r>
              <a:rPr lang="cs-CZ" i="1" baseline="30000" dirty="0" smtClean="0"/>
              <a:t>5)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…</a:t>
            </a:r>
          </a:p>
          <a:p>
            <a:pPr marL="0" indent="0" algn="ctr">
              <a:buNone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Který typ chování autor v textu nepřímo odsuzuje?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8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Dopis Karla Schwarzenberga Pres. Háchovi z 6. září 1939 –</a:t>
            </a:r>
            <a:br>
              <a:rPr lang="cs-CZ" sz="2400" dirty="0"/>
            </a:br>
            <a:r>
              <a:rPr lang="cs-CZ" sz="2400" dirty="0"/>
              <a:t>úkoly: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smtClean="0"/>
              <a:t>„Vycháze­jíce </a:t>
            </a:r>
            <a:r>
              <a:rPr lang="cs-CZ" i="1" dirty="0"/>
              <a:t>z přesvědčení o jednotě našeho národa ve všech složkách a zejména o tom, že potomci někdejších spolutvůrců a nositelů české státnosti ještě mohou svému národu a své vlasti za všech poměrů platně posloužiti, chceme se vždy a za všech okolností hlásiti k českému národu</a:t>
            </a:r>
            <a:r>
              <a:rPr lang="cs-CZ" i="1" dirty="0" smtClean="0"/>
              <a:t>.“</a:t>
            </a:r>
            <a:r>
              <a:rPr lang="cs-CZ" i="1" baseline="30000" dirty="0" smtClean="0"/>
              <a:t>6)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514350" indent="-514350">
              <a:buAutoNum type="arabicParenR"/>
            </a:pPr>
            <a:r>
              <a:rPr lang="cs-CZ" sz="3100" dirty="0" smtClean="0"/>
              <a:t>Jak se Československo po WWII představitelům šlechty odvděčilo?</a:t>
            </a:r>
          </a:p>
          <a:p>
            <a:pPr marL="514350" indent="-514350">
              <a:buAutoNum type="arabicParenR"/>
            </a:pPr>
            <a:endParaRPr lang="cs-CZ" sz="3100" dirty="0"/>
          </a:p>
          <a:p>
            <a:pPr marL="514350" indent="-514350">
              <a:buAutoNum type="arabicParenR"/>
            </a:pPr>
            <a:r>
              <a:rPr lang="cs-CZ" sz="3100" dirty="0" smtClean="0"/>
              <a:t>Kdy šlechta získala zpět svůj znárodněný majetek a došlo tak k jejímu ospravedlnění?</a:t>
            </a:r>
            <a:r>
              <a:rPr lang="cs-CZ" i="1" dirty="0"/>
              <a:t/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9481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1)Autor neuveden.  Zákon  o zrušení šlechtických titulů č. 61/1918 Sb. Ze dne 10. prosince 1918.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/>
              <a:t>-07-28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Dostupný z www: </a:t>
            </a:r>
            <a:r>
              <a:rPr lang="cs-CZ" dirty="0" smtClean="0">
                <a:hlinkClick r:id="rId2"/>
              </a:rPr>
              <a:t>www.aristokracie.cz/products/zakon-61-1918-Sb-o-zruseni-slechtictvi/</a:t>
            </a:r>
            <a:r>
              <a:rPr lang="cs-CZ" dirty="0" smtClean="0"/>
              <a:t> </a:t>
            </a:r>
          </a:p>
          <a:p>
            <a:r>
              <a:rPr lang="cs-CZ" dirty="0" smtClean="0"/>
              <a:t>2) Archiv </a:t>
            </a:r>
            <a:r>
              <a:rPr lang="cs-CZ" dirty="0"/>
              <a:t>Kanceláře presidenta republiky, (AKPR) Česká šlechta-memoranda, prohlášení z 17.9.1938</a:t>
            </a:r>
            <a:br>
              <a:rPr lang="cs-CZ" dirty="0"/>
            </a:br>
            <a:r>
              <a:rPr lang="cs-CZ" dirty="0"/>
              <a:t>Škutina s.253</a:t>
            </a:r>
            <a:endParaRPr lang="cs-CZ" dirty="0" smtClean="0"/>
          </a:p>
          <a:p>
            <a:r>
              <a:rPr lang="cs-CZ" dirty="0" smtClean="0"/>
              <a:t>3) Archiv </a:t>
            </a:r>
            <a:r>
              <a:rPr lang="cs-CZ" dirty="0"/>
              <a:t>Kanceláře presidenta republiky,</a:t>
            </a:r>
            <a:r>
              <a:rPr lang="cs-CZ" dirty="0" smtClean="0"/>
              <a:t>(</a:t>
            </a:r>
            <a:r>
              <a:rPr lang="cs-CZ" dirty="0"/>
              <a:t>AKPR) Česká šlechta-memoranda, prohlášení z 24.1.1939</a:t>
            </a:r>
            <a:endParaRPr lang="cs-CZ" dirty="0" smtClean="0"/>
          </a:p>
          <a:p>
            <a:r>
              <a:rPr lang="cs-CZ" dirty="0" smtClean="0"/>
              <a:t>4) Archiv </a:t>
            </a:r>
            <a:r>
              <a:rPr lang="cs-CZ" dirty="0"/>
              <a:t>Kanceláře presidenta republiky</a:t>
            </a:r>
            <a:r>
              <a:rPr lang="cs-CZ" dirty="0" smtClean="0"/>
              <a:t>(AKPR</a:t>
            </a:r>
            <a:r>
              <a:rPr lang="cs-CZ" dirty="0"/>
              <a:t>) Česká šlechta-memoranda, prohlášení ze září 1939, záznamy z 14.9.1939 a 11.10.1939</a:t>
            </a:r>
            <a:br>
              <a:rPr lang="cs-CZ" dirty="0"/>
            </a:br>
            <a:r>
              <a:rPr lang="cs-CZ" dirty="0"/>
              <a:t>Škutina s. </a:t>
            </a:r>
            <a:r>
              <a:rPr lang="cs-CZ" dirty="0" smtClean="0"/>
              <a:t>254</a:t>
            </a:r>
          </a:p>
          <a:p>
            <a:r>
              <a:rPr lang="cs-CZ" dirty="0" smtClean="0"/>
              <a:t>5)</a:t>
            </a:r>
            <a:r>
              <a:rPr lang="cs-CZ" dirty="0"/>
              <a:t> Archiv Kanceláře presidenta republiky(AKPR) Česká šlechta-memoranda, prohlášení ze září 1939, záznamy z 14.9.1939 a 11.10.1939</a:t>
            </a:r>
            <a:br>
              <a:rPr lang="cs-CZ" dirty="0"/>
            </a:br>
            <a:r>
              <a:rPr lang="cs-CZ" dirty="0"/>
              <a:t>Škutina s. </a:t>
            </a:r>
            <a:r>
              <a:rPr lang="cs-CZ" dirty="0" smtClean="0"/>
              <a:t>254-255</a:t>
            </a:r>
            <a:endParaRPr lang="cs-CZ" dirty="0"/>
          </a:p>
          <a:p>
            <a:r>
              <a:rPr lang="cs-CZ" dirty="0"/>
              <a:t>6) Archiv Kanceláře presidenta republiky(AKPR) Česká šlechta-memoranda, prohlášení ze září 1939, záznamy z 14.9.1939 a 11.10.1939</a:t>
            </a:r>
            <a:br>
              <a:rPr lang="cs-CZ" dirty="0"/>
            </a:br>
            <a:r>
              <a:rPr lang="cs-CZ" dirty="0"/>
              <a:t>Škutina </a:t>
            </a:r>
            <a:r>
              <a:rPr lang="cs-CZ" dirty="0" smtClean="0"/>
              <a:t>s. 255</a:t>
            </a:r>
            <a:endParaRPr lang="cs-CZ" dirty="0"/>
          </a:p>
          <a:p>
            <a:pPr marL="0" indent="0" algn="ctr">
              <a:buNone/>
            </a:pPr>
            <a:r>
              <a:rPr lang="cs-CZ" sz="11000" dirty="0" smtClean="0"/>
              <a:t>Zdroje:</a:t>
            </a:r>
            <a:endParaRPr lang="cs-CZ" sz="110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Obrázek č. 1: Autor neuveden: Emil Hácha.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-07-30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www.hrad.cz/img/u/prezident-cr/emil-hacha.jpg</a:t>
            </a:r>
            <a:endParaRPr lang="cs-CZ" dirty="0" smtClean="0"/>
          </a:p>
          <a:p>
            <a:r>
              <a:rPr lang="cs-CZ" dirty="0" smtClean="0"/>
              <a:t>Obrázek č. 2: Autor neuveden: Edvard Beneš.</a:t>
            </a:r>
            <a:r>
              <a:rPr lang="en-US" dirty="0"/>
              <a:t> 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-07-30</a:t>
            </a:r>
            <a:r>
              <a:rPr lang="en-US" dirty="0" smtClean="0"/>
              <a:t>]</a:t>
            </a:r>
            <a:r>
              <a:rPr lang="cs-CZ" dirty="0" smtClean="0"/>
              <a:t>. Dostupný z  www: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www.hrad.cz/img/u/prezident-cr/edvard-benes.jpg</a:t>
            </a:r>
            <a:endParaRPr lang="cs-CZ" dirty="0" smtClean="0"/>
          </a:p>
          <a:p>
            <a:r>
              <a:rPr lang="cs-CZ" dirty="0" smtClean="0"/>
              <a:t>Obrázek č. 3: Autor neuveden: Alois Eliáš.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-07-30</a:t>
            </a:r>
            <a:r>
              <a:rPr lang="en-US" dirty="0" smtClean="0"/>
              <a:t>]</a:t>
            </a:r>
            <a:r>
              <a:rPr lang="cs-CZ" smtClean="0"/>
              <a:t>. </a:t>
            </a:r>
            <a:r>
              <a:rPr lang="cs-CZ" dirty="0" smtClean="0"/>
              <a:t>Dostupný z www: </a:t>
            </a:r>
            <a:r>
              <a:rPr lang="cs-CZ" dirty="0" smtClean="0">
                <a:hlinkClick r:id="rId5"/>
              </a:rPr>
              <a:t>http://cs.wikipedia.org/wiki/Soubor:Bundesarchiv_Bild_183-1987-0210-504</a:t>
            </a:r>
            <a:r>
              <a:rPr lang="cs-CZ" dirty="0">
                <a:hlinkClick r:id="rId5"/>
              </a:rPr>
              <a:t>,_</a:t>
            </a:r>
            <a:r>
              <a:rPr lang="cs-CZ" dirty="0" smtClean="0">
                <a:hlinkClick r:id="rId5"/>
              </a:rPr>
              <a:t>Alois_Elias.jpg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>
                <a:hlinkClick r:id="rId6"/>
              </a:rPr>
              <a:t>http://cs.wikipedia.org/wiki/%C5%A0lechta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862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824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Zákon o zrušení šlechtických titulů</vt:lpstr>
      <vt:lpstr>Zákon o zrušení šlechtických titulů – otázky a úkoly</vt:lpstr>
      <vt:lpstr>Kritický rok 1938 a československá šlechta</vt:lpstr>
      <vt:lpstr>Kritický rok 1938 a československá šlechta - otázky</vt:lpstr>
      <vt:lpstr>Leden 1939 - Z návštěvy šlechtické delegace na Pražském hradě:</vt:lpstr>
      <vt:lpstr>Otázky a úkoly</vt:lpstr>
      <vt:lpstr>Dopis Karla Schwarzenberga Pres. Háchovi z 6. září 1939:</vt:lpstr>
      <vt:lpstr>Dopis Karla Schwarzenberga Pres. Háchovi z 6. září 1939 – úkoly:</vt:lpstr>
      <vt:lpstr>Dopis Karla Schwarzenberga Pres. Háchovi z 6. září 1939 – úkoly: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17</cp:revision>
  <dcterms:created xsi:type="dcterms:W3CDTF">2013-08-29T17:38:29Z</dcterms:created>
  <dcterms:modified xsi:type="dcterms:W3CDTF">2013-11-28T10:07:29Z</dcterms:modified>
</cp:coreProperties>
</file>