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5" r:id="rId8"/>
    <p:sldId id="262" r:id="rId9"/>
    <p:sldId id="268" r:id="rId10"/>
    <p:sldId id="267" r:id="rId11"/>
    <p:sldId id="263" r:id="rId12"/>
    <p:sldId id="264" r:id="rId13"/>
    <p:sldId id="261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5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gif"/><Relationship Id="rId3" Type="http://schemas.openxmlformats.org/officeDocument/2006/relationships/hyperlink" Target="http://www.svornost.com/2011/07/kalendarium-28-cervence-1420-%E2%80%93-korunovace-zikmunda-lucemburskeho-ceskym-kralem/" TargetMode="External"/><Relationship Id="rId7" Type="http://schemas.openxmlformats.org/officeDocument/2006/relationships/hyperlink" Target="http://uhersko.com/matyas_korvin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4.jpg"/><Relationship Id="rId5" Type="http://schemas.openxmlformats.org/officeDocument/2006/relationships/hyperlink" Target="http://www.zelenahora.cz/jednota.htm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hyperlink" Target="http://cs.wikipedia.org/wiki/Jagellonci" TargetMode="External"/><Relationship Id="rId7" Type="http://schemas.openxmlformats.org/officeDocument/2006/relationships/hyperlink" Target="http://www.historieweb.cz/lucemburkove-nevymreli-po-meci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7.png"/><Relationship Id="rId5" Type="http://schemas.openxmlformats.org/officeDocument/2006/relationships/hyperlink" Target="http://www.kolblberg.estranky.cz/clanky/slechta/habsburkove.html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zstrebivlice.blog.cz/0604/referat-7-trida-cesky-stat-za-vlady-jagelloncu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2apetras.webzdarma.cz/vladislav_jagellonsky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se-rodina.cz/article.php?clanek=697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gital-guide.cz/cs/realie/kuriozity-a-legendy/skon-dalibora-z-kozojed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gital-guide.cz/cs/realie/kuriozity-a-legendy/skon-dalibora-z-kozojed/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lba.cz/viewtopic.php?t=3856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a%C5%A1n%C3%A1_br%C3%A1na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4" Type="http://schemas.openxmlformats.org/officeDocument/2006/relationships/image" Target="../media/image16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JAGELLONCI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dějepis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3789040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572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1"/>
    </mc:Choice>
    <mc:Fallback xmlns="">
      <p:transition spd="slow" advTm="3441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JAGELLONCI: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Název: Opakujeme dějepis na II. stupni</a:t>
            </a:r>
          </a:p>
          <a:p>
            <a:r>
              <a:rPr lang="cs-CZ" dirty="0"/>
              <a:t>Šablona: III/2</a:t>
            </a:r>
          </a:p>
          <a:p>
            <a:r>
              <a:rPr lang="cs-CZ"/>
              <a:t>Číslo</a:t>
            </a:r>
            <a:r>
              <a:rPr lang="cs-CZ" smtClean="0"/>
              <a:t>: 53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ZŠ Choltice „ 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stavovská monarchie, personální unie, Jiří z Poděbrad, Vladislav Jagellonský, Ludvík Jagellonský, Benedikt </a:t>
            </a:r>
            <a:r>
              <a:rPr lang="cs-CZ" dirty="0" err="1" smtClean="0"/>
              <a:t>Rejt</a:t>
            </a:r>
            <a:r>
              <a:rPr lang="cs-CZ" dirty="0" smtClean="0"/>
              <a:t>, „král bene“, Dalibor z Kozojed, bitva u Moháče</a:t>
            </a:r>
            <a:endParaRPr lang="cs-CZ" dirty="0"/>
          </a:p>
          <a:p>
            <a:r>
              <a:rPr lang="cs-CZ" dirty="0"/>
              <a:t>Cíl: </a:t>
            </a:r>
            <a:r>
              <a:rPr lang="cs-CZ" dirty="0" smtClean="0"/>
              <a:t> zopakovat dobu vlády Jagellonců v Čechách</a:t>
            </a:r>
          </a:p>
          <a:p>
            <a:endParaRPr lang="cs-CZ" dirty="0"/>
          </a:p>
          <a:p>
            <a:r>
              <a:rPr lang="cs-CZ" dirty="0" smtClean="0"/>
              <a:t>Třída: dějepis 7                                   Datum: 21.3.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04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97"/>
    </mc:Choice>
    <mc:Fallback xmlns="">
      <p:transition spd="slow" advTm="379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METODICKÝ NÁVOD A OBSAH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Cíl: opakování období </a:t>
            </a:r>
            <a:r>
              <a:rPr lang="cs-CZ" dirty="0" smtClean="0"/>
              <a:t>Jagellonců u nás  </a:t>
            </a:r>
            <a:r>
              <a:rPr lang="cs-CZ" dirty="0"/>
              <a:t>formou krátkého </a:t>
            </a:r>
            <a:r>
              <a:rPr lang="cs-CZ" dirty="0" smtClean="0"/>
              <a:t>testu</a:t>
            </a:r>
          </a:p>
          <a:p>
            <a:r>
              <a:rPr lang="cs-CZ" dirty="0"/>
              <a:t>Žák si připraví na papír čísla 1- 10 – pod sebe. Vždy jedno číslo na 1 řádek . Po spuštění testu píše jen výsledné písmeno odpovědi.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1-3 </a:t>
            </a:r>
            <a:r>
              <a:rPr lang="cs-CZ" dirty="0"/>
              <a:t>– úvodní stránky</a:t>
            </a:r>
          </a:p>
          <a:p>
            <a:r>
              <a:rPr lang="cs-CZ" dirty="0"/>
              <a:t>4-13 – otázky testu</a:t>
            </a:r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dirty="0" smtClean="0"/>
              <a:t>           Otázky </a:t>
            </a:r>
            <a:r>
              <a:rPr lang="cs-CZ" dirty="0"/>
              <a:t>jsou předem nastaveny na interval </a:t>
            </a:r>
            <a:r>
              <a:rPr lang="cs-CZ" dirty="0" smtClean="0"/>
              <a:t>25´´</a:t>
            </a:r>
          </a:p>
          <a:p>
            <a:pPr marL="0" indent="0">
              <a:buNone/>
            </a:pPr>
            <a:r>
              <a:rPr lang="cs-CZ" dirty="0" smtClean="0"/>
              <a:t>              Obrázky  </a:t>
            </a:r>
            <a:r>
              <a:rPr lang="cs-CZ" dirty="0"/>
              <a:t>ilustrují zadanou otázku po 10</a:t>
            </a:r>
            <a:r>
              <a:rPr lang="cs-CZ" dirty="0" smtClean="0"/>
              <a:t>´´</a:t>
            </a:r>
            <a:endParaRPr lang="cs-CZ" dirty="0"/>
          </a:p>
          <a:p>
            <a:r>
              <a:rPr lang="cs-CZ" dirty="0"/>
              <a:t>14 – výsledky a hodnocení testu</a:t>
            </a:r>
          </a:p>
          <a:p>
            <a:r>
              <a:rPr lang="cs-CZ" dirty="0"/>
              <a:t>15 -  zdroje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obrázky jsou </a:t>
            </a:r>
            <a:r>
              <a:rPr lang="cs-CZ" dirty="0"/>
              <a:t>vloženy s hypertextovým odkazem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písemné prameny jsou citovány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24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58"/>
    </mc:Choice>
    <mc:Fallback xmlns="">
      <p:transition spd="slow" advTm="3458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1. Po Ladislavu Pohrobkovi byl zvolen českým králem: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/>
              <a:t>A) Zikmund II.</a:t>
            </a:r>
          </a:p>
          <a:p>
            <a:endParaRPr lang="cs-CZ" sz="3600" b="1" dirty="0"/>
          </a:p>
          <a:p>
            <a:r>
              <a:rPr lang="cs-CZ" sz="3600" b="1" dirty="0" smtClean="0"/>
              <a:t>B) Jiří </a:t>
            </a:r>
          </a:p>
          <a:p>
            <a:pPr marL="0" indent="0">
              <a:buNone/>
            </a:pPr>
            <a:r>
              <a:rPr lang="cs-CZ" sz="3600" b="1" dirty="0" smtClean="0"/>
              <a:t>        </a:t>
            </a:r>
            <a:r>
              <a:rPr lang="cs-CZ" sz="3600" b="1" dirty="0"/>
              <a:t>z   Poděbrad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        </a:t>
            </a:r>
            <a:endParaRPr lang="cs-CZ" sz="3600" b="1" dirty="0"/>
          </a:p>
          <a:p>
            <a:r>
              <a:rPr lang="cs-CZ" sz="3600" b="1" dirty="0" smtClean="0"/>
              <a:t>C) Matyáš </a:t>
            </a:r>
          </a:p>
          <a:p>
            <a:pPr marL="0" indent="0">
              <a:buNone/>
            </a:pPr>
            <a:r>
              <a:rPr lang="cs-CZ" sz="3600" b="1" dirty="0" smtClean="0"/>
              <a:t>        Korvín</a:t>
            </a:r>
            <a:endParaRPr lang="cs-CZ" sz="3600" b="1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0965" y="1952836"/>
            <a:ext cx="1673243" cy="2049637"/>
          </a:xfrm>
        </p:spPr>
      </p:pic>
      <p:pic>
        <p:nvPicPr>
          <p:cNvPr id="6" name="Obrázek 5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356992"/>
            <a:ext cx="2004407" cy="1656184"/>
          </a:xfrm>
          <a:prstGeom prst="rect">
            <a:avLst/>
          </a:prstGeom>
        </p:spPr>
      </p:pic>
      <p:pic>
        <p:nvPicPr>
          <p:cNvPr id="7" name="Obrázek 6">
            <a:hlinkClick r:id="rId7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4509120"/>
            <a:ext cx="1656184" cy="209592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86141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08"/>
    </mc:Choice>
    <mc:Fallback xmlns="">
      <p:transition spd="slow" advTm="31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2. Jiří z Poděbrad doporučil českým stavům svého nástupce. Jakého byl rodu?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b="1" dirty="0" smtClean="0"/>
              <a:t>A) Lucemburského</a:t>
            </a:r>
          </a:p>
          <a:p>
            <a:endParaRPr lang="cs-CZ" sz="3600" b="1" dirty="0"/>
          </a:p>
          <a:p>
            <a:r>
              <a:rPr lang="cs-CZ" sz="3600" b="1" dirty="0" smtClean="0"/>
              <a:t>B) Habsburského</a:t>
            </a:r>
          </a:p>
          <a:p>
            <a:endParaRPr lang="cs-CZ" sz="3600" b="1" dirty="0"/>
          </a:p>
          <a:p>
            <a:r>
              <a:rPr lang="cs-CZ" sz="3600" b="1" dirty="0" smtClean="0"/>
              <a:t>C) Jagellonského</a:t>
            </a:r>
            <a:endParaRPr lang="cs-CZ" sz="3600" b="1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0208" y="4653136"/>
            <a:ext cx="1519180" cy="1823016"/>
          </a:xfrm>
        </p:spPr>
      </p:pic>
      <p:pic>
        <p:nvPicPr>
          <p:cNvPr id="6" name="Obrázek 5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832224"/>
            <a:ext cx="1872208" cy="2164402"/>
          </a:xfrm>
          <a:prstGeom prst="rect">
            <a:avLst/>
          </a:prstGeom>
        </p:spPr>
      </p:pic>
      <p:pic>
        <p:nvPicPr>
          <p:cNvPr id="7" name="Obrázek 6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1953480"/>
            <a:ext cx="1803475" cy="198547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1156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40"/>
    </mc:Choice>
    <mc:Fallback xmlns="">
      <p:transition spd="slow" advTm="30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3. Ze  kterých zemí se skládala personální jagellonská unie: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A) České země , Maďarsko</a:t>
            </a:r>
          </a:p>
          <a:p>
            <a:endParaRPr lang="cs-CZ" sz="3200" b="1" dirty="0"/>
          </a:p>
          <a:p>
            <a:r>
              <a:rPr lang="cs-CZ" sz="3200" b="1" dirty="0" smtClean="0"/>
              <a:t>B) České země, Rakousko</a:t>
            </a:r>
          </a:p>
          <a:p>
            <a:endParaRPr lang="cs-CZ" sz="3200" b="1" dirty="0"/>
          </a:p>
          <a:p>
            <a:r>
              <a:rPr lang="cs-CZ" sz="3200" b="1" dirty="0" smtClean="0"/>
              <a:t>C) České země ,</a:t>
            </a:r>
          </a:p>
          <a:p>
            <a:pPr marL="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Uhersko</a:t>
            </a:r>
            <a:endParaRPr lang="cs-CZ" sz="3200" b="1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363" y="2780928"/>
            <a:ext cx="3511177" cy="2326155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0945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30"/>
    </mc:Choice>
    <mc:Fallback xmlns="">
      <p:transition spd="slow" advTm="259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4. Přezdívku „král bene“ měl: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>
          <a:xfrm>
            <a:off x="533400" y="2021685"/>
            <a:ext cx="4038600" cy="4434840"/>
          </a:xfrm>
        </p:spPr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A) Ludvík Jagellonský</a:t>
            </a:r>
          </a:p>
          <a:p>
            <a:endParaRPr lang="cs-CZ" b="1" dirty="0"/>
          </a:p>
          <a:p>
            <a:r>
              <a:rPr lang="cs-CZ" b="1" dirty="0" smtClean="0"/>
              <a:t>B) Vladislav Jagellonský</a:t>
            </a:r>
          </a:p>
          <a:p>
            <a:endParaRPr lang="cs-CZ" b="1" dirty="0"/>
          </a:p>
          <a:p>
            <a:r>
              <a:rPr lang="cs-CZ" b="1" dirty="0" smtClean="0"/>
              <a:t>C) Ladislav Pohrobek </a:t>
            </a:r>
            <a:endParaRPr lang="cs-CZ" b="1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169" y="1920875"/>
            <a:ext cx="2948216" cy="411762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65317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435"/>
    </mc:Choice>
    <mc:Fallback xmlns="">
      <p:transition spd="slow" advTm="264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5. Za Jagellonců se poddaní bouřili. </a:t>
            </a:r>
            <a:br>
              <a:rPr lang="cs-CZ" sz="4000" b="1" dirty="0" smtClean="0">
                <a:solidFill>
                  <a:srgbClr val="0070C0"/>
                </a:solidFill>
              </a:rPr>
            </a:br>
            <a:r>
              <a:rPr lang="cs-CZ" sz="4000" b="1" dirty="0" smtClean="0">
                <a:solidFill>
                  <a:srgbClr val="0070C0"/>
                </a:solidFill>
              </a:rPr>
              <a:t>Jak se nazýval jeden z jejich vůdců?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A) Jan Žižka</a:t>
            </a:r>
          </a:p>
          <a:p>
            <a:endParaRPr lang="cs-CZ" sz="3600" b="1" dirty="0"/>
          </a:p>
          <a:p>
            <a:r>
              <a:rPr lang="cs-CZ" sz="3600" b="1" dirty="0" smtClean="0"/>
              <a:t>B) Prokop Holý</a:t>
            </a:r>
          </a:p>
          <a:p>
            <a:endParaRPr lang="cs-CZ" sz="3600" b="1" dirty="0"/>
          </a:p>
          <a:p>
            <a:r>
              <a:rPr lang="cs-CZ" sz="3600" b="1" dirty="0" smtClean="0"/>
              <a:t>C) Dalibor z  </a:t>
            </a:r>
          </a:p>
          <a:p>
            <a:pPr marL="0" indent="0">
              <a:buNone/>
            </a:pPr>
            <a:r>
              <a:rPr lang="cs-CZ" sz="3600" b="1" dirty="0" smtClean="0"/>
              <a:t>        Kozojed</a:t>
            </a:r>
            <a:endParaRPr lang="cs-CZ" sz="3600" b="1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348880"/>
            <a:ext cx="2825502" cy="350485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42707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59"/>
    </mc:Choice>
    <mc:Fallback xmlns="">
      <p:transition spd="slow" advTm="266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6. Kdy se tito poddaní vzbouřili?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A) 1471</a:t>
            </a:r>
          </a:p>
          <a:p>
            <a:endParaRPr lang="cs-CZ" sz="4000" b="1" dirty="0"/>
          </a:p>
          <a:p>
            <a:r>
              <a:rPr lang="cs-CZ" sz="4000" b="1" dirty="0" smtClean="0"/>
              <a:t>B) 1496</a:t>
            </a:r>
          </a:p>
          <a:p>
            <a:endParaRPr lang="cs-CZ" sz="4000" b="1" dirty="0"/>
          </a:p>
          <a:p>
            <a:r>
              <a:rPr lang="cs-CZ" sz="4000" b="1" dirty="0" smtClean="0"/>
              <a:t>C) 1526</a:t>
            </a:r>
            <a:endParaRPr lang="cs-CZ" sz="4000" b="1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348880"/>
            <a:ext cx="3858766" cy="303026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206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15"/>
    </mc:Choice>
    <mc:Fallback xmlns="">
      <p:transition spd="slow" advTm="26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7. Vysvětli pojem</a:t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> „Stavovská monarchie“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" name="Zástupný symbol pro obsah 5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56" y="2197894"/>
            <a:ext cx="2869288" cy="3863975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14209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37"/>
    </mc:Choice>
    <mc:Fallback xmlns="">
      <p:transition spd="slow" advTm="26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8.Ludvík Jagellonský padl v bitvě: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600" b="1" dirty="0" smtClean="0"/>
          </a:p>
          <a:p>
            <a:r>
              <a:rPr lang="cs-CZ" sz="3600" b="1" dirty="0" smtClean="0"/>
              <a:t>A) u Kresčaku</a:t>
            </a:r>
          </a:p>
          <a:p>
            <a:endParaRPr lang="cs-CZ" sz="3600" b="1" dirty="0"/>
          </a:p>
          <a:p>
            <a:r>
              <a:rPr lang="cs-CZ" sz="3600" b="1" dirty="0" smtClean="0"/>
              <a:t>B) u Moháče</a:t>
            </a:r>
          </a:p>
          <a:p>
            <a:endParaRPr lang="cs-CZ" sz="3600" b="1" dirty="0"/>
          </a:p>
          <a:p>
            <a:r>
              <a:rPr lang="cs-CZ" sz="3600" b="1" dirty="0" smtClean="0"/>
              <a:t>C) u Lipan</a:t>
            </a:r>
            <a:endParaRPr lang="cs-CZ" sz="3600" b="1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3" y="2780928"/>
            <a:ext cx="4074137" cy="309634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74700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66"/>
    </mc:Choice>
    <mc:Fallback xmlns="">
      <p:transition spd="slow" advTm="260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9. Napiš rok, kdy se konala</a:t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> bitva u Moháče: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687" y="2448719"/>
            <a:ext cx="5000625" cy="3362325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8689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90"/>
    </mc:Choice>
    <mc:Fallback xmlns="">
      <p:transition spd="slow" advTm="25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10. Autorem Prašné brány je: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A) Matěj Rejsek</a:t>
            </a:r>
          </a:p>
          <a:p>
            <a:pPr marL="0" indent="0">
              <a:buNone/>
            </a:pPr>
            <a:r>
              <a:rPr lang="cs-CZ" sz="3200" b="1" dirty="0" smtClean="0"/>
              <a:t>         </a:t>
            </a:r>
            <a:endParaRPr lang="cs-CZ" sz="3200" b="1" dirty="0"/>
          </a:p>
          <a:p>
            <a:r>
              <a:rPr lang="cs-CZ" sz="3200" b="1" dirty="0" smtClean="0"/>
              <a:t>B) Arnošt z Pardubic</a:t>
            </a:r>
          </a:p>
          <a:p>
            <a:pPr marL="0" indent="0">
              <a:buNone/>
            </a:pPr>
            <a:r>
              <a:rPr lang="cs-CZ" sz="3200" b="1" dirty="0" smtClean="0"/>
              <a:t>        </a:t>
            </a:r>
            <a:endParaRPr lang="cs-CZ" sz="3200" b="1" dirty="0"/>
          </a:p>
          <a:p>
            <a:r>
              <a:rPr lang="cs-CZ" sz="3200" b="1" dirty="0" smtClean="0"/>
              <a:t>C) Benedikt </a:t>
            </a:r>
            <a:r>
              <a:rPr lang="cs-CZ" sz="3200" b="1" dirty="0" err="1" smtClean="0"/>
              <a:t>Rejt</a:t>
            </a:r>
            <a:endParaRPr lang="cs-CZ" sz="3200" b="1" dirty="0" smtClean="0"/>
          </a:p>
          <a:p>
            <a:pPr marL="0" indent="0">
              <a:buNone/>
            </a:pPr>
            <a:r>
              <a:rPr lang="cs-CZ" sz="3200" b="1" dirty="0" smtClean="0"/>
              <a:t>        </a:t>
            </a:r>
            <a:endParaRPr lang="cs-CZ" sz="3200" b="1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204864"/>
            <a:ext cx="3144210" cy="3787343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35582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87"/>
    </mc:Choice>
    <mc:Fallback xmlns="">
      <p:transition spd="slow" advTm="26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Výsledky:             Hodnocení: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1) B</a:t>
            </a:r>
          </a:p>
          <a:p>
            <a:r>
              <a:rPr lang="cs-CZ" dirty="0" smtClean="0"/>
              <a:t>2) C</a:t>
            </a:r>
          </a:p>
          <a:p>
            <a:r>
              <a:rPr lang="cs-CZ" dirty="0" smtClean="0"/>
              <a:t>3) C</a:t>
            </a:r>
          </a:p>
          <a:p>
            <a:r>
              <a:rPr lang="cs-CZ" dirty="0" smtClean="0"/>
              <a:t>4) B</a:t>
            </a:r>
          </a:p>
          <a:p>
            <a:r>
              <a:rPr lang="cs-CZ" dirty="0" smtClean="0"/>
              <a:t>5) C</a:t>
            </a:r>
          </a:p>
          <a:p>
            <a:r>
              <a:rPr lang="cs-CZ" dirty="0" smtClean="0"/>
              <a:t>6) B</a:t>
            </a:r>
          </a:p>
          <a:p>
            <a:r>
              <a:rPr lang="cs-CZ" dirty="0" smtClean="0"/>
              <a:t>7) panovník omezen stavy</a:t>
            </a:r>
          </a:p>
          <a:p>
            <a:r>
              <a:rPr lang="cs-CZ" dirty="0" smtClean="0"/>
              <a:t>8) B</a:t>
            </a:r>
          </a:p>
          <a:p>
            <a:r>
              <a:rPr lang="cs-CZ" dirty="0" smtClean="0"/>
              <a:t>9) 1526</a:t>
            </a:r>
          </a:p>
          <a:p>
            <a:r>
              <a:rPr lang="cs-CZ" dirty="0" smtClean="0"/>
              <a:t>10)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10    bodů      1</a:t>
            </a:r>
          </a:p>
          <a:p>
            <a:r>
              <a:rPr lang="cs-CZ" dirty="0" smtClean="0"/>
              <a:t>9-8  bodů      2</a:t>
            </a:r>
          </a:p>
          <a:p>
            <a:r>
              <a:rPr lang="cs-CZ" dirty="0" smtClean="0"/>
              <a:t>7-5   bodů     3</a:t>
            </a:r>
          </a:p>
          <a:p>
            <a:r>
              <a:rPr lang="cs-CZ" dirty="0" smtClean="0"/>
              <a:t>4-3   body     4</a:t>
            </a:r>
          </a:p>
          <a:p>
            <a:r>
              <a:rPr lang="cs-CZ" dirty="0" smtClean="0"/>
              <a:t>2 – 0 bodů    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752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0"/>
    </mc:Choice>
    <mc:Fallback xmlns="">
      <p:transition spd="slow" advTm="97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ZDROJE: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</a:t>
            </a:r>
            <a:r>
              <a:rPr lang="cs-CZ" dirty="0" smtClean="0"/>
              <a:t>jsou kopírovány z prohlížeče Google obrázky a mají  </a:t>
            </a:r>
            <a:r>
              <a:rPr lang="cs-CZ" dirty="0"/>
              <a:t>vloženy </a:t>
            </a:r>
            <a:r>
              <a:rPr lang="cs-CZ" b="1" dirty="0"/>
              <a:t>hypertextový odkaz </a:t>
            </a:r>
            <a:r>
              <a:rPr lang="cs-CZ" dirty="0" smtClean="0"/>
              <a:t>dne:  21.3.   2013</a:t>
            </a:r>
          </a:p>
          <a:p>
            <a:r>
              <a:rPr lang="cs-CZ" dirty="0" smtClean="0"/>
              <a:t>                    </a:t>
            </a:r>
            <a:r>
              <a:rPr lang="cs-CZ" dirty="0"/>
              <a:t>(klikni na obrázek P </a:t>
            </a:r>
            <a:r>
              <a:rPr lang="cs-CZ" dirty="0" err="1"/>
              <a:t>tl</a:t>
            </a:r>
            <a:r>
              <a:rPr lang="cs-CZ" dirty="0"/>
              <a:t> M)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Písemné prameny:</a:t>
            </a:r>
            <a:endParaRPr lang="cs-CZ" b="1" u="sng" dirty="0"/>
          </a:p>
          <a:p>
            <a:r>
              <a:rPr lang="cs-CZ" dirty="0" smtClean="0"/>
              <a:t>VYKOUPIL</a:t>
            </a:r>
            <a:r>
              <a:rPr lang="cs-CZ" dirty="0"/>
              <a:t>, Libor, Robert ANTONÍN a Marie FEJFUŠOVÁ. </a:t>
            </a:r>
            <a:r>
              <a:rPr lang="cs-CZ" i="1" dirty="0"/>
              <a:t>Dějepis pro 7.ročník: vzdělávací oblast Člověk a společnost</a:t>
            </a:r>
            <a:r>
              <a:rPr lang="cs-CZ" dirty="0"/>
              <a:t>. 1. vyd. Brno: Nová škola, 2008, 136 s. Duhová řada. ISBN 978-80-7289-089-7. </a:t>
            </a:r>
            <a:endParaRPr lang="cs-CZ" dirty="0" smtClean="0"/>
          </a:p>
          <a:p>
            <a:r>
              <a:rPr lang="cs-CZ" dirty="0"/>
              <a:t>MANDELOVÁ, Helena, Eliška KUNSTOVÁ a Ilona PAŘÍZKOVÁ. </a:t>
            </a:r>
            <a:r>
              <a:rPr lang="cs-CZ" i="1" dirty="0"/>
              <a:t>Dějiny středověku a počátků novověku</a:t>
            </a:r>
            <a:r>
              <a:rPr lang="cs-CZ" dirty="0"/>
              <a:t>. Vyd. 1. Ilustrace Jan Tichý. Liberec: Dialog, 2002, 179 s. ISBN 80-862-1882-1. </a:t>
            </a:r>
          </a:p>
        </p:txBody>
      </p:sp>
    </p:spTree>
    <p:extLst>
      <p:ext uri="{BB962C8B-B14F-4D97-AF65-F5344CB8AC3E}">
        <p14:creationId xmlns:p14="http://schemas.microsoft.com/office/powerpoint/2010/main" val="3702383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14"/>
    </mc:Choice>
    <mc:Fallback xmlns="">
      <p:transition spd="slow" advTm="5314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1|2|3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|3.8|4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3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218</TotalTime>
  <Words>529</Words>
  <Application>Microsoft Office PowerPoint</Application>
  <PresentationFormat>Předvádění na obrazovce (4:3)</PresentationFormat>
  <Paragraphs>104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JAGELLONCI</vt:lpstr>
      <vt:lpstr>JAGELLONCI:</vt:lpstr>
      <vt:lpstr>METODICKÝ NÁVOD A OBSAH</vt:lpstr>
      <vt:lpstr>1. Po Ladislavu Pohrobkovi byl zvolen českým králem:</vt:lpstr>
      <vt:lpstr>2. Jiří z Poděbrad doporučil českým stavům svého nástupce. Jakého byl rodu?</vt:lpstr>
      <vt:lpstr>3. Ze  kterých zemí se skládala personální jagellonská unie:</vt:lpstr>
      <vt:lpstr>4. Přezdívku „král bene“ měl:</vt:lpstr>
      <vt:lpstr>5. Za Jagellonců se poddaní bouřili.  Jak se nazýval jeden z jejich vůdců?</vt:lpstr>
      <vt:lpstr>6. Kdy se tito poddaní vzbouřili? </vt:lpstr>
      <vt:lpstr>7. Vysvětli pojem  „Stavovská monarchie“</vt:lpstr>
      <vt:lpstr>8.Ludvík Jagellonský padl v bitvě:</vt:lpstr>
      <vt:lpstr>9. Napiš rok, kdy se konala  bitva u Moháče:</vt:lpstr>
      <vt:lpstr>10. Autorem Prašné brány je:</vt:lpstr>
      <vt:lpstr>Výsledky:             Hodnocení: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JAGELLONCI</dc:title>
  <cp:lastModifiedBy>Soňa Blažková</cp:lastModifiedBy>
  <cp:revision>21</cp:revision>
  <dcterms:modified xsi:type="dcterms:W3CDTF">2013-03-22T06:46:49Z</dcterms:modified>
</cp:coreProperties>
</file>