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 Dvořák" initials="JD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902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003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15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890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58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316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488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753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334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53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386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41F37-72DA-43EF-B46B-F7E13E375843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652E2-85B0-4507-A01A-9957E0AD3E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190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odyprint.cz/legie/zborov_bitv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041032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VY_12_INOVACE_02A_05_Legionáři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 literatuře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20. století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26.7.2013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607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Materiál je určen pro studenty </a:t>
            </a:r>
            <a:r>
              <a:rPr lang="cs-CZ" dirty="0" smtClean="0"/>
              <a:t>3./4</a:t>
            </a:r>
            <a:r>
              <a:rPr lang="cs-CZ" dirty="0"/>
              <a:t>. ročníku čtyřletého studijního programu gymnázia a </a:t>
            </a:r>
            <a:r>
              <a:rPr lang="cs-CZ" dirty="0" smtClean="0"/>
              <a:t>5./6</a:t>
            </a:r>
            <a:r>
              <a:rPr lang="cs-CZ" dirty="0"/>
              <a:t>. ročníku šestiletého studijního programu gymnázia. Případně ho lze využít také v semináři či 1. ročníku šestiletého studijního programu gymnázia.</a:t>
            </a:r>
          </a:p>
          <a:p>
            <a:r>
              <a:rPr lang="cs-CZ" dirty="0"/>
              <a:t>Cílem materiálu je </a:t>
            </a:r>
            <a:r>
              <a:rPr lang="cs-CZ" dirty="0" smtClean="0"/>
              <a:t>rozvíjet čtenářskou gramotnost studentů. Problematika úlohy čs. legií </a:t>
            </a:r>
            <a:r>
              <a:rPr lang="cs-CZ" dirty="0"/>
              <a:t> </a:t>
            </a:r>
            <a:r>
              <a:rPr lang="cs-CZ" dirty="0" smtClean="0"/>
              <a:t>pro vznik samostatného státu byla často zachycována ve vzpomínkách legionářů deníkového typu i v umělecké literatuře, která je tak ideálním prostředkem k jejímu pochopení. </a:t>
            </a:r>
          </a:p>
          <a:p>
            <a:r>
              <a:rPr lang="cs-CZ" dirty="0" smtClean="0"/>
              <a:t>Odpovědi </a:t>
            </a:r>
            <a:r>
              <a:rPr lang="cs-CZ" dirty="0"/>
              <a:t>na otázky, které jsou součástí materiálu, studenti zapisují na tabuli fixem či elektronickým perem</a:t>
            </a:r>
            <a:r>
              <a:rPr lang="cs-CZ" dirty="0" smtClean="0"/>
              <a:t>. Jedná se především o tabulku, kterou obsahuje </a:t>
            </a:r>
            <a:r>
              <a:rPr lang="cs-CZ" dirty="0" err="1" smtClean="0"/>
              <a:t>slide</a:t>
            </a:r>
            <a:r>
              <a:rPr lang="cs-CZ" dirty="0" smtClean="0"/>
              <a:t> č.6.</a:t>
            </a:r>
            <a:endParaRPr lang="cs-CZ" dirty="0"/>
          </a:p>
          <a:p>
            <a:r>
              <a:rPr lang="cs-CZ" dirty="0"/>
              <a:t>Materiál je určen k interaktivní výuce.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606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20000"/>
          </a:bodyPr>
          <a:lstStyle/>
          <a:p>
            <a:r>
              <a:rPr lang="cs-CZ" altLang="cs-CZ" dirty="0"/>
              <a:t>Československé legie je označení používané pro jednotky našeho zahraničního vojenského odboje za </a:t>
            </a:r>
            <a:r>
              <a:rPr lang="cs-CZ" altLang="cs-CZ" dirty="0" smtClean="0"/>
              <a:t>1. </a:t>
            </a:r>
            <a:r>
              <a:rPr lang="cs-CZ" altLang="cs-CZ" dirty="0"/>
              <a:t>světové války. </a:t>
            </a:r>
          </a:p>
          <a:p>
            <a:r>
              <a:rPr lang="cs-CZ" altLang="cs-CZ" dirty="0"/>
              <a:t>Tento název vznikl až po válce. Za války se používalo označení </a:t>
            </a:r>
            <a:r>
              <a:rPr lang="cs-CZ" altLang="cs-CZ" dirty="0" smtClean="0"/>
              <a:t>„Jednotky </a:t>
            </a:r>
            <a:r>
              <a:rPr lang="cs-CZ" altLang="cs-CZ" dirty="0"/>
              <a:t>československých zahraničních </a:t>
            </a:r>
            <a:r>
              <a:rPr lang="cs-CZ" altLang="cs-CZ" dirty="0" smtClean="0"/>
              <a:t>vojsk“.</a:t>
            </a:r>
            <a:endParaRPr lang="cs-CZ" altLang="cs-CZ" dirty="0"/>
          </a:p>
          <a:p>
            <a:r>
              <a:rPr lang="cs-CZ" altLang="cs-CZ" dirty="0"/>
              <a:t>Francie, Itálie, </a:t>
            </a:r>
            <a:r>
              <a:rPr lang="cs-CZ" altLang="cs-CZ" dirty="0" smtClean="0"/>
              <a:t>Rusko</a:t>
            </a:r>
            <a:endParaRPr lang="cs-CZ" altLang="cs-CZ" dirty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Co znamená výraz legie a proč se užívá v souvislosti s československými vojáky?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2)   Kde se s ním lze také setkat?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72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Nejpočetnější legionářské jednotky vznikaly na území Ruska</a:t>
            </a:r>
          </a:p>
          <a:p>
            <a:r>
              <a:rPr lang="cs-CZ" altLang="cs-CZ" dirty="0"/>
              <a:t>Z</a:t>
            </a:r>
            <a:r>
              <a:rPr lang="cs-CZ" altLang="cs-CZ" dirty="0" smtClean="0"/>
              <a:t>áklad </a:t>
            </a:r>
            <a:r>
              <a:rPr lang="cs-CZ" altLang="cs-CZ" dirty="0"/>
              <a:t>tvořila Česká družina (husitské tradice</a:t>
            </a:r>
            <a:r>
              <a:rPr lang="cs-CZ" altLang="cs-CZ" dirty="0" smtClean="0"/>
              <a:t>).</a:t>
            </a:r>
            <a:endParaRPr lang="cs-CZ" altLang="cs-CZ" dirty="0"/>
          </a:p>
          <a:p>
            <a:r>
              <a:rPr lang="cs-CZ" altLang="cs-CZ" dirty="0"/>
              <a:t>2. února 1916 přetvořená na 1. československý střelecký pluk a následně (19. května 1916) na </a:t>
            </a:r>
            <a:r>
              <a:rPr lang="cs-CZ" altLang="cs-CZ" dirty="0" smtClean="0"/>
              <a:t>Československou </a:t>
            </a:r>
            <a:r>
              <a:rPr lang="cs-CZ" altLang="cs-CZ" dirty="0"/>
              <a:t>střeleckou </a:t>
            </a:r>
            <a:r>
              <a:rPr lang="cs-CZ" altLang="cs-CZ" dirty="0" smtClean="0"/>
              <a:t>brigádu.</a:t>
            </a:r>
            <a:endParaRPr lang="cs-CZ" altLang="cs-CZ" dirty="0"/>
          </a:p>
          <a:p>
            <a:r>
              <a:rPr lang="cs-CZ" dirty="0" smtClean="0"/>
              <a:t>Koncem roku 1917 působilo v Rusku téměř 40 000 legionářů.</a:t>
            </a:r>
          </a:p>
          <a:p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 je možné, že v průběhu bojů docházelo k neustálému rozšiřování legií?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Která událost byla pro legionáře překážkou pro další boj proti R-U monarchii?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91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Březen 1918 – podepsán Brest Litevský mír.</a:t>
            </a:r>
          </a:p>
          <a:p>
            <a:r>
              <a:rPr lang="cs-CZ" dirty="0" smtClean="0"/>
              <a:t>Legionáři chtějí pokračovat v boji – snaží se dostat do Francie.</a:t>
            </a:r>
          </a:p>
          <a:p>
            <a:r>
              <a:rPr lang="cs-CZ" dirty="0" smtClean="0"/>
              <a:t>Jediná cesta vede směrem na východ – do Vladivostoku a poté lodí „kolem světa“.</a:t>
            </a:r>
          </a:p>
          <a:p>
            <a:r>
              <a:rPr lang="cs-CZ" dirty="0" smtClean="0"/>
              <a:t>Nesnadný úkol – v Rusku vypukla občanská válka.</a:t>
            </a:r>
          </a:p>
          <a:p>
            <a:r>
              <a:rPr lang="cs-CZ" dirty="0" smtClean="0"/>
              <a:t>Legionáři se vrací do Evropy a ČSR až po skončení WWI.</a:t>
            </a:r>
          </a:p>
          <a:p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Kterou významnou dopravní tepnu v Rusku při své cestě legionáři ovládali?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Na kterou stranu konfliktu v Rusku se legionáři přidali? Proč?</a:t>
            </a: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12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03232" cy="33409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Situaci legionářů v Rusku se snažilo literárně zpracovat množství </a:t>
            </a:r>
            <a:r>
              <a:rPr lang="cs-CZ" dirty="0" smtClean="0"/>
              <a:t>autorů.</a:t>
            </a:r>
            <a:endParaRPr lang="cs-CZ" dirty="0"/>
          </a:p>
          <a:p>
            <a:r>
              <a:rPr lang="cs-CZ" dirty="0"/>
              <a:t>Další stovky vojáků si </a:t>
            </a:r>
            <a:r>
              <a:rPr lang="cs-CZ" dirty="0" smtClean="0"/>
              <a:t>psaly deníky.</a:t>
            </a:r>
            <a:endParaRPr lang="cs-CZ" dirty="0"/>
          </a:p>
          <a:p>
            <a:r>
              <a:rPr lang="cs-CZ" dirty="0"/>
              <a:t>Mezi nejoblíbenější témata patřila bitva u Zborova (2. července 1917) a anabáze na transsibiřské </a:t>
            </a:r>
            <a:r>
              <a:rPr lang="cs-CZ" dirty="0" smtClean="0"/>
              <a:t>magistrále.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Doplňte do tabulky 3 představitele legionářské literatury a jejich díla. (Znáte z hodin literatury)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08890594"/>
              </p:ext>
            </p:extLst>
          </p:nvPr>
        </p:nvGraphicFramePr>
        <p:xfrm>
          <a:off x="323528" y="5229200"/>
          <a:ext cx="8291264" cy="1246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2816"/>
                <a:gridCol w="2072816"/>
                <a:gridCol w="2072816"/>
                <a:gridCol w="2072816"/>
              </a:tblGrid>
              <a:tr h="695137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1121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Dílo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237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legionářské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   „</a:t>
            </a:r>
            <a:r>
              <a:rPr lang="cs-CZ" i="1" dirty="0" smtClean="0"/>
              <a:t>V </a:t>
            </a:r>
            <a:r>
              <a:rPr lang="cs-CZ" i="1" dirty="0"/>
              <a:t>další linii již narážíme na silný odpor. Proto útočíme krátce, rychle. Třeskly dvě, tři bomby a nepřítel, překvapen naší prudkostí, se vzdal. Bylo ho více než nás. Letíme dál silnicí k lihovaru, kde bratři vedou těžký boj s nepřátelskými kulomety. Teď postupujeme každý na svůj vrub. Uhnuv kulometnému ohni, obsazuji s jedním bratrem rakouské ubikace. Pouze v jedné bylo živo. Požádal jsem bratra, aby měl pohotově pušku a řítím se k dveřím ubikace s výkřikem: „Hand </a:t>
            </a:r>
            <a:r>
              <a:rPr lang="cs-CZ" i="1" dirty="0" err="1"/>
              <a:t>auf</a:t>
            </a:r>
            <a:r>
              <a:rPr lang="cs-CZ" i="1" dirty="0"/>
              <a:t>, </a:t>
            </a:r>
            <a:r>
              <a:rPr lang="cs-CZ" i="1" dirty="0" err="1"/>
              <a:t>unbewaffnet</a:t>
            </a:r>
            <a:r>
              <a:rPr lang="cs-CZ" i="1" dirty="0"/>
              <a:t> </a:t>
            </a:r>
            <a:r>
              <a:rPr lang="cs-CZ" i="1" dirty="0" err="1"/>
              <a:t>zu</a:t>
            </a:r>
            <a:r>
              <a:rPr lang="cs-CZ" i="1" dirty="0"/>
              <a:t> </a:t>
            </a:r>
            <a:r>
              <a:rPr lang="cs-CZ" i="1" dirty="0" err="1"/>
              <a:t>mir</a:t>
            </a:r>
            <a:r>
              <a:rPr lang="cs-CZ" i="1" dirty="0"/>
              <a:t>!“ Vyšlo asi pětadvacet Rakušanů. Jen jeden z nich byl Čech. Když viděl bíločervenou stužku na mé čepici, divil se, že ho přišli zajmout Češi</a:t>
            </a:r>
            <a:r>
              <a:rPr lang="cs-CZ" i="1" dirty="0" smtClean="0"/>
              <a:t>.“</a:t>
            </a:r>
            <a:r>
              <a:rPr lang="cs-CZ" i="1" baseline="30000" dirty="0" smtClean="0"/>
              <a:t>1)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František </a:t>
            </a:r>
            <a:r>
              <a:rPr lang="cs-CZ" dirty="0" err="1"/>
              <a:t>Wildmann</a:t>
            </a: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Odkud pochází text?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Jak </a:t>
            </a:r>
            <a:r>
              <a:rPr lang="cs-CZ" dirty="0"/>
              <a:t>se mezi sebou oslovovali legionáři? Proč</a:t>
            </a:r>
            <a:r>
              <a:rPr lang="cs-CZ" dirty="0" smtClean="0"/>
              <a:t>?</a:t>
            </a:r>
          </a:p>
          <a:p>
            <a:pPr marL="514350" indent="-514350">
              <a:buFont typeface="Arial" pitchFamily="34" charset="0"/>
              <a:buAutoNum type="arabicParenR"/>
            </a:pPr>
            <a:endParaRPr lang="cs-CZ" dirty="0"/>
          </a:p>
          <a:p>
            <a:pPr marL="514350" indent="-514350">
              <a:buFont typeface="Arial" pitchFamily="34" charset="0"/>
              <a:buAutoNum type="arabicParenR"/>
            </a:pPr>
            <a:endParaRPr lang="cs-CZ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Jak  se odlišoval čs. legionář od řadového vojáka ruské armády?</a:t>
            </a:r>
          </a:p>
          <a:p>
            <a:pPr marL="514350" indent="-514350">
              <a:buFont typeface="Arial" pitchFamily="34" charset="0"/>
              <a:buAutoNum type="arabicParenR"/>
            </a:pPr>
            <a:endParaRPr lang="cs-CZ" dirty="0"/>
          </a:p>
          <a:p>
            <a:pPr marL="514350" indent="-514350">
              <a:buFont typeface="Arial" pitchFamily="34" charset="0"/>
              <a:buAutoNum type="arabicParenR"/>
            </a:pPr>
            <a:endParaRPr lang="cs-CZ" dirty="0" smtClean="0"/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Jaký mohl být další osud zajatého Čecha?</a:t>
            </a: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42423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legionářské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546848" cy="5373216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   „</a:t>
            </a:r>
            <a:r>
              <a:rPr lang="cs-CZ" i="1" dirty="0" smtClean="0"/>
              <a:t>Dne </a:t>
            </a:r>
            <a:r>
              <a:rPr lang="cs-CZ" i="1" dirty="0"/>
              <a:t>4. července 1917 bylo nad obcí </a:t>
            </a:r>
            <a:r>
              <a:rPr lang="cs-CZ" i="1" dirty="0" err="1"/>
              <a:t>Cecová</a:t>
            </a:r>
            <a:r>
              <a:rPr lang="cs-CZ" i="1" dirty="0"/>
              <a:t> pohřbeno do dvou hromadných hrobů 167 padlých dobrovolníků čsl. brigády. Zraněno bylo v bitvě asi 700 Č</a:t>
            </a:r>
            <a:r>
              <a:rPr lang="cs-CZ" i="1" dirty="0" smtClean="0"/>
              <a:t>echoslováků</a:t>
            </a:r>
            <a:r>
              <a:rPr lang="cs-CZ" i="1" dirty="0"/>
              <a:t>. </a:t>
            </a:r>
          </a:p>
          <a:p>
            <a:pPr marL="0" indent="0" algn="just">
              <a:buNone/>
            </a:pPr>
            <a:r>
              <a:rPr lang="cs-CZ" i="1" dirty="0" smtClean="0"/>
              <a:t>    Při </a:t>
            </a:r>
            <a:r>
              <a:rPr lang="cs-CZ" i="1" dirty="0"/>
              <a:t>pronásledování nepřítele pronikl jsem s několika bratry daleko za vesnici </a:t>
            </a:r>
            <a:r>
              <a:rPr lang="cs-CZ" i="1" dirty="0" err="1"/>
              <a:t>Travotluky</a:t>
            </a:r>
            <a:r>
              <a:rPr lang="cs-CZ" i="1" dirty="0"/>
              <a:t>. V jedné jámě po granátu jsme našli těžce raněného rakouského poručíka, kterého obvazoval voják. Oslovil jsem je, oba byli Češi. „Pan </a:t>
            </a:r>
            <a:r>
              <a:rPr lang="cs-CZ" i="1" dirty="0" err="1"/>
              <a:t>leutnant</a:t>
            </a:r>
            <a:r>
              <a:rPr lang="cs-CZ" i="1" dirty="0"/>
              <a:t> je těžce raněn,“ řekl mi voják. Smrtelně bledý mladý poručík obrátil ke mně oči plné údivu a ptal se: „Vy jste Češi?“ Odvětil jsem, že je nás celá armáda, na což odpověděl slabým hlasem s námahou: „Myslel jsem si, že nejste Rusové, ale jak to, že jste Češi?“ Nebylo času na vysvětlování, neboť bratři mi hlásili, že jsme příliš vpředu, nemáme spojení na strany a proti nám postupuje silný řetěz nepřítele, který také již vpravo vzadu vniká opět do vesnice. Vtom už na nás nepřítel zahájil palbu. Nezbylo, než ustoupit k našim, kteří zůstali na návrší před vesnicí. Na okraji jámy ležela brašna na mapy a pistole raněného poručíka. Vzal jsem oboje. Raněný poručík nespustil se mne oči a slabým hlasem pravil: „Jen si je vezměte, jen si je vezměte“. Přitom těžce zvedal svoji zesláblou ruku, jako by mi chtěl věci podat. Pochopil jsem a instinktivně jsem vycítil, že nám chce aspoň v něčem prospět a že jen tragický osud mu zabránil, aby nebyl v našich řadách</a:t>
            </a:r>
            <a:r>
              <a:rPr lang="cs-CZ" i="1" dirty="0" smtClean="0"/>
              <a:t>.“</a:t>
            </a:r>
            <a:r>
              <a:rPr lang="cs-CZ" i="1" baseline="30000" dirty="0" smtClean="0"/>
              <a:t>2)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Josef </a:t>
            </a:r>
            <a:r>
              <a:rPr lang="cs-CZ" dirty="0"/>
              <a:t>Mašín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1628800"/>
            <a:ext cx="3466728" cy="4752528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buAutoNum type="arabicParenR"/>
            </a:pPr>
            <a:r>
              <a:rPr lang="cs-CZ" sz="3300" dirty="0" smtClean="0"/>
              <a:t>Po které  významné bitvě došlo k popisované události?</a:t>
            </a:r>
          </a:p>
          <a:p>
            <a:pPr marL="514350" indent="-514350">
              <a:buAutoNum type="arabicParenR"/>
            </a:pPr>
            <a:endParaRPr lang="cs-CZ" sz="3300" dirty="0"/>
          </a:p>
          <a:p>
            <a:pPr marL="514350" indent="-514350">
              <a:buAutoNum type="arabicParenR"/>
            </a:pPr>
            <a:endParaRPr lang="cs-CZ" sz="3300" dirty="0" smtClean="0"/>
          </a:p>
          <a:p>
            <a:pPr marL="514350" indent="-514350">
              <a:buAutoNum type="arabicParenR"/>
            </a:pPr>
            <a:r>
              <a:rPr lang="cs-CZ" sz="3300" dirty="0" smtClean="0"/>
              <a:t>Kterých dalších bitev se naše legie v Rusku účastnily?</a:t>
            </a:r>
          </a:p>
          <a:p>
            <a:pPr marL="514350" indent="-514350">
              <a:buAutoNum type="arabicParenR"/>
            </a:pPr>
            <a:endParaRPr lang="cs-CZ" sz="3300" dirty="0"/>
          </a:p>
          <a:p>
            <a:pPr marL="514350" indent="-514350">
              <a:buAutoNum type="arabicParenR"/>
            </a:pPr>
            <a:endParaRPr lang="cs-CZ" sz="3300" dirty="0" smtClean="0"/>
          </a:p>
          <a:p>
            <a:pPr marL="514350" indent="-514350">
              <a:buAutoNum type="arabicParenR"/>
            </a:pPr>
            <a:endParaRPr lang="cs-CZ" sz="3300" dirty="0"/>
          </a:p>
          <a:p>
            <a:pPr marL="514350" indent="-514350">
              <a:buAutoNum type="arabicParenR"/>
            </a:pPr>
            <a:r>
              <a:rPr lang="cs-CZ" sz="3300" dirty="0" smtClean="0"/>
              <a:t>Kdy se v československých dějinách setkáváme se jménem Mašín? Pokuste se s pomocí internetu zjistit zda  má autor textu  nějakou vazbu na tyto  pozdější události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55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legionářské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90864" cy="4709120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„Od </a:t>
            </a:r>
            <a:r>
              <a:rPr lang="cs-CZ" dirty="0"/>
              <a:t>moře k moři stojí germánská vojska.</a:t>
            </a:r>
            <a:br>
              <a:rPr lang="cs-CZ" dirty="0"/>
            </a:br>
            <a:r>
              <a:rPr lang="cs-CZ" dirty="0"/>
              <a:t>Od moře k moři hluboké podzemní valy, </a:t>
            </a:r>
            <a:br>
              <a:rPr lang="cs-CZ" dirty="0"/>
            </a:br>
            <a:r>
              <a:rPr lang="cs-CZ" dirty="0"/>
              <a:t>    příkopy, kde sídlí smrt!</a:t>
            </a:r>
            <a:br>
              <a:rPr lang="cs-CZ" dirty="0"/>
            </a:br>
            <a:r>
              <a:rPr lang="cs-CZ" dirty="0"/>
              <a:t>Od moře k moři potoky drátěných přehrad,</a:t>
            </a:r>
            <a:br>
              <a:rPr lang="cs-CZ" dirty="0"/>
            </a:br>
            <a:r>
              <a:rPr lang="cs-CZ" dirty="0"/>
              <a:t>    otrocké rakouské čapky,</a:t>
            </a:r>
            <a:br>
              <a:rPr lang="cs-CZ" dirty="0"/>
            </a:br>
            <a:r>
              <a:rPr lang="cs-CZ" dirty="0"/>
              <a:t>    prušácké helmice!</a:t>
            </a:r>
            <a:br>
              <a:rPr lang="cs-CZ" dirty="0"/>
            </a:br>
            <a:r>
              <a:rPr lang="cs-CZ" dirty="0"/>
              <a:t>Za nimi daleko překrásná leží země!</a:t>
            </a:r>
            <a:br>
              <a:rPr lang="cs-CZ" dirty="0"/>
            </a:br>
            <a:r>
              <a:rPr lang="cs-CZ" dirty="0"/>
              <a:t>    Země, jež oplývá mlékem a strdím.</a:t>
            </a:r>
            <a:br>
              <a:rPr lang="cs-CZ" dirty="0"/>
            </a:br>
            <a:r>
              <a:rPr lang="cs-CZ" dirty="0"/>
              <a:t>Tam žije v okovech zmučený lid,</a:t>
            </a:r>
            <a:br>
              <a:rPr lang="cs-CZ" dirty="0"/>
            </a:br>
            <a:r>
              <a:rPr lang="cs-CZ" dirty="0"/>
              <a:t>    zchvácený tesknotou,</a:t>
            </a:r>
            <a:br>
              <a:rPr lang="cs-CZ" dirty="0"/>
            </a:br>
            <a:r>
              <a:rPr lang="cs-CZ" dirty="0"/>
              <a:t>zpitý snem dávným a těžkým</a:t>
            </a:r>
            <a:br>
              <a:rPr lang="cs-CZ" dirty="0"/>
            </a:br>
            <a:r>
              <a:rPr lang="cs-CZ" dirty="0"/>
              <a:t>    o svobodě</a:t>
            </a:r>
            <a:r>
              <a:rPr lang="cs-CZ" dirty="0" smtClean="0"/>
              <a:t>!“</a:t>
            </a:r>
            <a:r>
              <a:rPr lang="cs-CZ" baseline="30000" dirty="0" smtClean="0"/>
              <a:t>3)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…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Rudolf </a:t>
            </a:r>
            <a:r>
              <a:rPr lang="cs-CZ" dirty="0"/>
              <a:t>M</a:t>
            </a:r>
            <a:r>
              <a:rPr lang="cs-CZ" dirty="0" smtClean="0"/>
              <a:t>edek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436096" y="1628800"/>
            <a:ext cx="3384376" cy="4497363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Co vyjadřují verše Rudolfa Medka? Zkuste podle nich popsat situaci na východní frontě.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Kdo je označován jako „zmučený lid v okovech“? Vysvětlete.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40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legionářské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628800"/>
            <a:ext cx="7776864" cy="3096344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„Byť </a:t>
            </a:r>
            <a:r>
              <a:rPr lang="cs-CZ" dirty="0"/>
              <a:t>tam dnes cizí mluva zněla,</a:t>
            </a:r>
            <a:br>
              <a:rPr lang="cs-CZ" dirty="0"/>
            </a:br>
            <a:r>
              <a:rPr lang="cs-CZ" dirty="0"/>
              <a:t>byť tudy přešly </a:t>
            </a:r>
            <a:r>
              <a:rPr lang="cs-CZ" dirty="0" smtClean="0"/>
              <a:t>teutonské hordy</a:t>
            </a:r>
            <a:r>
              <a:rPr lang="cs-CZ" dirty="0"/>
              <a:t>,</a:t>
            </a:r>
            <a:br>
              <a:rPr lang="cs-CZ" dirty="0"/>
            </a:br>
            <a:r>
              <a:rPr lang="cs-CZ" dirty="0"/>
              <a:t>    to pole je naše!</a:t>
            </a:r>
            <a:br>
              <a:rPr lang="cs-CZ" dirty="0"/>
            </a:br>
            <a:r>
              <a:rPr lang="cs-CZ" dirty="0"/>
              <a:t>Tam leží s úsměvem na zvadlých rtech</a:t>
            </a:r>
            <a:br>
              <a:rPr lang="cs-CZ" dirty="0"/>
            </a:br>
            <a:r>
              <a:rPr lang="cs-CZ" dirty="0"/>
              <a:t>    sto našich bratří!</a:t>
            </a:r>
            <a:br>
              <a:rPr lang="cs-CZ" dirty="0"/>
            </a:br>
            <a:r>
              <a:rPr lang="cs-CZ" dirty="0"/>
              <a:t>    Za temných nocí</a:t>
            </a:r>
            <a:br>
              <a:rPr lang="cs-CZ" dirty="0"/>
            </a:br>
            <a:r>
              <a:rPr lang="cs-CZ" dirty="0"/>
              <a:t>na jejich mohyle tryznu slaví</a:t>
            </a:r>
            <a:br>
              <a:rPr lang="cs-CZ" dirty="0"/>
            </a:br>
            <a:r>
              <a:rPr lang="cs-CZ" dirty="0"/>
              <a:t>    staří slovanští bozi.</a:t>
            </a:r>
            <a:br>
              <a:rPr lang="cs-CZ" dirty="0"/>
            </a:br>
            <a:r>
              <a:rPr lang="cs-CZ" dirty="0"/>
              <a:t>    Planoucím létem</a:t>
            </a:r>
            <a:br>
              <a:rPr lang="cs-CZ" dirty="0"/>
            </a:br>
            <a:r>
              <a:rPr lang="cs-CZ" dirty="0"/>
              <a:t>zde kvetou horké, rudé máky</a:t>
            </a:r>
            <a:r>
              <a:rPr lang="cs-CZ" dirty="0" smtClean="0"/>
              <a:t>!“</a:t>
            </a:r>
            <a:r>
              <a:rPr lang="cs-CZ" baseline="30000" dirty="0" smtClean="0"/>
              <a:t>4)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Rudolf Medek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7584" y="5157192"/>
            <a:ext cx="7704856" cy="1368152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Jaké místo Medek připomíná? Proč?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Jaký význam má symbol rudého máku? Při jakých příležitostech se s ním setkáme?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53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1) VILDMANN, František: Vzpomínky na bitvu u Zborova.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[cit.2013</a:t>
            </a:r>
            <a:r>
              <a:rPr lang="cs-CZ" dirty="0" smtClean="0"/>
              <a:t>-07-26</a:t>
            </a:r>
            <a:r>
              <a:rPr lang="en-US" dirty="0" smtClean="0"/>
              <a:t>]</a:t>
            </a:r>
            <a:r>
              <a:rPr lang="cs-CZ" smtClean="0"/>
              <a:t>. </a:t>
            </a:r>
            <a:r>
              <a:rPr lang="cs-CZ" smtClean="0"/>
              <a:t>Dostupný </a:t>
            </a:r>
            <a:r>
              <a:rPr lang="cs-CZ" dirty="0"/>
              <a:t>z </a:t>
            </a:r>
            <a:r>
              <a:rPr lang="cs-CZ" dirty="0" smtClean="0"/>
              <a:t>www: </a:t>
            </a:r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</a:t>
            </a:r>
            <a:r>
              <a:rPr lang="cs-CZ" u="sng" dirty="0" smtClean="0">
                <a:hlinkClick r:id="rId2"/>
              </a:rPr>
              <a:t>www.codyprint.cz/legie/zborov_bitva.html</a:t>
            </a:r>
            <a:endParaRPr lang="cs-CZ" dirty="0" smtClean="0"/>
          </a:p>
          <a:p>
            <a:r>
              <a:rPr lang="cs-CZ" dirty="0" smtClean="0"/>
              <a:t>2)</a:t>
            </a:r>
            <a:r>
              <a:rPr lang="en-US" dirty="0" smtClean="0"/>
              <a:t> MA</a:t>
            </a:r>
            <a:r>
              <a:rPr lang="cs-CZ" dirty="0" smtClean="0"/>
              <a:t>ŠÍN, Josef: Vzpomínky na bitvu u Zborova.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</a:t>
            </a:r>
            <a:r>
              <a:rPr lang="en-US" dirty="0"/>
              <a:t>cit.2013</a:t>
            </a:r>
            <a:r>
              <a:rPr lang="cs-CZ" dirty="0" smtClean="0"/>
              <a:t>-07-26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cs-CZ" dirty="0"/>
              <a:t>Dostupný z </a:t>
            </a:r>
            <a:r>
              <a:rPr lang="cs-CZ" dirty="0" smtClean="0"/>
              <a:t>www: </a:t>
            </a:r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</a:t>
            </a:r>
            <a:r>
              <a:rPr lang="cs-CZ" u="sng" dirty="0" smtClean="0">
                <a:hlinkClick r:id="rId2"/>
              </a:rPr>
              <a:t>www.codyprint.cz/legie/zborov_bitva.html</a:t>
            </a:r>
            <a:endParaRPr lang="cs-CZ" dirty="0" smtClean="0"/>
          </a:p>
          <a:p>
            <a:r>
              <a:rPr lang="cs-CZ" dirty="0" smtClean="0"/>
              <a:t>3)</a:t>
            </a:r>
            <a:r>
              <a:rPr lang="en-US" dirty="0" smtClean="0"/>
              <a:t> </a:t>
            </a:r>
            <a:r>
              <a:rPr lang="cs-CZ" dirty="0" smtClean="0"/>
              <a:t>MEDEK, Rudolf: Zborov, Čeljabinsk 1918, s. 6</a:t>
            </a:r>
          </a:p>
          <a:p>
            <a:r>
              <a:rPr lang="cs-CZ" dirty="0" smtClean="0"/>
              <a:t>4</a:t>
            </a:r>
            <a:r>
              <a:rPr lang="cs-CZ" dirty="0"/>
              <a:t>) MEDEK, Rudolf: Zborov, </a:t>
            </a:r>
            <a:r>
              <a:rPr lang="cs-CZ" dirty="0" smtClean="0"/>
              <a:t>Čeljabinsk </a:t>
            </a:r>
            <a:r>
              <a:rPr lang="cs-CZ" dirty="0"/>
              <a:t>1918, s</a:t>
            </a:r>
            <a:r>
              <a:rPr lang="cs-CZ" dirty="0" smtClean="0"/>
              <a:t>. 14-15</a:t>
            </a:r>
            <a:endParaRPr lang="cs-CZ" dirty="0"/>
          </a:p>
          <a:p>
            <a:pPr marL="0" indent="0">
              <a:buNone/>
            </a:pPr>
            <a:endParaRPr lang="en-US" b="1" dirty="0"/>
          </a:p>
          <a:p>
            <a:pPr marL="0" indent="0" algn="ctr">
              <a:buNone/>
            </a:pPr>
            <a:r>
              <a:rPr lang="cs-CZ" sz="8000" dirty="0" smtClean="0"/>
              <a:t>Zdroje:</a:t>
            </a:r>
          </a:p>
          <a:p>
            <a:pPr marL="0" indent="0" algn="ctr">
              <a:buNone/>
            </a:pPr>
            <a:endParaRPr lang="cs-CZ" sz="6300" dirty="0" smtClean="0"/>
          </a:p>
          <a:p>
            <a:r>
              <a:rPr lang="cs-CZ" dirty="0" smtClean="0"/>
              <a:t>MEDEK</a:t>
            </a:r>
            <a:r>
              <a:rPr lang="cs-CZ" dirty="0"/>
              <a:t>, Rudolf: Zborov, Čeljabinsk 1918.</a:t>
            </a:r>
          </a:p>
          <a:p>
            <a:r>
              <a:rPr lang="cs-CZ" dirty="0" smtClean="0"/>
              <a:t>JAKL, Tomáš a kol.: Zborov 1917-2007, Praha 2008.</a:t>
            </a:r>
          </a:p>
          <a:p>
            <a:r>
              <a:rPr lang="cs-CZ" dirty="0" smtClean="0"/>
              <a:t>PICHLÍK, Karel: Bez legend: Zahraniční odboj 1914-1918. Zápas o československý program.</a:t>
            </a:r>
          </a:p>
          <a:p>
            <a:r>
              <a:rPr lang="cs-CZ" u="sng" dirty="0">
                <a:hlinkClick r:id="rId2"/>
              </a:rPr>
              <a:t>http://www.codyprint.cz/legie/zborov_bitva.html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66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1137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Československé legie</vt:lpstr>
      <vt:lpstr>Československé legie</vt:lpstr>
      <vt:lpstr>Československé legie</vt:lpstr>
      <vt:lpstr>Československé legie</vt:lpstr>
      <vt:lpstr>Ukázky legionářské tvorby</vt:lpstr>
      <vt:lpstr>Ukázky legionářské tvorby</vt:lpstr>
      <vt:lpstr>Ukázky legionářské tvorby</vt:lpstr>
      <vt:lpstr>Ukázky legionářské tvorby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19</cp:revision>
  <dcterms:created xsi:type="dcterms:W3CDTF">2013-08-29T17:34:14Z</dcterms:created>
  <dcterms:modified xsi:type="dcterms:W3CDTF">2013-11-28T10:06:55Z</dcterms:modified>
</cp:coreProperties>
</file>