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://markijan.wz.cz/rudolfII.html" TargetMode="External"/><Relationship Id="rId7" Type="http://schemas.openxmlformats.org/officeDocument/2006/relationships/hyperlink" Target="http://www.panovnici.cz/ferdinand-I-habsbursky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4.jpg"/><Relationship Id="rId5" Type="http://schemas.openxmlformats.org/officeDocument/2006/relationships/hyperlink" Target="http://zlataky.cz/zlata-medaile-40-dukat-maximilian-ii-2009-standard-p-504.html" TargetMode="Externa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ornost.com/2012/07/kalendarium-9-cervence-vydani-rudolfova-majestatu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kultura.idnes.cz/viden-predstavuje-slavne-zeleninove-hlavy-f2v-/vytvarne-umeni.aspx?c=A080331_201104_vytvarneum_jaz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imonak.eu/index.php?stranka=pages/h_k/8_20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orum.valka.cz/viewtopic.php/t/117226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imonak.eu/index.php?stranka=pages/h_k/5_23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24.pantax.cz/2005/05/23.05.05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2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inosauri-bakov.blog.cz/galerie/panovnici-ceskych-zemi/obrazek/40758828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2zskolin.cz/panovnici/15/15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4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Nástup Habsburků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3645024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017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3"/>
    </mc:Choice>
    <mc:Fallback xmlns="">
      <p:transition spd="slow" advTm="30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NÁSTUP HABSBURKŮ: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Název: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</a:t>
            </a:r>
            <a:r>
              <a:rPr lang="cs-CZ" dirty="0" smtClean="0"/>
              <a:t>: 55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Česká konfese, Rudolfův majestát, Maxmilián II., druhá pražská defenestrace, Ferdinand II.</a:t>
            </a:r>
            <a:endParaRPr lang="cs-CZ" dirty="0"/>
          </a:p>
          <a:p>
            <a:r>
              <a:rPr lang="cs-CZ" dirty="0"/>
              <a:t>Cíl: </a:t>
            </a:r>
            <a:r>
              <a:rPr lang="cs-CZ" dirty="0" smtClean="0"/>
              <a:t>zopakovat období vlády Habsburků u nás</a:t>
            </a:r>
          </a:p>
          <a:p>
            <a:endParaRPr lang="cs-CZ" dirty="0"/>
          </a:p>
          <a:p>
            <a:r>
              <a:rPr lang="cs-CZ" dirty="0" smtClean="0"/>
              <a:t>Třída: dějepis 8                            Datum: 6.6.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91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8"/>
    </mc:Choice>
    <mc:Fallback xmlns="">
      <p:transition spd="slow" advTm="286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 NÁVOD A OBSAH: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Cíl: opakování období </a:t>
            </a:r>
            <a:r>
              <a:rPr lang="cs-CZ" dirty="0" smtClean="0"/>
              <a:t>předbělohorské formou </a:t>
            </a:r>
            <a:r>
              <a:rPr lang="cs-CZ" dirty="0"/>
              <a:t>krátkého </a:t>
            </a:r>
            <a:r>
              <a:rPr lang="cs-CZ" dirty="0" smtClean="0"/>
              <a:t>testu</a:t>
            </a:r>
          </a:p>
          <a:p>
            <a:r>
              <a:rPr lang="cs-CZ" dirty="0"/>
              <a:t>Žák si připraví na papír čísla 1- 10 – pod sebe. Vždy jedno číslo na 1 řádek . Po spuštění testu píše jen výsledné písmeno odpovědi.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1-3 </a:t>
            </a:r>
            <a:r>
              <a:rPr lang="cs-CZ" dirty="0"/>
              <a:t>– úvodní stránky</a:t>
            </a:r>
          </a:p>
          <a:p>
            <a:r>
              <a:rPr lang="cs-CZ" dirty="0"/>
              <a:t>4-13 – otázky testu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</a:t>
            </a:r>
            <a:r>
              <a:rPr lang="cs-CZ" dirty="0"/>
              <a:t>Otázky jsou předem nastaveny na interval 30 </a:t>
            </a:r>
            <a:r>
              <a:rPr lang="cs-CZ" dirty="0" smtClean="0"/>
              <a:t>´´</a:t>
            </a:r>
          </a:p>
          <a:p>
            <a:pPr marL="0" indent="0">
              <a:buNone/>
            </a:pPr>
            <a:r>
              <a:rPr lang="cs-CZ" dirty="0" smtClean="0"/>
              <a:t>                a </a:t>
            </a:r>
            <a:r>
              <a:rPr lang="cs-CZ" dirty="0"/>
              <a:t>ilustrují </a:t>
            </a:r>
            <a:r>
              <a:rPr lang="cs-CZ" dirty="0" smtClean="0"/>
              <a:t> je  obrázky – vždy po 10´´ </a:t>
            </a:r>
            <a:endParaRPr lang="cs-CZ" dirty="0"/>
          </a:p>
          <a:p>
            <a:r>
              <a:rPr lang="cs-CZ" dirty="0"/>
              <a:t>14 – výsledky a hodnocení testu</a:t>
            </a:r>
          </a:p>
          <a:p>
            <a:r>
              <a:rPr lang="cs-CZ" dirty="0"/>
              <a:t>15 -  zdroje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Obrázky </a:t>
            </a:r>
            <a:r>
              <a:rPr lang="cs-CZ" dirty="0"/>
              <a:t>jsou vloženy s hypertextovým </a:t>
            </a:r>
            <a:r>
              <a:rPr lang="cs-CZ" dirty="0" smtClean="0"/>
              <a:t>odkazem.</a:t>
            </a:r>
          </a:p>
          <a:p>
            <a:pPr marL="0" indent="0">
              <a:buNone/>
            </a:pPr>
            <a:r>
              <a:rPr lang="cs-CZ" dirty="0" smtClean="0"/>
              <a:t>            Písemné prameny jsou citovány.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39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5"/>
    </mc:Choice>
    <mc:Fallback xmlns="">
      <p:transition spd="slow" advTm="3125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Českou konfesi vydal: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Ferdinand I.</a:t>
            </a:r>
          </a:p>
          <a:p>
            <a:endParaRPr lang="cs-CZ" sz="4000" dirty="0"/>
          </a:p>
          <a:p>
            <a:r>
              <a:rPr lang="cs-CZ" sz="4000" dirty="0" smtClean="0"/>
              <a:t>B) Maxmilián II.</a:t>
            </a:r>
          </a:p>
          <a:p>
            <a:endParaRPr lang="cs-CZ" sz="4000" dirty="0"/>
          </a:p>
          <a:p>
            <a:r>
              <a:rPr lang="cs-CZ" sz="4000" dirty="0" smtClean="0"/>
              <a:t>C) Rudolf II.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365104"/>
            <a:ext cx="1577454" cy="2342921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924944"/>
            <a:ext cx="1642740" cy="2146947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44824"/>
            <a:ext cx="1584176" cy="237626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7643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03"/>
    </mc:Choice>
    <mc:Fallback xmlns="">
      <p:transition spd="slow" advTm="30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/>
              <a:t>2. Česká konfese znamenala: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konec poddanství</a:t>
            </a:r>
          </a:p>
          <a:p>
            <a:endParaRPr lang="cs-CZ" sz="3200" dirty="0"/>
          </a:p>
          <a:p>
            <a:r>
              <a:rPr lang="cs-CZ" sz="3200" dirty="0" smtClean="0"/>
              <a:t>B) náboženskou svobodu</a:t>
            </a:r>
          </a:p>
          <a:p>
            <a:endParaRPr lang="cs-CZ" sz="3200" dirty="0"/>
          </a:p>
          <a:p>
            <a:r>
              <a:rPr lang="cs-CZ" sz="3200" dirty="0" smtClean="0"/>
              <a:t>C) svobodu podnikání</a:t>
            </a:r>
            <a:endParaRPr lang="cs-CZ" sz="32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893" y="1920875"/>
            <a:ext cx="3377213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7409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68"/>
    </mc:Choice>
    <mc:Fallback xmlns="">
      <p:transition spd="slow" advTm="29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</a:t>
            </a:r>
            <a:r>
              <a:rPr lang="cs-CZ" dirty="0" smtClean="0"/>
              <a:t> </a:t>
            </a:r>
            <a:r>
              <a:rPr lang="cs-CZ" b="1" dirty="0" smtClean="0"/>
              <a:t>Za Rudolfa  II. je centrem Habsburků: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A) Vídeň</a:t>
            </a:r>
          </a:p>
          <a:p>
            <a:endParaRPr lang="cs-CZ" sz="3600" dirty="0"/>
          </a:p>
          <a:p>
            <a:r>
              <a:rPr lang="cs-CZ" sz="3600" dirty="0" smtClean="0"/>
              <a:t>B) Praha</a:t>
            </a:r>
          </a:p>
          <a:p>
            <a:endParaRPr lang="cs-CZ" sz="3600" dirty="0"/>
          </a:p>
          <a:p>
            <a:r>
              <a:rPr lang="cs-CZ" sz="3600" dirty="0" smtClean="0"/>
              <a:t>C) Budapešť</a:t>
            </a:r>
            <a:endParaRPr lang="cs-CZ" sz="36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243" y="1920875"/>
            <a:ext cx="3584514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5926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29"/>
    </mc:Choice>
    <mc:Fallback xmlns="">
      <p:transition spd="slow" advTm="30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Listina o náboženské svobodě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se nazývá: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Rudolfův zákon</a:t>
            </a:r>
          </a:p>
          <a:p>
            <a:endParaRPr lang="cs-CZ" sz="3200" dirty="0"/>
          </a:p>
          <a:p>
            <a:r>
              <a:rPr lang="cs-CZ" sz="3200" dirty="0" smtClean="0"/>
              <a:t>B) Pragmatická sankce</a:t>
            </a:r>
          </a:p>
          <a:p>
            <a:endParaRPr lang="cs-CZ" sz="3200" dirty="0"/>
          </a:p>
          <a:p>
            <a:r>
              <a:rPr lang="cs-CZ" sz="3200" dirty="0" smtClean="0"/>
              <a:t>C) Rudolfův majestát</a:t>
            </a:r>
            <a:endParaRPr lang="cs-CZ" sz="32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263" y="2132856"/>
            <a:ext cx="4490185" cy="367240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8005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57"/>
    </mc:Choice>
    <mc:Fallback xmlns="">
      <p:transition spd="slow" advTm="30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5. Ve kterém roce vydal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Rudolf II.   „ Majestát“ 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1409</a:t>
            </a:r>
          </a:p>
          <a:p>
            <a:endParaRPr lang="cs-CZ" sz="4000" dirty="0"/>
          </a:p>
          <a:p>
            <a:r>
              <a:rPr lang="cs-CZ" sz="4000" dirty="0" smtClean="0"/>
              <a:t>B) 1509</a:t>
            </a:r>
          </a:p>
          <a:p>
            <a:endParaRPr lang="cs-CZ" sz="4000" dirty="0"/>
          </a:p>
          <a:p>
            <a:r>
              <a:rPr lang="cs-CZ" sz="4000" dirty="0" smtClean="0"/>
              <a:t>C) 1609</a:t>
            </a:r>
            <a:endParaRPr lang="cs-CZ" sz="40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060848"/>
            <a:ext cx="3600400" cy="4308708"/>
          </a:xfrm>
        </p:spPr>
      </p:pic>
      <p:sp>
        <p:nvSpPr>
          <p:cNvPr id="3" name="Obdélník 2"/>
          <p:cNvSpPr/>
          <p:nvPr/>
        </p:nvSpPr>
        <p:spPr>
          <a:xfrm>
            <a:off x="4716016" y="2636912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238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35"/>
    </mc:Choice>
    <mc:Fallback xmlns="">
      <p:transition spd="slow" advTm="29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b="1" dirty="0" smtClean="0"/>
              <a:t>6. Bratr Rudolfa II. se jmenuje: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A) Maxmilián II.</a:t>
            </a:r>
          </a:p>
          <a:p>
            <a:endParaRPr lang="cs-CZ" sz="3600" dirty="0"/>
          </a:p>
          <a:p>
            <a:r>
              <a:rPr lang="cs-CZ" sz="3600" dirty="0" smtClean="0"/>
              <a:t>B) Matyáš</a:t>
            </a:r>
          </a:p>
          <a:p>
            <a:endParaRPr lang="cs-CZ" sz="3600" dirty="0"/>
          </a:p>
          <a:p>
            <a:r>
              <a:rPr lang="cs-CZ" sz="3600" dirty="0" smtClean="0"/>
              <a:t>C) Josef</a:t>
            </a:r>
            <a:endParaRPr lang="cs-CZ" sz="36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76872"/>
            <a:ext cx="3024336" cy="393622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5429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98"/>
    </mc:Choice>
    <mc:Fallback xmlns="">
      <p:transition spd="slow" advTm="30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7. Druhá pražská defenestrace proběhla na: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Pražském hradu</a:t>
            </a:r>
          </a:p>
          <a:p>
            <a:endParaRPr lang="cs-CZ" sz="3600" dirty="0"/>
          </a:p>
          <a:p>
            <a:r>
              <a:rPr lang="cs-CZ" sz="3600" dirty="0" smtClean="0"/>
              <a:t>B) Staroměstské radnici</a:t>
            </a:r>
          </a:p>
          <a:p>
            <a:endParaRPr lang="cs-CZ" sz="3600" dirty="0"/>
          </a:p>
          <a:p>
            <a:r>
              <a:rPr lang="cs-CZ" sz="3600" dirty="0" smtClean="0"/>
              <a:t>C) Prašné bráně</a:t>
            </a:r>
            <a:endParaRPr lang="cs-CZ" sz="36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630342"/>
            <a:ext cx="4038600" cy="301495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58686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12"/>
    </mc:Choice>
    <mc:Fallback xmlns="">
      <p:transition spd="slow" advTm="30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8. Defenestrace se konala: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8.11. 1620</a:t>
            </a:r>
          </a:p>
          <a:p>
            <a:endParaRPr lang="cs-CZ" sz="4000" dirty="0"/>
          </a:p>
          <a:p>
            <a:r>
              <a:rPr lang="cs-CZ" sz="4000" dirty="0" smtClean="0"/>
              <a:t>B) 23.5. 1618</a:t>
            </a:r>
          </a:p>
          <a:p>
            <a:endParaRPr lang="cs-CZ" sz="4000" dirty="0"/>
          </a:p>
          <a:p>
            <a:r>
              <a:rPr lang="cs-CZ" sz="4000" dirty="0" smtClean="0"/>
              <a:t>C) 25.2. 1634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366" y="2276872"/>
            <a:ext cx="5227051" cy="316835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336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6"/>
    </mc:Choice>
    <mc:Fallback xmlns="">
      <p:transition spd="slow" advTm="30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9. Roku 1619 byl sesazen následník trůnu: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Ferdinand II.</a:t>
            </a:r>
          </a:p>
          <a:p>
            <a:endParaRPr lang="cs-CZ" sz="4000" dirty="0"/>
          </a:p>
          <a:p>
            <a:r>
              <a:rPr lang="cs-CZ" sz="4000" dirty="0" smtClean="0"/>
              <a:t>B) Matyáš</a:t>
            </a:r>
          </a:p>
          <a:p>
            <a:endParaRPr lang="cs-CZ" sz="4000" dirty="0"/>
          </a:p>
          <a:p>
            <a:r>
              <a:rPr lang="cs-CZ" sz="4000" dirty="0" smtClean="0"/>
              <a:t>C) Fridrich Falcký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50516"/>
            <a:ext cx="4038600" cy="417460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3564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3"/>
    </mc:Choice>
    <mc:Fallback xmlns="">
      <p:transition spd="slow" advTm="29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10.  Stavy dosazený panovník Fridrich Falcký měl přezdívku: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král Dítě</a:t>
            </a:r>
          </a:p>
          <a:p>
            <a:endParaRPr lang="cs-CZ" sz="4000" dirty="0"/>
          </a:p>
          <a:p>
            <a:r>
              <a:rPr lang="cs-CZ" sz="4000" dirty="0" smtClean="0"/>
              <a:t>B) král Bene</a:t>
            </a:r>
          </a:p>
          <a:p>
            <a:endParaRPr lang="cs-CZ" sz="4000" dirty="0"/>
          </a:p>
          <a:p>
            <a:r>
              <a:rPr lang="cs-CZ" sz="4000" dirty="0" smtClean="0"/>
              <a:t>C) zimní král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131507"/>
            <a:ext cx="3096343" cy="35795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516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18"/>
    </mc:Choice>
    <mc:Fallback xmlns="">
      <p:transition spd="slow" advTm="30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VÝSLEDKY:          HODNOCENÍ: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B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C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A</a:t>
            </a:r>
          </a:p>
          <a:p>
            <a:r>
              <a:rPr lang="cs-CZ" dirty="0" smtClean="0"/>
              <a:t>7</a:t>
            </a:r>
            <a:r>
              <a:rPr lang="cs-CZ" smtClean="0"/>
              <a:t>) </a:t>
            </a:r>
            <a:r>
              <a:rPr lang="cs-CZ" smtClean="0"/>
              <a:t>A</a:t>
            </a:r>
            <a:endParaRPr lang="cs-CZ" dirty="0" smtClean="0"/>
          </a:p>
          <a:p>
            <a:r>
              <a:rPr lang="cs-CZ" dirty="0" smtClean="0"/>
              <a:t>8) B</a:t>
            </a:r>
          </a:p>
          <a:p>
            <a:r>
              <a:rPr lang="cs-CZ" dirty="0" smtClean="0"/>
              <a:t>9) A</a:t>
            </a:r>
          </a:p>
          <a:p>
            <a:r>
              <a:rPr lang="cs-CZ" dirty="0" smtClean="0"/>
              <a:t>10) C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 </a:t>
            </a:r>
            <a:r>
              <a:rPr lang="cs-CZ" smtClean="0"/>
              <a:t>bodů     1</a:t>
            </a:r>
            <a:endParaRPr lang="cs-CZ" dirty="0" smtClean="0"/>
          </a:p>
          <a:p>
            <a:r>
              <a:rPr lang="cs-CZ" dirty="0" smtClean="0"/>
              <a:t>9-8 bodů   2</a:t>
            </a:r>
          </a:p>
          <a:p>
            <a:r>
              <a:rPr lang="cs-CZ" dirty="0" smtClean="0"/>
              <a:t>7-5  bodů  3</a:t>
            </a:r>
          </a:p>
          <a:p>
            <a:r>
              <a:rPr lang="cs-CZ" dirty="0" smtClean="0"/>
              <a:t>4-3  body  4</a:t>
            </a:r>
          </a:p>
          <a:p>
            <a:r>
              <a:rPr lang="cs-CZ" dirty="0" smtClean="0"/>
              <a:t>2-0  bodů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13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1"/>
    </mc:Choice>
    <mc:Fallback xmlns="">
      <p:transition spd="slow" advTm="2341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</a:t>
            </a:r>
            <a:r>
              <a:rPr lang="cs-CZ" dirty="0" smtClean="0"/>
              <a:t>jsou kopírovány z prohlížeče Google obrázky a mají  </a:t>
            </a:r>
            <a:r>
              <a:rPr lang="cs-CZ" dirty="0"/>
              <a:t>vloženy </a:t>
            </a:r>
            <a:r>
              <a:rPr lang="cs-CZ" b="1" u="sng" dirty="0"/>
              <a:t>hypertextový </a:t>
            </a:r>
            <a:r>
              <a:rPr lang="cs-CZ" b="1" u="sng"/>
              <a:t>odkaz </a:t>
            </a:r>
            <a:r>
              <a:rPr lang="cs-CZ" b="1" u="sng" smtClean="0"/>
              <a:t>  </a:t>
            </a:r>
            <a:r>
              <a:rPr lang="cs-CZ" smtClean="0"/>
              <a:t>dne: 6.6.  </a:t>
            </a:r>
            <a:r>
              <a:rPr lang="cs-CZ" dirty="0" smtClean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        </a:t>
            </a:r>
            <a:r>
              <a:rPr lang="cs-CZ" dirty="0"/>
              <a:t>(klikni na obrázek P </a:t>
            </a:r>
            <a:r>
              <a:rPr lang="cs-CZ" dirty="0" err="1"/>
              <a:t>tl</a:t>
            </a:r>
            <a:r>
              <a:rPr lang="cs-CZ" dirty="0"/>
              <a:t> 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Písemné prameny:</a:t>
            </a:r>
            <a:endParaRPr lang="cs-CZ" dirty="0" smtClean="0"/>
          </a:p>
          <a:p>
            <a:r>
              <a:rPr lang="cs-CZ" dirty="0" smtClean="0"/>
              <a:t>VYKOUPIL</a:t>
            </a:r>
            <a:r>
              <a:rPr lang="cs-CZ" dirty="0"/>
              <a:t>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 </a:t>
            </a:r>
            <a:endParaRPr lang="cs-CZ" dirty="0" smtClean="0"/>
          </a:p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</a:p>
        </p:txBody>
      </p:sp>
    </p:spTree>
    <p:extLst>
      <p:ext uri="{BB962C8B-B14F-4D97-AF65-F5344CB8AC3E}">
        <p14:creationId xmlns:p14="http://schemas.microsoft.com/office/powerpoint/2010/main" val="420760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9"/>
    </mc:Choice>
    <mc:Fallback xmlns="">
      <p:transition spd="slow" advTm="2019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|4.5|4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146</TotalTime>
  <Words>517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Nástup Habsburků </vt:lpstr>
      <vt:lpstr>NÁSTUP HABSBURKŮ:</vt:lpstr>
      <vt:lpstr>METODICKÝ  NÁVOD A OBSAH:</vt:lpstr>
      <vt:lpstr>1. Českou konfesi vydal:</vt:lpstr>
      <vt:lpstr>2. Česká konfese znamenala:</vt:lpstr>
      <vt:lpstr>3. Za Rudolfa  II. je centrem Habsburků:</vt:lpstr>
      <vt:lpstr>4. Listina o náboženské svobodě     se nazývá:</vt:lpstr>
      <vt:lpstr>5. Ve kterém roce vydal      Rudolf II.   „ Majestát“ :</vt:lpstr>
      <vt:lpstr>6. Bratr Rudolfa II. se jmenuje:</vt:lpstr>
      <vt:lpstr>7. Druhá pražská defenestrace proběhla na: </vt:lpstr>
      <vt:lpstr>8. Defenestrace se konala:</vt:lpstr>
      <vt:lpstr>9. Roku 1619 byl sesazen následník trůnu:</vt:lpstr>
      <vt:lpstr>10.  Stavy dosazený panovník Fridrich Falcký měl přezdívku:</vt:lpstr>
      <vt:lpstr>VÝSLEDKY: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Blazkova</cp:lastModifiedBy>
  <cp:revision>23</cp:revision>
  <dcterms:modified xsi:type="dcterms:W3CDTF">2013-06-05T16:01:58Z</dcterms:modified>
</cp:coreProperties>
</file>