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7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ricetiletavalka.webzdarma.cz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cyklopedie.ckrumlov.cz/docs/cz/region_histor_trival.x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lny.cz/historienovevsi/valky/valky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1620.webpark.cz/bitva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1620.webpark.cz/bitva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1620.webpark.cz/bitva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assmer.blogspot.cz/2010/06/bila-hora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6" Type="http://schemas.openxmlformats.org/officeDocument/2006/relationships/image" Target="../media/image10.jpg"/><Relationship Id="rId5" Type="http://schemas.openxmlformats.org/officeDocument/2006/relationships/hyperlink" Target="http://aktualne.centrum.cz/kultura/umeni/clanek.phtml?id=705016" TargetMode="Externa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brno.idnes.cz/v-brne-se-drazi-dobre-krize-nekrize-rika-licitator-fv8-/brno-zpravy.aspx?c=A091005_114549_brno_krc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guecoldwar.cz/knihovnicka_aktualit.htm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hcr-centraleurope.org/czech/vystava/6.htm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TŘICETILETÁ 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3717031"/>
            <a:ext cx="5904656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26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58"/>
    </mc:Choice>
    <mc:Fallback xmlns="">
      <p:transition spd="slow" advTm="2758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TŘICETILETÁ VÁLKA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Název: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</a:t>
            </a:r>
            <a:r>
              <a:rPr lang="cs-CZ" dirty="0" smtClean="0"/>
              <a:t>: 58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dílčí války, česká válka, bitva na Bílé hoře, poprava 27 českých </a:t>
            </a:r>
            <a:r>
              <a:rPr lang="cs-CZ" dirty="0" smtClean="0"/>
              <a:t>pánů, Obnovené </a:t>
            </a:r>
            <a:r>
              <a:rPr lang="cs-CZ" dirty="0" smtClean="0"/>
              <a:t>zřízení zemské, konfiskace, exulant</a:t>
            </a:r>
            <a:endParaRPr lang="cs-CZ" dirty="0"/>
          </a:p>
          <a:p>
            <a:r>
              <a:rPr lang="cs-CZ" dirty="0"/>
              <a:t>Cíl: </a:t>
            </a:r>
            <a:r>
              <a:rPr lang="cs-CZ" dirty="0" smtClean="0"/>
              <a:t>zopakovat období třicetileté války </a:t>
            </a:r>
          </a:p>
          <a:p>
            <a:endParaRPr lang="cs-CZ" dirty="0"/>
          </a:p>
          <a:p>
            <a:r>
              <a:rPr lang="cs-CZ" dirty="0" smtClean="0"/>
              <a:t>Třída: dějepis 8                              Datum</a:t>
            </a:r>
            <a:r>
              <a:rPr lang="cs-CZ" dirty="0" smtClean="0"/>
              <a:t>: 13.6.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063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5"/>
    </mc:Choice>
    <mc:Fallback xmlns="">
      <p:transition spd="slow" advTm="2855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 NÁVOD A OBSAH: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Cíl: opakování </a:t>
            </a:r>
            <a:r>
              <a:rPr lang="cs-CZ"/>
              <a:t>období </a:t>
            </a:r>
            <a:r>
              <a:rPr lang="cs-CZ" smtClean="0"/>
              <a:t>třicetileté války </a:t>
            </a:r>
            <a:r>
              <a:rPr lang="cs-CZ" dirty="0"/>
              <a:t>formou krátkého </a:t>
            </a:r>
            <a:r>
              <a:rPr lang="cs-CZ" dirty="0" smtClean="0"/>
              <a:t>testu</a:t>
            </a:r>
          </a:p>
          <a:p>
            <a:r>
              <a:rPr lang="cs-CZ" dirty="0"/>
              <a:t>Žák si připraví na papír čísla 1- 10 – pod sebe. Vždy jedno číslo na 1 řádek . Po spuštění testu píše jen výsledné písmeno odpovědi.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1-3 </a:t>
            </a:r>
            <a:r>
              <a:rPr lang="cs-CZ" dirty="0"/>
              <a:t>– úvodní stránky</a:t>
            </a:r>
          </a:p>
          <a:p>
            <a:r>
              <a:rPr lang="cs-CZ" dirty="0"/>
              <a:t>4-13 – otázky testu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          Otázky </a:t>
            </a:r>
            <a:r>
              <a:rPr lang="cs-CZ" dirty="0"/>
              <a:t>jsou předem nastaveny na interval 30 </a:t>
            </a:r>
            <a:r>
              <a:rPr lang="cs-CZ" dirty="0" smtClean="0"/>
              <a:t>´´</a:t>
            </a:r>
          </a:p>
          <a:p>
            <a:pPr marL="0" indent="0">
              <a:buNone/>
            </a:pPr>
            <a:r>
              <a:rPr lang="cs-CZ" dirty="0" smtClean="0"/>
              <a:t>              Obrázky ilustrují </a:t>
            </a:r>
            <a:r>
              <a:rPr lang="cs-CZ" dirty="0"/>
              <a:t>zadanou otázku po 10</a:t>
            </a:r>
            <a:r>
              <a:rPr lang="cs-CZ" dirty="0" smtClean="0"/>
              <a:t>´´</a:t>
            </a:r>
          </a:p>
          <a:p>
            <a:r>
              <a:rPr lang="cs-CZ" dirty="0" smtClean="0"/>
              <a:t>14 </a:t>
            </a:r>
            <a:r>
              <a:rPr lang="cs-CZ" dirty="0"/>
              <a:t>– výsledky a hodnocení testu</a:t>
            </a:r>
          </a:p>
          <a:p>
            <a:r>
              <a:rPr lang="cs-CZ" dirty="0"/>
              <a:t>15 -  zdroje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Obrázky </a:t>
            </a:r>
            <a:r>
              <a:rPr lang="cs-CZ" dirty="0"/>
              <a:t>jsou vloženy s hypertextovým </a:t>
            </a:r>
            <a:r>
              <a:rPr lang="cs-CZ" dirty="0" smtClean="0"/>
              <a:t>odkazem.</a:t>
            </a:r>
          </a:p>
          <a:p>
            <a:pPr marL="0" indent="0">
              <a:buNone/>
            </a:pPr>
            <a:r>
              <a:rPr lang="cs-CZ" dirty="0" smtClean="0"/>
              <a:t>           Písemné prameny jsou citovány.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37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1"/>
    </mc:Choice>
    <mc:Fallback xmlns="">
      <p:transition spd="slow" advTm="291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V kterém období probíhá   </a:t>
            </a:r>
            <a:br>
              <a:rPr lang="cs-CZ" b="1" dirty="0" smtClean="0"/>
            </a:br>
            <a:r>
              <a:rPr lang="cs-CZ" b="1" dirty="0" smtClean="0"/>
              <a:t>     třicetiletá válka?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1518-1548</a:t>
            </a:r>
          </a:p>
          <a:p>
            <a:endParaRPr lang="cs-CZ" sz="4000" dirty="0"/>
          </a:p>
          <a:p>
            <a:r>
              <a:rPr lang="cs-CZ" sz="4000" dirty="0" smtClean="0"/>
              <a:t>B) 1618-1648</a:t>
            </a:r>
          </a:p>
          <a:p>
            <a:endParaRPr lang="cs-CZ" sz="4000" dirty="0"/>
          </a:p>
          <a:p>
            <a:r>
              <a:rPr lang="cs-CZ" sz="4000" dirty="0" smtClean="0"/>
              <a:t>C) 1718-1748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0353" y="2204865"/>
            <a:ext cx="4986447" cy="324843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984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75"/>
    </mc:Choice>
    <mc:Fallback xmlns="">
      <p:transition spd="slow" advTm="30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Vyjmenuj dílčí války :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786" y="2276872"/>
            <a:ext cx="6090544" cy="345638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96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28"/>
    </mc:Choice>
    <mc:Fallback xmlns="">
      <p:transition spd="slow" advTm="30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Kdy probíhala válka česká?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1618-1620</a:t>
            </a:r>
          </a:p>
          <a:p>
            <a:endParaRPr lang="cs-CZ" sz="4000" dirty="0"/>
          </a:p>
          <a:p>
            <a:r>
              <a:rPr lang="cs-CZ" sz="4000" dirty="0" smtClean="0"/>
              <a:t>B) 1625-1629</a:t>
            </a:r>
          </a:p>
          <a:p>
            <a:endParaRPr lang="cs-CZ" sz="4000" dirty="0"/>
          </a:p>
          <a:p>
            <a:r>
              <a:rPr lang="cs-CZ" sz="4000" dirty="0" smtClean="0"/>
              <a:t>C)1635-1648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059" y="2276872"/>
            <a:ext cx="4607945" cy="309634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615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11"/>
    </mc:Choice>
    <mc:Fallback xmlns="">
      <p:transition spd="slow" advTm="30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Válka česká končí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1618 povstáním českých stavů</a:t>
            </a:r>
          </a:p>
          <a:p>
            <a:endParaRPr lang="cs-CZ" dirty="0"/>
          </a:p>
          <a:p>
            <a:r>
              <a:rPr lang="cs-CZ" dirty="0" smtClean="0"/>
              <a:t>B) 1620 bitvou na Bílé Hoře</a:t>
            </a:r>
          </a:p>
          <a:p>
            <a:endParaRPr lang="cs-CZ" dirty="0"/>
          </a:p>
          <a:p>
            <a:r>
              <a:rPr lang="cs-CZ" dirty="0" smtClean="0"/>
              <a:t>C) 1648 Vestfálským mírem</a:t>
            </a:r>
            <a:endParaRPr lang="cs-CZ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420888"/>
            <a:ext cx="4243196" cy="288032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068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82"/>
    </mc:Choice>
    <mc:Fallback xmlns="">
      <p:transition spd="slow" advTm="30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Jak se nazývaly 2 válčící strany? 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76872"/>
            <a:ext cx="5544616" cy="357469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0291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34"/>
    </mc:Choice>
    <mc:Fallback xmlns="">
      <p:transition spd="slow" advTm="30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6. Vyber důsledky války: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A)náboženské rozpory</a:t>
            </a:r>
          </a:p>
          <a:p>
            <a:r>
              <a:rPr lang="cs-CZ" dirty="0" smtClean="0"/>
              <a:t>B)drancování</a:t>
            </a:r>
          </a:p>
          <a:p>
            <a:r>
              <a:rPr lang="cs-CZ" dirty="0" smtClean="0"/>
              <a:t>C)více povinností podaných</a:t>
            </a:r>
          </a:p>
          <a:p>
            <a:r>
              <a:rPr lang="cs-CZ" dirty="0" smtClean="0"/>
              <a:t>D)nerovnoměrné hospodářství</a:t>
            </a:r>
          </a:p>
          <a:p>
            <a:r>
              <a:rPr lang="cs-CZ" dirty="0" smtClean="0"/>
              <a:t>E) vystěhovalectví</a:t>
            </a:r>
            <a:endParaRPr lang="cs-CZ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564904"/>
            <a:ext cx="4133397" cy="312525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6107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22"/>
    </mc:Choice>
    <mc:Fallback xmlns="">
      <p:transition spd="slow" advTm="30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7. Kolik pánů bylo popraveno na Staroměstském náměstí 21.6.1621?</a:t>
            </a:r>
            <a:endParaRPr lang="cs-CZ" sz="4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  21</a:t>
            </a:r>
          </a:p>
          <a:p>
            <a:endParaRPr lang="cs-CZ" sz="4000" dirty="0"/>
          </a:p>
          <a:p>
            <a:r>
              <a:rPr lang="cs-CZ" sz="4000" dirty="0" smtClean="0"/>
              <a:t>B)   27</a:t>
            </a:r>
          </a:p>
          <a:p>
            <a:endParaRPr lang="cs-CZ" sz="4000" dirty="0"/>
          </a:p>
          <a:p>
            <a:r>
              <a:rPr lang="cs-CZ" sz="4000" dirty="0" smtClean="0"/>
              <a:t>C)   29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88840"/>
            <a:ext cx="3888432" cy="2381664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328043"/>
            <a:ext cx="2963292" cy="19341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7837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71"/>
    </mc:Choice>
    <mc:Fallback xmlns="">
      <p:transition spd="slow" advTm="30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8. Kdy bylo vydáno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Obnovené zřízení zemské?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1620</a:t>
            </a:r>
          </a:p>
          <a:p>
            <a:endParaRPr lang="cs-CZ" sz="4000" dirty="0"/>
          </a:p>
          <a:p>
            <a:r>
              <a:rPr lang="cs-CZ" sz="4000" dirty="0" smtClean="0"/>
              <a:t>B) 1621</a:t>
            </a:r>
          </a:p>
          <a:p>
            <a:endParaRPr lang="cs-CZ" sz="4000" dirty="0"/>
          </a:p>
          <a:p>
            <a:r>
              <a:rPr lang="cs-CZ" sz="4000" dirty="0" smtClean="0"/>
              <a:t>C) 1627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76872"/>
            <a:ext cx="5338936" cy="318399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460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27"/>
    </mc:Choice>
    <mc:Fallback xmlns="">
      <p:transition spd="slow" advTm="30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9. Vysvětli pojem „konfiskace“: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5869" y="1935163"/>
            <a:ext cx="3172262" cy="4389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5854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97"/>
    </mc:Choice>
    <mc:Fallback xmlns="">
      <p:transition spd="slow" advTm="29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10. Znáš nějakého exulanta z doby třicetileté války?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16832"/>
            <a:ext cx="3483680" cy="4389437"/>
          </a:xfrm>
        </p:spPr>
      </p:pic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844824"/>
            <a:ext cx="3292872" cy="44500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8178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95"/>
    </mc:Choice>
    <mc:Fallback xmlns="">
      <p:transition spd="slow" advTm="30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Výsledky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:               Hodnocení: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1</a:t>
            </a:r>
            <a:r>
              <a:rPr lang="cs-CZ" dirty="0" smtClean="0"/>
              <a:t>) B</a:t>
            </a:r>
          </a:p>
          <a:p>
            <a:r>
              <a:rPr lang="cs-CZ" dirty="0" smtClean="0"/>
              <a:t>2) česká, </a:t>
            </a:r>
            <a:r>
              <a:rPr lang="cs-CZ" dirty="0" err="1" smtClean="0"/>
              <a:t>dánská,švédská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francouzsko-švédská</a:t>
            </a:r>
          </a:p>
          <a:p>
            <a:r>
              <a:rPr lang="cs-CZ" dirty="0" smtClean="0"/>
              <a:t>3) A</a:t>
            </a:r>
          </a:p>
          <a:p>
            <a:r>
              <a:rPr lang="cs-CZ" dirty="0" smtClean="0"/>
              <a:t>4)B</a:t>
            </a:r>
          </a:p>
          <a:p>
            <a:r>
              <a:rPr lang="cs-CZ" dirty="0" smtClean="0"/>
              <a:t>5) protestantská unie, katolická liga</a:t>
            </a:r>
          </a:p>
          <a:p>
            <a:r>
              <a:rPr lang="cs-CZ" dirty="0" smtClean="0"/>
              <a:t>6) BCE</a:t>
            </a:r>
          </a:p>
          <a:p>
            <a:r>
              <a:rPr lang="cs-CZ" dirty="0" smtClean="0"/>
              <a:t>7)B</a:t>
            </a:r>
          </a:p>
          <a:p>
            <a:r>
              <a:rPr lang="cs-CZ" dirty="0" smtClean="0"/>
              <a:t>8)C</a:t>
            </a:r>
          </a:p>
          <a:p>
            <a:r>
              <a:rPr lang="cs-CZ" dirty="0" smtClean="0"/>
              <a:t>9) zabrání majetku</a:t>
            </a:r>
          </a:p>
          <a:p>
            <a:r>
              <a:rPr lang="cs-CZ" dirty="0" smtClean="0"/>
              <a:t>10) J.A. Komenský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10     bodů    1</a:t>
            </a:r>
          </a:p>
          <a:p>
            <a:r>
              <a:rPr lang="cs-CZ" dirty="0" smtClean="0"/>
              <a:t>9-8   bodů   2</a:t>
            </a:r>
          </a:p>
          <a:p>
            <a:r>
              <a:rPr lang="cs-CZ" dirty="0" smtClean="0"/>
              <a:t>7-5    bodů   3</a:t>
            </a:r>
          </a:p>
          <a:p>
            <a:r>
              <a:rPr lang="cs-CZ" dirty="0" smtClean="0"/>
              <a:t>4-3    body   4</a:t>
            </a:r>
          </a:p>
          <a:p>
            <a:r>
              <a:rPr lang="cs-CZ" smtClean="0"/>
              <a:t>2-0    bodů   5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03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5"/>
    </mc:Choice>
    <mc:Fallback xmlns="">
      <p:transition spd="slow" advTm="234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mají  vloženy </a:t>
            </a:r>
            <a:r>
              <a:rPr lang="cs-CZ" b="1" dirty="0"/>
              <a:t>hypertextový odkaz </a:t>
            </a:r>
            <a:r>
              <a:rPr lang="cs-CZ" dirty="0" smtClean="0"/>
              <a:t>dne</a:t>
            </a:r>
            <a:r>
              <a:rPr lang="cs-CZ" smtClean="0"/>
              <a:t>: </a:t>
            </a:r>
            <a:r>
              <a:rPr lang="cs-CZ" smtClean="0"/>
              <a:t>13.6.2013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b="1" u="sng" dirty="0" smtClean="0"/>
              <a:t>Písemné prameny:</a:t>
            </a:r>
            <a:endParaRPr lang="cs-CZ" dirty="0"/>
          </a:p>
          <a:p>
            <a:r>
              <a:rPr lang="cs-CZ" dirty="0" smtClean="0"/>
              <a:t>VYKOUPIL</a:t>
            </a:r>
            <a:r>
              <a:rPr lang="cs-CZ" dirty="0"/>
              <a:t>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 </a:t>
            </a:r>
            <a:endParaRPr lang="cs-CZ" dirty="0" smtClean="0"/>
          </a:p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</a:p>
        </p:txBody>
      </p:sp>
    </p:spTree>
    <p:extLst>
      <p:ext uri="{BB962C8B-B14F-4D97-AF65-F5344CB8AC3E}">
        <p14:creationId xmlns:p14="http://schemas.microsoft.com/office/powerpoint/2010/main" val="416099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8"/>
    </mc:Choice>
    <mc:Fallback xmlns="">
      <p:transition spd="slow" advTm="168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|6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8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500</TotalTime>
  <Words>459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TŘICETILETÁ  VÁLKA</vt:lpstr>
      <vt:lpstr>TŘICETILETÁ VÁLKA</vt:lpstr>
      <vt:lpstr>METODICKÝ  NÁVOD A OBSAH:</vt:lpstr>
      <vt:lpstr>1. V kterém období probíhá         třicetiletá válka?</vt:lpstr>
      <vt:lpstr>2. Vyjmenuj dílčí války :</vt:lpstr>
      <vt:lpstr>3. Kdy probíhala válka česká?</vt:lpstr>
      <vt:lpstr>4. Válka česká končí :</vt:lpstr>
      <vt:lpstr>5. Jak se nazývaly 2 válčící strany? </vt:lpstr>
      <vt:lpstr>6. Vyber důsledky války:</vt:lpstr>
      <vt:lpstr>7. Kolik pánů bylo popraveno na Staroměstském náměstí 21.6.1621?</vt:lpstr>
      <vt:lpstr>8. Kdy bylo vydáno      Obnovené zřízení zemské?</vt:lpstr>
      <vt:lpstr>9. Vysvětli pojem „konfiskace“:</vt:lpstr>
      <vt:lpstr>10. Znáš nějakého exulanta z doby třicetileté války?</vt:lpstr>
      <vt:lpstr>Výsledky:   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TŘICETILETÁ  VÁLKA</dc:title>
  <cp:lastModifiedBy>Blazkova</cp:lastModifiedBy>
  <cp:revision>26</cp:revision>
  <dcterms:modified xsi:type="dcterms:W3CDTF">2013-06-01T08:37:11Z</dcterms:modified>
</cp:coreProperties>
</file>