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8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aktuality.cz/domaci/v-sarajevu-byl-spachan-atentat-na-naslednika-trunu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history-if.blog.cz/1104/1-svetova-valka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rt%C3%A1l:Prvn%C3%AD_sv%C4%9Btov%C3%A1_v%C3%A1lka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ndesarchiv_Bild_146-1970-073-25,_Isonzo-Schlacht,_Trainkolonne_am_Moistroka-Pass.jpg" TargetMode="External"/><Relationship Id="rId3" Type="http://schemas.openxmlformats.org/officeDocument/2006/relationships/hyperlink" Target="http://cs.wikipedia.org/wiki/Port%C3%A1l:Prvn%C3%AD_sv%C4%9Btov%C3%A1_v%C3%A1lka" TargetMode="External"/><Relationship Id="rId7" Type="http://schemas.openxmlformats.org/officeDocument/2006/relationships/image" Target="../media/image9.jp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6" Type="http://schemas.openxmlformats.org/officeDocument/2006/relationships/image" Target="../media/image8.jpg"/><Relationship Id="rId5" Type="http://schemas.openxmlformats.org/officeDocument/2006/relationships/hyperlink" Target="http://upload.wikimedia.org/wikipedia/commons/9/90/Defenders_NGM-v31-p369-A.jpg" TargetMode="External"/><Relationship Id="rId4" Type="http://schemas.openxmlformats.org/officeDocument/2006/relationships/image" Target="../media/image7.jpg"/><Relationship Id="rId9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lspy.cz/bitva-u-verdunu-avi/10130066?_ds=6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vetovevalky.estranky.cz/clanky/technika-1-svetove-valky/tanky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m.ihned.cz/c4-10102850-19622390-700000_d-valka-v-temer-primem-prenosu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.ihned.cz/c4-10102850-19622390-700000_d-valka-v-temer-primem-prenosu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4" Type="http://schemas.openxmlformats.org/officeDocument/2006/relationships/image" Target="../media/image1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.ihned.cz/c4-10102850-19622390-700000_d-valka-v-temer-primem-prenosu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15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I. SVĚTOVÁ VÁLKA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dějepis na II. stupni.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3861048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413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0"/>
    </mc:Choice>
    <mc:Fallback xmlns="">
      <p:transition spd="slow" advTm="301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I. světová válka - TESTÍK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Název : Opakujeme dějepis na II. stupni</a:t>
            </a:r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Číslo: </a:t>
            </a:r>
            <a:r>
              <a:rPr lang="cs-CZ" dirty="0" smtClean="0"/>
              <a:t>59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Škola: ZŠ Choltice  „Učíme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Sarajevský atentát, separátní mír -Brest Litevský, Bitva na </a:t>
            </a:r>
            <a:r>
              <a:rPr lang="cs-CZ" dirty="0" err="1" smtClean="0"/>
              <a:t>Sommě</a:t>
            </a:r>
            <a:r>
              <a:rPr lang="cs-CZ" dirty="0" smtClean="0"/>
              <a:t>, bitva u </a:t>
            </a:r>
            <a:r>
              <a:rPr lang="cs-CZ" dirty="0" err="1" smtClean="0"/>
              <a:t>Verdunu</a:t>
            </a:r>
            <a:r>
              <a:rPr lang="cs-CZ" dirty="0" smtClean="0"/>
              <a:t>, bitva u </a:t>
            </a:r>
            <a:r>
              <a:rPr lang="cs-CZ" dirty="0" err="1" smtClean="0"/>
              <a:t>Ypresu</a:t>
            </a:r>
            <a:r>
              <a:rPr lang="cs-CZ" dirty="0" smtClean="0"/>
              <a:t>, Rakousko, Srbsko, Centrální mocnosti, Dohoda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Třída: dějepis </a:t>
            </a:r>
            <a:r>
              <a:rPr lang="cs-CZ" dirty="0" smtClean="0"/>
              <a:t>8                                    </a:t>
            </a:r>
            <a:r>
              <a:rPr lang="cs-CZ" dirty="0"/>
              <a:t>Datum: </a:t>
            </a:r>
            <a:r>
              <a:rPr lang="cs-CZ" dirty="0" smtClean="0"/>
              <a:t> </a:t>
            </a:r>
            <a:r>
              <a:rPr lang="cs-CZ" dirty="0" smtClean="0"/>
              <a:t>13.6. 2013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827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53"/>
    </mc:Choice>
    <mc:Fallback xmlns="">
      <p:transition spd="slow" advTm="2753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Metodický návod a obsah: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Každý žák si napíše na papír čísla 1-10 pod sebe, každé číslo na nový řádek. Po spuštění testu dopisuje pouze písmeno odpovědi.</a:t>
            </a:r>
          </a:p>
          <a:p>
            <a:endParaRPr lang="cs-CZ" dirty="0"/>
          </a:p>
          <a:p>
            <a:r>
              <a:rPr lang="cs-CZ" dirty="0"/>
              <a:t>List 1- 3         úvodní</a:t>
            </a:r>
          </a:p>
          <a:p>
            <a:r>
              <a:rPr lang="cs-CZ" dirty="0"/>
              <a:t>List 4 – 13      10 otázek je načasováno na 30´´  </a:t>
            </a:r>
          </a:p>
          <a:p>
            <a:pPr marL="0" indent="0">
              <a:buNone/>
            </a:pPr>
            <a:r>
              <a:rPr lang="cs-CZ" dirty="0"/>
              <a:t>                          Každou otázku po 10´´ doplní obrázek.</a:t>
            </a:r>
          </a:p>
          <a:p>
            <a:r>
              <a:rPr lang="cs-CZ" dirty="0"/>
              <a:t>List 14 – výsledky </a:t>
            </a:r>
            <a:r>
              <a:rPr lang="cs-CZ" dirty="0" err="1"/>
              <a:t>testíku</a:t>
            </a:r>
            <a:r>
              <a:rPr lang="cs-CZ" dirty="0"/>
              <a:t> a hodnocení</a:t>
            </a:r>
          </a:p>
          <a:p>
            <a:r>
              <a:rPr lang="cs-CZ" dirty="0"/>
              <a:t>List 15 – zdroje </a:t>
            </a:r>
          </a:p>
          <a:p>
            <a:pPr marL="0" indent="0">
              <a:buNone/>
            </a:pPr>
            <a:r>
              <a:rPr lang="cs-CZ" dirty="0"/>
              <a:t>                 -obrázky jsou doplněny  hypertextovým odkazem </a:t>
            </a:r>
          </a:p>
          <a:p>
            <a:pPr marL="0" indent="0">
              <a:buNone/>
            </a:pPr>
            <a:r>
              <a:rPr lang="cs-CZ"/>
              <a:t>                 -písemné zdroje jsou citovány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626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29"/>
    </mc:Choice>
    <mc:Fallback xmlns="">
      <p:transition spd="slow" advTm="2929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Co bylo záminkou pro vznik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I. světové války?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A) atentát na Heydricha</a:t>
            </a:r>
          </a:p>
          <a:p>
            <a:endParaRPr lang="cs-CZ" sz="3200" dirty="0"/>
          </a:p>
          <a:p>
            <a:r>
              <a:rPr lang="cs-CZ" sz="3200" dirty="0" smtClean="0"/>
              <a:t>B) atentát v Sarajevu</a:t>
            </a:r>
          </a:p>
          <a:p>
            <a:endParaRPr lang="cs-CZ" sz="3200" dirty="0"/>
          </a:p>
          <a:p>
            <a:r>
              <a:rPr lang="cs-CZ" sz="3200" dirty="0" smtClean="0"/>
              <a:t>C) atentát v Rusku </a:t>
            </a:r>
            <a:endParaRPr lang="cs-CZ" sz="32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066" y="2181573"/>
            <a:ext cx="3810868" cy="391249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4085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62"/>
    </mc:Choice>
    <mc:Fallback xmlns="">
      <p:transition spd="slow" advTm="30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Po atentátu na Františka Ferdinanda ď </a:t>
            </a:r>
            <a:r>
              <a:rPr lang="cs-CZ" dirty="0" err="1" smtClean="0"/>
              <a:t>Este</a:t>
            </a:r>
            <a:r>
              <a:rPr lang="cs-CZ" dirty="0" smtClean="0"/>
              <a:t> vyhlásilo válku: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A) Rakousko Srbsku</a:t>
            </a:r>
          </a:p>
          <a:p>
            <a:endParaRPr lang="cs-CZ" sz="3200" dirty="0"/>
          </a:p>
          <a:p>
            <a:r>
              <a:rPr lang="cs-CZ" sz="3200" dirty="0" smtClean="0"/>
              <a:t>B) Srbsko Rakousku</a:t>
            </a:r>
          </a:p>
          <a:p>
            <a:endParaRPr lang="cs-CZ" sz="3200" dirty="0"/>
          </a:p>
          <a:p>
            <a:r>
              <a:rPr lang="cs-CZ" sz="3200" dirty="0" smtClean="0"/>
              <a:t>C) Rakousko Rusku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132857"/>
            <a:ext cx="3060410" cy="4347172"/>
          </a:xfrm>
        </p:spPr>
      </p:pic>
      <p:sp>
        <p:nvSpPr>
          <p:cNvPr id="5" name="Obdélník 4"/>
          <p:cNvSpPr/>
          <p:nvPr/>
        </p:nvSpPr>
        <p:spPr>
          <a:xfrm>
            <a:off x="6516216" y="3645024"/>
            <a:ext cx="792088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97057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40"/>
    </mc:Choice>
    <mc:Fallback xmlns="">
      <p:transition spd="slow" advTm="30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Srbsko, Rusko, Francie, Anglie a Itálie stály na straně: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Centrálních mocností</a:t>
            </a:r>
          </a:p>
          <a:p>
            <a:endParaRPr lang="cs-CZ" sz="3600" dirty="0"/>
          </a:p>
          <a:p>
            <a:r>
              <a:rPr lang="cs-CZ" sz="3600" dirty="0" smtClean="0"/>
              <a:t>B) Dohody</a:t>
            </a:r>
          </a:p>
          <a:p>
            <a:endParaRPr lang="cs-CZ" sz="3600" dirty="0"/>
          </a:p>
          <a:p>
            <a:r>
              <a:rPr lang="cs-CZ" sz="3600" dirty="0" smtClean="0"/>
              <a:t>C) Osy </a:t>
            </a:r>
            <a:endParaRPr lang="cs-CZ" sz="36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564904"/>
            <a:ext cx="5038840" cy="377913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9022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25"/>
    </mc:Choice>
    <mc:Fallback xmlns="">
      <p:transition spd="slow" advTm="301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První světová válka začala: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A) 28. června 1914</a:t>
            </a:r>
          </a:p>
          <a:p>
            <a:endParaRPr lang="cs-CZ" sz="3200" dirty="0"/>
          </a:p>
          <a:p>
            <a:r>
              <a:rPr lang="cs-CZ" sz="3200" dirty="0" smtClean="0"/>
              <a:t>B) 28. července 1914</a:t>
            </a:r>
          </a:p>
          <a:p>
            <a:endParaRPr lang="cs-CZ" sz="3200" dirty="0"/>
          </a:p>
          <a:p>
            <a:r>
              <a:rPr lang="cs-CZ" sz="3200" dirty="0" smtClean="0"/>
              <a:t>C) 28. srpna 1914</a:t>
            </a:r>
            <a:endParaRPr lang="cs-CZ" sz="32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564904"/>
            <a:ext cx="4457927" cy="2875363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3547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01"/>
    </mc:Choice>
    <mc:Fallback xmlns="">
      <p:transition spd="slow" advTm="30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 Od roku 1915 se otevřela fronta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jižní balkánská</a:t>
            </a:r>
          </a:p>
          <a:p>
            <a:endParaRPr lang="cs-CZ" sz="3600" dirty="0"/>
          </a:p>
          <a:p>
            <a:r>
              <a:rPr lang="cs-CZ" sz="3600" dirty="0" smtClean="0"/>
              <a:t>B) východní ruská</a:t>
            </a:r>
          </a:p>
          <a:p>
            <a:endParaRPr lang="cs-CZ" sz="3600" dirty="0"/>
          </a:p>
          <a:p>
            <a:r>
              <a:rPr lang="cs-CZ" sz="3600" dirty="0" smtClean="0"/>
              <a:t>C) jižní italská</a:t>
            </a:r>
            <a:endParaRPr lang="cs-CZ" sz="36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844824"/>
            <a:ext cx="2304256" cy="1434399"/>
          </a:xfrm>
        </p:spPr>
      </p:pic>
      <p:pic>
        <p:nvPicPr>
          <p:cNvPr id="5" name="Obrázek 4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636912"/>
            <a:ext cx="2438400" cy="17038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391554"/>
            <a:ext cx="1685404" cy="2466445"/>
          </a:xfrm>
          <a:prstGeom prst="rect">
            <a:avLst/>
          </a:prstGeom>
        </p:spPr>
      </p:pic>
      <p:pic>
        <p:nvPicPr>
          <p:cNvPr id="8" name="Obrázek 7">
            <a:hlinkClick r:id="rId8"/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3933056"/>
            <a:ext cx="1959447" cy="266147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29401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85"/>
    </mc:Choice>
    <mc:Fallback xmlns="">
      <p:transition spd="slow" advTm="311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Bitva u </a:t>
            </a:r>
            <a:r>
              <a:rPr lang="cs-CZ" dirty="0" err="1" smtClean="0"/>
              <a:t>Verdunu</a:t>
            </a:r>
            <a:r>
              <a:rPr lang="cs-CZ" dirty="0" smtClean="0"/>
              <a:t> byla: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nejkrvavější</a:t>
            </a:r>
          </a:p>
          <a:p>
            <a:endParaRPr lang="cs-CZ" sz="3600" dirty="0"/>
          </a:p>
          <a:p>
            <a:r>
              <a:rPr lang="cs-CZ" sz="3600" dirty="0" smtClean="0"/>
              <a:t>B) poprvé použity tanky</a:t>
            </a:r>
          </a:p>
          <a:p>
            <a:endParaRPr lang="cs-CZ" sz="3600" dirty="0"/>
          </a:p>
          <a:p>
            <a:r>
              <a:rPr lang="cs-CZ" sz="3600" dirty="0" smtClean="0"/>
              <a:t>C) poprvé použit plyn Yperit</a:t>
            </a:r>
            <a:endParaRPr lang="cs-CZ" sz="36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3264" y="2852936"/>
            <a:ext cx="4736526" cy="266429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2960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54"/>
    </mc:Choice>
    <mc:Fallback xmlns="">
      <p:transition spd="slow" advTm="30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7. Bitva na řece </a:t>
            </a:r>
            <a:r>
              <a:rPr lang="cs-CZ" dirty="0" err="1" smtClean="0"/>
              <a:t>Sommě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se odehrála: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roku 1914</a:t>
            </a:r>
          </a:p>
          <a:p>
            <a:endParaRPr lang="cs-CZ" sz="4000" dirty="0"/>
          </a:p>
          <a:p>
            <a:r>
              <a:rPr lang="cs-CZ" sz="4000" dirty="0" smtClean="0"/>
              <a:t>B) roku 1915</a:t>
            </a:r>
          </a:p>
          <a:p>
            <a:endParaRPr lang="cs-CZ" sz="4000" dirty="0"/>
          </a:p>
          <a:p>
            <a:r>
              <a:rPr lang="cs-CZ" sz="4000" dirty="0" smtClean="0"/>
              <a:t>C) roku 1916</a:t>
            </a:r>
            <a:endParaRPr lang="cs-CZ" sz="40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5" y="2132856"/>
            <a:ext cx="4436207" cy="331236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7867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22"/>
    </mc:Choice>
    <mc:Fallback xmlns="">
      <p:transition spd="slow" advTm="31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8. Jaká událost v roce 1917  </a:t>
            </a:r>
            <a:br>
              <a:rPr lang="cs-CZ" dirty="0" smtClean="0"/>
            </a:br>
            <a:r>
              <a:rPr lang="cs-CZ" dirty="0" smtClean="0"/>
              <a:t>    znamenala přelom ve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útok Německa u </a:t>
            </a:r>
            <a:r>
              <a:rPr lang="cs-CZ" sz="3200" dirty="0" err="1" smtClean="0"/>
              <a:t>Ypresu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B) revoluce v Rusku</a:t>
            </a:r>
          </a:p>
          <a:p>
            <a:endParaRPr lang="cs-CZ" sz="3200" dirty="0"/>
          </a:p>
          <a:p>
            <a:r>
              <a:rPr lang="cs-CZ" sz="3200" dirty="0" smtClean="0"/>
              <a:t>C) vstup USA do války</a:t>
            </a:r>
            <a:endParaRPr lang="cs-CZ" sz="3200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169" y="2420888"/>
            <a:ext cx="4276303" cy="3168351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2078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66"/>
    </mc:Choice>
    <mc:Fallback xmlns="">
      <p:transition spd="slow" advTm="30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9. V Rusku byla ukončena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válka dříve: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A) v lednu 1918</a:t>
            </a:r>
          </a:p>
          <a:p>
            <a:pPr marL="0" indent="0">
              <a:buNone/>
            </a:pPr>
            <a:r>
              <a:rPr lang="cs-CZ" sz="2800" dirty="0" smtClean="0"/>
              <a:t>         v Moskvě</a:t>
            </a:r>
          </a:p>
          <a:p>
            <a:endParaRPr lang="cs-CZ" sz="2800" dirty="0"/>
          </a:p>
          <a:p>
            <a:r>
              <a:rPr lang="cs-CZ" sz="2800" dirty="0" smtClean="0"/>
              <a:t>B) v březnu 1918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v Brestu Litevském</a:t>
            </a:r>
          </a:p>
          <a:p>
            <a:endParaRPr lang="cs-CZ" sz="2800" dirty="0"/>
          </a:p>
          <a:p>
            <a:r>
              <a:rPr lang="cs-CZ" sz="2800" dirty="0" smtClean="0"/>
              <a:t>C) v říjnu 1918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v </a:t>
            </a:r>
            <a:r>
              <a:rPr lang="cs-CZ" sz="2800" dirty="0" err="1" smtClean="0"/>
              <a:t>Compi´egne</a:t>
            </a:r>
            <a:endParaRPr lang="cs-CZ" sz="28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  <p:pic>
        <p:nvPicPr>
          <p:cNvPr id="4" name="Zástupný symbol pro obsah 3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778" y="2204864"/>
            <a:ext cx="4495022" cy="345638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78523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35"/>
    </mc:Choice>
    <mc:Fallback xmlns="">
      <p:transition spd="slow" advTm="305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10. Kde a kdy byla ukončena </a:t>
            </a:r>
            <a:br>
              <a:rPr lang="cs-CZ" dirty="0" smtClean="0"/>
            </a:br>
            <a:r>
              <a:rPr lang="cs-CZ" dirty="0" smtClean="0"/>
              <a:t>       I. světová válka ?</a:t>
            </a:r>
            <a:endParaRPr lang="cs-CZ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7835" y="2204864"/>
            <a:ext cx="6093597" cy="367240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36653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22"/>
    </mc:Choice>
    <mc:Fallback xmlns="">
      <p:transition spd="slow" advTm="31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Výsledky:            Hodnocení: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1) B</a:t>
            </a:r>
          </a:p>
          <a:p>
            <a:r>
              <a:rPr lang="cs-CZ" dirty="0" smtClean="0"/>
              <a:t>2) A</a:t>
            </a:r>
          </a:p>
          <a:p>
            <a:r>
              <a:rPr lang="cs-CZ" dirty="0" smtClean="0"/>
              <a:t>3) B</a:t>
            </a:r>
          </a:p>
          <a:p>
            <a:r>
              <a:rPr lang="cs-CZ" dirty="0" smtClean="0"/>
              <a:t>4) B</a:t>
            </a:r>
          </a:p>
          <a:p>
            <a:r>
              <a:rPr lang="cs-CZ" dirty="0" smtClean="0"/>
              <a:t>5) C</a:t>
            </a:r>
          </a:p>
          <a:p>
            <a:r>
              <a:rPr lang="cs-CZ" dirty="0" smtClean="0"/>
              <a:t>6) A</a:t>
            </a:r>
          </a:p>
          <a:p>
            <a:r>
              <a:rPr lang="cs-CZ" dirty="0" smtClean="0"/>
              <a:t>7) C</a:t>
            </a:r>
          </a:p>
          <a:p>
            <a:r>
              <a:rPr lang="cs-CZ" dirty="0" smtClean="0"/>
              <a:t>8) C</a:t>
            </a:r>
          </a:p>
          <a:p>
            <a:r>
              <a:rPr lang="cs-CZ" dirty="0" smtClean="0"/>
              <a:t>9) B</a:t>
            </a:r>
          </a:p>
          <a:p>
            <a:r>
              <a:rPr lang="cs-CZ" dirty="0" smtClean="0"/>
              <a:t>10) 11.11.1918 v </a:t>
            </a:r>
            <a:r>
              <a:rPr lang="cs-CZ" dirty="0" err="1" smtClean="0"/>
              <a:t>Compi´egne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10 bodů       1</a:t>
            </a:r>
          </a:p>
          <a:p>
            <a:r>
              <a:rPr lang="cs-CZ" dirty="0" smtClean="0"/>
              <a:t>9-8 bodů     2</a:t>
            </a:r>
          </a:p>
          <a:p>
            <a:r>
              <a:rPr lang="cs-CZ" dirty="0" smtClean="0"/>
              <a:t>7-5 bodů     3</a:t>
            </a:r>
          </a:p>
          <a:p>
            <a:r>
              <a:rPr lang="cs-CZ" dirty="0" smtClean="0"/>
              <a:t>4-3 bodů     4</a:t>
            </a:r>
          </a:p>
          <a:p>
            <a:r>
              <a:rPr lang="cs-CZ" dirty="0" smtClean="0"/>
              <a:t>2-0 bodů    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74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7"/>
    </mc:Choice>
    <mc:Fallback xmlns="">
      <p:transition spd="slow" advTm="1847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Zdroje: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jsou kopírovány z prohlížeče Google obrázky a vloženy s </a:t>
            </a:r>
            <a:r>
              <a:rPr lang="cs-CZ" b="1" u="sng" dirty="0"/>
              <a:t>hypertextovým odkazem </a:t>
            </a:r>
            <a:r>
              <a:rPr lang="cs-CZ" b="1" dirty="0"/>
              <a:t>   </a:t>
            </a:r>
            <a:r>
              <a:rPr lang="cs-CZ"/>
              <a:t>dne </a:t>
            </a:r>
            <a:r>
              <a:rPr lang="cs-CZ" smtClean="0"/>
              <a:t>: 13.6.</a:t>
            </a:r>
            <a:r>
              <a:rPr lang="cs-CZ" smtClean="0"/>
              <a:t> </a:t>
            </a:r>
            <a:r>
              <a:rPr lang="cs-CZ" dirty="0" smtClean="0"/>
              <a:t>2013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(klikni na obrázek P </a:t>
            </a:r>
            <a:r>
              <a:rPr lang="cs-CZ" dirty="0" err="1"/>
              <a:t>tl</a:t>
            </a:r>
            <a:r>
              <a:rPr lang="cs-CZ" dirty="0"/>
              <a:t> M)</a:t>
            </a:r>
          </a:p>
          <a:p>
            <a:endParaRPr lang="cs-CZ" dirty="0"/>
          </a:p>
          <a:p>
            <a:r>
              <a:rPr lang="cs-CZ" b="1" u="sng" dirty="0"/>
              <a:t>Písemné prameny:</a:t>
            </a:r>
          </a:p>
          <a:p>
            <a:r>
              <a:rPr lang="cs-CZ" dirty="0"/>
              <a:t>MANDELOVÁ, Helena; KUNSTOVÁ, Eliška; PAŘÍZKOVÁ, Ilona. Dějiny novověku. Brno : Dialog, 2003. 179 s.</a:t>
            </a:r>
          </a:p>
          <a:p>
            <a:r>
              <a:rPr lang="cs-CZ" dirty="0"/>
              <a:t>ČAPKA, František; VYKOUPIL, Libor. Dějepis : Novověk. Brno : Nová škola, 2009. 131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6510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76"/>
    </mc:Choice>
    <mc:Fallback xmlns="">
      <p:transition spd="slow" advTm="1876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|3|2.8|3.6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7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69</TotalTime>
  <Words>506</Words>
  <Application>Microsoft Office PowerPoint</Application>
  <PresentationFormat>Předvádění na obrazovce (4:3)</PresentationFormat>
  <Paragraphs>107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I. SVĚTOVÁ VÁLKA</vt:lpstr>
      <vt:lpstr>I. světová válka - TESTÍK</vt:lpstr>
      <vt:lpstr>Metodický návod a obsah:</vt:lpstr>
      <vt:lpstr>1. Co bylo záminkou pro vznik      I. světové války?</vt:lpstr>
      <vt:lpstr>2. Po atentátu na Františka Ferdinanda ď Este vyhlásilo válku:</vt:lpstr>
      <vt:lpstr>3. Srbsko, Rusko, Francie, Anglie a Itálie stály na straně:</vt:lpstr>
      <vt:lpstr>4. První světová válka začala:</vt:lpstr>
      <vt:lpstr>5. Od roku 1915 se otevřela fronta</vt:lpstr>
      <vt:lpstr>6. Bitva u Verdunu byla:</vt:lpstr>
      <vt:lpstr> 7. Bitva na řece Sommě      se odehrála:</vt:lpstr>
      <vt:lpstr>8. Jaká událost v roce 1917       znamenala přelom ve válce</vt:lpstr>
      <vt:lpstr>9. V Rusku byla ukončena       válka dříve:</vt:lpstr>
      <vt:lpstr>10. Kde a kdy byla ukončena         I. světová válka ?</vt:lpstr>
      <vt:lpstr>Výsledky:            Hodnocení: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I. SVĚTOVÁ VÁLKA</dc:title>
  <cp:lastModifiedBy>Blazkova</cp:lastModifiedBy>
  <cp:revision>13</cp:revision>
  <dcterms:modified xsi:type="dcterms:W3CDTF">2013-06-01T08:39:51Z</dcterms:modified>
</cp:coreProperties>
</file>